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484" r:id="rId5"/>
    <p:sldId id="496" r:id="rId6"/>
    <p:sldId id="497" r:id="rId7"/>
    <p:sldId id="258" r:id="rId8"/>
    <p:sldId id="433" r:id="rId9"/>
    <p:sldId id="436" r:id="rId10"/>
    <p:sldId id="446" r:id="rId11"/>
    <p:sldId id="432" r:id="rId12"/>
    <p:sldId id="437" r:id="rId13"/>
    <p:sldId id="438" r:id="rId14"/>
    <p:sldId id="439" r:id="rId15"/>
    <p:sldId id="450" r:id="rId16"/>
    <p:sldId id="441" r:id="rId17"/>
    <p:sldId id="444" r:id="rId18"/>
    <p:sldId id="498" r:id="rId19"/>
    <p:sldId id="424" r:id="rId20"/>
    <p:sldId id="425" r:id="rId21"/>
    <p:sldId id="408" r:id="rId22"/>
    <p:sldId id="426" r:id="rId23"/>
    <p:sldId id="434" r:id="rId24"/>
    <p:sldId id="447" r:id="rId25"/>
    <p:sldId id="448" r:id="rId26"/>
    <p:sldId id="442" r:id="rId27"/>
    <p:sldId id="435" r:id="rId28"/>
    <p:sldId id="443" r:id="rId29"/>
    <p:sldId id="445" r:id="rId30"/>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03453E-5F9F-7843-E2AE-5EA00C408F33}" name="伊東　知秀" initials="伊東" userId="S::02359219@it-nakano2.city.tokyo-nakano.lg.jp::8acb6834-19c7-46f2-941e-c632ab5cbae6" providerId="AD"/>
  <p188:author id="{D1025BBD-8586-3833-3851-D426629DC35E}" name="藤木　舞" initials="" userId="S::02375851@it-nakano2.city.tokyo-nakano.lg.jp::2f826d8a-4cdd-4338-b659-81966a9b5e0c" providerId="AD"/>
  <p188:author id="{EA1258D1-6C3F-E510-2B59-CB60272E3DBE}" name="三住　千絵子" initials="" userId="S::02356881@it-nakano2.city.tokyo-nakano.lg.jp::c63c1d93-a27f-4f9e-a312-4f92a30ccaa1" providerId="AD"/>
  <p188:author id="{4FF826F7-83D9-6272-13D0-30B1E29D7462}" name="森　康子" initials="" userId="S::02367700@it-nakano2.city.tokyo-nakano.lg.jp::df8dc8c9-9917-4fd1-8884-b3a75eb6b96c" providerId="AD"/>
  <p188:author id="{F62A45FD-3C3A-B7F6-0751-18149BCF808F}" name="黒田　宗範" initials="" userId="S::02370492@it-nakano2.city.tokyo-nakano.lg.jp::a614a911-78f1-4410-935a-c8c4d77c86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4"/>
    <a:srgbClr val="FABA86"/>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447" autoAdjust="0"/>
  </p:normalViewPr>
  <p:slideViewPr>
    <p:cSldViewPr snapToGrid="0">
      <p:cViewPr varScale="1">
        <p:scale>
          <a:sx n="102" d="100"/>
          <a:sy n="102" d="100"/>
        </p:scale>
        <p:origin x="918"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CF8F978-D9D8-4857-86E3-9EC5D2A92217}" type="datetimeFigureOut">
              <a:rPr kumimoji="1" lang="ja-JP" altLang="en-US" smtClean="0"/>
              <a:t>2024/12/16</a:t>
            </a:fld>
            <a:endParaRPr kumimoji="1" lang="ja-JP" altLang="en-US"/>
          </a:p>
        </p:txBody>
      </p:sp>
      <p:sp>
        <p:nvSpPr>
          <p:cNvPr id="4" name="スライド イメージ プレースホルダー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EF26F9E-77CB-4424-BFDD-FE44AA61C8FF}" type="slidenum">
              <a:rPr kumimoji="1" lang="ja-JP" altLang="en-US" smtClean="0"/>
              <a:t>‹#›</a:t>
            </a:fld>
            <a:endParaRPr kumimoji="1" lang="ja-JP" altLang="en-US"/>
          </a:p>
        </p:txBody>
      </p:sp>
    </p:spTree>
    <p:extLst>
      <p:ext uri="{BB962C8B-B14F-4D97-AF65-F5344CB8AC3E}">
        <p14:creationId xmlns:p14="http://schemas.microsoft.com/office/powerpoint/2010/main" val="35727994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EF26F9E-77CB-4424-BFDD-FE44AA61C8FF}" type="slidenum">
              <a:rPr kumimoji="1" lang="ja-JP" altLang="en-US" smtClean="0"/>
              <a:t>5</a:t>
            </a:fld>
            <a:endParaRPr kumimoji="1" lang="ja-JP" altLang="en-US"/>
          </a:p>
        </p:txBody>
      </p:sp>
    </p:spTree>
    <p:extLst>
      <p:ext uri="{BB962C8B-B14F-4D97-AF65-F5344CB8AC3E}">
        <p14:creationId xmlns:p14="http://schemas.microsoft.com/office/powerpoint/2010/main" val="2322529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05674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2251680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06981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369695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301210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95976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90321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349628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333440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235281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B7F0180-C4F7-46C3-8022-B785EBC812B2}" type="datetimeFigureOut">
              <a:rPr kumimoji="1" lang="ja-JP" altLang="en-US" smtClean="0"/>
              <a:t>2024/12/16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174349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F0180-C4F7-46C3-8022-B785EBC812B2}" type="datetimeFigureOut">
              <a:rPr kumimoji="1" lang="ja-JP" altLang="en-US" smtClean="0"/>
              <a:t>2024/12/16</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9007B-D344-4E0A-9166-E329FF2D2DA3}" type="slidenum">
              <a:rPr kumimoji="1" lang="ja-JP" altLang="en-US" smtClean="0"/>
              <a:t>‹#›</a:t>
            </a:fld>
            <a:endParaRPr kumimoji="1" lang="ja-JP" altLang="en-US"/>
          </a:p>
        </p:txBody>
      </p:sp>
    </p:spTree>
    <p:extLst>
      <p:ext uri="{BB962C8B-B14F-4D97-AF65-F5344CB8AC3E}">
        <p14:creationId xmlns:p14="http://schemas.microsoft.com/office/powerpoint/2010/main" val="94042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Excel_Worksheet.xlsx"/><Relationship Id="rId1" Type="http://schemas.openxmlformats.org/officeDocument/2006/relationships/slideLayout" Target="../slideLayouts/slideLayout6.xml"/><Relationship Id="rId5" Type="http://schemas.openxmlformats.org/officeDocument/2006/relationships/image" Target="../media/image14.emf"/><Relationship Id="rId4" Type="http://schemas.openxmlformats.org/officeDocument/2006/relationships/package" Target="../embeddings/Microsoft_Excel_Worksheet1.xlsx"/></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package" Target="../embeddings/Microsoft_Excel_Worksheet2.xlsx"/><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package" Target="../embeddings/Microsoft_Excel_Worksheet3.xlsx"/></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Excel_Worksheet4.xlsx"/><Relationship Id="rId1" Type="http://schemas.openxmlformats.org/officeDocument/2006/relationships/slideLayout" Target="../slideLayouts/slideLayout6.xml"/><Relationship Id="rId5" Type="http://schemas.openxmlformats.org/officeDocument/2006/relationships/image" Target="../media/image18.emf"/><Relationship Id="rId4" Type="http://schemas.openxmlformats.org/officeDocument/2006/relationships/package" Target="../embeddings/Microsoft_Excel_Worksheet5.xlsx"/></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タイトル 1"/>
          <p:cNvSpPr>
            <a:spLocks noGrp="1"/>
          </p:cNvSpPr>
          <p:nvPr>
            <p:ph type="ctrTitle"/>
          </p:nvPr>
        </p:nvSpPr>
        <p:spPr>
          <a:xfrm>
            <a:off x="2209800" y="2999026"/>
            <a:ext cx="7772400" cy="726020"/>
          </a:xfrm>
        </p:spPr>
        <p:txBody>
          <a:bodyPr>
            <a:normAutofit fontScale="90000"/>
          </a:bodyPr>
          <a:lstStyle/>
          <a:p>
            <a:pPr>
              <a:lnSpc>
                <a:spcPct val="150000"/>
              </a:lnSpc>
            </a:pPr>
            <a:r>
              <a:rPr lang="ja-JP" altLang="en-US" sz="4000" dirty="0">
                <a:latin typeface="BIZ UDゴシック" panose="020B0400000000000000" pitchFamily="49" charset="-128"/>
                <a:ea typeface="BIZ UDゴシック" panose="020B0400000000000000" pitchFamily="49" charset="-128"/>
              </a:rPr>
              <a:t>中野区の現状に関する参考資料</a:t>
            </a:r>
            <a:br>
              <a:rPr lang="en-US" altLang="ja-JP" sz="4000" dirty="0">
                <a:latin typeface="BIZ UDゴシック" panose="020B0400000000000000" pitchFamily="49" charset="-128"/>
                <a:ea typeface="BIZ UDゴシック" panose="020B0400000000000000" pitchFamily="49" charset="-128"/>
              </a:rPr>
            </a:br>
            <a:r>
              <a:rPr lang="en-US" altLang="ja-JP" sz="4000" dirty="0">
                <a:latin typeface="BIZ UDゴシック" panose="020B0400000000000000" pitchFamily="49" charset="-128"/>
                <a:ea typeface="BIZ UDゴシック" panose="020B0400000000000000" pitchFamily="49" charset="-128"/>
              </a:rPr>
              <a:t>【</a:t>
            </a:r>
            <a:r>
              <a:rPr lang="ja-JP" altLang="en-US" sz="4000" dirty="0">
                <a:latin typeface="BIZ UDゴシック" panose="020B0400000000000000" pitchFamily="49" charset="-128"/>
                <a:ea typeface="BIZ UDゴシック" panose="020B0400000000000000" pitchFamily="49" charset="-128"/>
              </a:rPr>
              <a:t>テーマ５</a:t>
            </a:r>
            <a:r>
              <a:rPr lang="en-US" altLang="ja-JP" sz="4000" dirty="0">
                <a:latin typeface="BIZ UDゴシック" panose="020B0400000000000000" pitchFamily="49" charset="-128"/>
                <a:ea typeface="BIZ UDゴシック" panose="020B0400000000000000" pitchFamily="49" charset="-128"/>
              </a:rPr>
              <a:t>】</a:t>
            </a:r>
            <a:endParaRPr lang="ja-JP" altLang="en-US" sz="4000" dirty="0">
              <a:latin typeface="BIZ UDゴシック" panose="020B0400000000000000" pitchFamily="49" charset="-128"/>
              <a:ea typeface="BIZ UDゴシック" panose="020B0400000000000000" pitchFamily="49" charset="-128"/>
            </a:endParaRPr>
          </a:p>
        </p:txBody>
      </p:sp>
      <p:cxnSp>
        <p:nvCxnSpPr>
          <p:cNvPr id="2" name="直線コネクタ 1">
            <a:extLst>
              <a:ext uri="{FF2B5EF4-FFF2-40B4-BE49-F238E27FC236}">
                <a16:creationId xmlns:a16="http://schemas.microsoft.com/office/drawing/2014/main" id="{C2072B9A-71E7-E727-1A5E-62F9170575C1}"/>
              </a:ext>
            </a:extLst>
          </p:cNvPr>
          <p:cNvCxnSpPr>
            <a:cxnSpLocks/>
          </p:cNvCxnSpPr>
          <p:nvPr/>
        </p:nvCxnSpPr>
        <p:spPr>
          <a:xfrm>
            <a:off x="0" y="83671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F76EA965-DE10-1001-D161-B138D2112A23}"/>
              </a:ext>
            </a:extLst>
          </p:cNvPr>
          <p:cNvSpPr/>
          <p:nvPr/>
        </p:nvSpPr>
        <p:spPr>
          <a:xfrm>
            <a:off x="0" y="8806"/>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348A142-DE00-548D-AFBE-AA648FCADBA4}"/>
              </a:ext>
            </a:extLst>
          </p:cNvPr>
          <p:cNvSpPr/>
          <p:nvPr/>
        </p:nvSpPr>
        <p:spPr>
          <a:xfrm>
            <a:off x="0" y="6012482"/>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FD24BB02-55E2-75EE-6F97-717AC3ED011D}"/>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bg1"/>
                </a:solidFill>
                <a:latin typeface="BIZ UDゴシック" panose="020B0400000000000000" pitchFamily="49" charset="-128"/>
                <a:ea typeface="BIZ UDゴシック" panose="020B0400000000000000" pitchFamily="49" charset="-128"/>
              </a:rPr>
              <a:t>1</a:t>
            </a:fld>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F7AEE5F0-C6A0-4A1D-4BB9-C5AF57C32673}"/>
              </a:ext>
            </a:extLst>
          </p:cNvPr>
          <p:cNvSpPr txBox="1"/>
          <p:nvPr/>
        </p:nvSpPr>
        <p:spPr>
          <a:xfrm>
            <a:off x="10693672" y="995916"/>
            <a:ext cx="1343472" cy="400110"/>
          </a:xfrm>
          <a:prstGeom prst="rect">
            <a:avLst/>
          </a:prstGeom>
          <a:noFill/>
          <a:ln>
            <a:solidFill>
              <a:schemeClr val="tx1"/>
            </a:solidFill>
          </a:ln>
        </p:spPr>
        <p:txBody>
          <a:bodyPr wrap="square" rtlCol="0">
            <a:spAutoFit/>
          </a:bodyPr>
          <a:lstStyle/>
          <a:p>
            <a:pPr algn="ctr"/>
            <a:r>
              <a:rPr kumimoji="1" lang="ja-JP" altLang="en-US" sz="2000" dirty="0">
                <a:latin typeface="BIZ UDゴシック" panose="020B0400000000000000" pitchFamily="49" charset="-128"/>
                <a:ea typeface="BIZ UDゴシック" panose="020B0400000000000000" pitchFamily="49" charset="-128"/>
              </a:rPr>
              <a:t>資料</a:t>
            </a:r>
            <a:r>
              <a:rPr lang="ja-JP" altLang="en-US" sz="2000" dirty="0">
                <a:latin typeface="BIZ UDゴシック" panose="020B0400000000000000" pitchFamily="49" charset="-128"/>
                <a:ea typeface="BIZ UDゴシック" panose="020B0400000000000000" pitchFamily="49" charset="-128"/>
              </a:rPr>
              <a:t>６</a:t>
            </a:r>
            <a:endParaRPr kumimoji="1" lang="ja-JP" altLang="en-US" sz="2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1404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9166"/>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花と緑の祭典</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10441156" cy="988970"/>
          </a:xfrm>
          <a:prstGeom prst="rect">
            <a:avLst/>
          </a:prstGeom>
          <a:noFill/>
        </p:spPr>
        <p:txBody>
          <a:bodyPr wrap="square" lIns="0" tIns="0" rIns="0" bIns="0" rtlCol="0">
            <a:noAutofit/>
          </a:bodyPr>
          <a:lstStyle/>
          <a:p>
            <a:pPr marL="139700" indent="152400" algn="just">
              <a:lnSpc>
                <a:spcPct val="107000"/>
              </a:lnSpc>
              <a:spcAft>
                <a:spcPts val="800"/>
              </a:spcAft>
            </a:pPr>
            <a:r>
              <a:rPr lang="ja-JP" altLang="ja-JP" sz="1600" kern="100" dirty="0">
                <a:effectLst/>
                <a:latin typeface="BIZ UDゴシック" panose="020B0400000000000000" pitchFamily="49" charset="-128"/>
                <a:ea typeface="BIZ UDゴシック" panose="020B0400000000000000" pitchFamily="49" charset="-128"/>
              </a:rPr>
              <a:t>「中野区花と緑の祭典」は、区民や団体から参加いただいた実行委員が企画・運営し、区と共催する催しです。春と秋の年</a:t>
            </a:r>
            <a:r>
              <a:rPr lang="en-US" altLang="ja-JP" sz="1600" kern="100" dirty="0">
                <a:effectLst/>
                <a:latin typeface="BIZ UDゴシック" panose="020B0400000000000000" pitchFamily="49" charset="-128"/>
                <a:ea typeface="BIZ UDゴシック" panose="020B0400000000000000" pitchFamily="49" charset="-128"/>
              </a:rPr>
              <a:t>2</a:t>
            </a:r>
            <a:r>
              <a:rPr lang="ja-JP" altLang="ja-JP" sz="1600" kern="100" dirty="0">
                <a:effectLst/>
                <a:latin typeface="BIZ UDゴシック" panose="020B0400000000000000" pitchFamily="49" charset="-128"/>
                <a:ea typeface="BIZ UDゴシック" panose="020B0400000000000000" pitchFamily="49" charset="-128"/>
              </a:rPr>
              <a:t>回開催しています。みどりに関する様々な催し、体験・学習を通じ、みどりへの理解を深めます。祭典は、昭和</a:t>
            </a:r>
            <a:r>
              <a:rPr lang="en-US" altLang="ja-JP" sz="1600" kern="100" dirty="0">
                <a:effectLst/>
                <a:latin typeface="BIZ UDゴシック" panose="020B0400000000000000" pitchFamily="49" charset="-128"/>
                <a:ea typeface="BIZ UDゴシック" panose="020B0400000000000000" pitchFamily="49" charset="-128"/>
              </a:rPr>
              <a:t>59</a:t>
            </a:r>
            <a:r>
              <a:rPr lang="ja-JP" altLang="ja-JP" sz="1600" kern="100" dirty="0">
                <a:effectLst/>
                <a:latin typeface="BIZ UDゴシック" panose="020B0400000000000000" pitchFamily="49" charset="-128"/>
                <a:ea typeface="BIZ UDゴシック" panose="020B0400000000000000" pitchFamily="49" charset="-128"/>
              </a:rPr>
              <a:t>年から開催されています。</a:t>
            </a:r>
          </a:p>
        </p:txBody>
      </p:sp>
      <p:sp>
        <p:nvSpPr>
          <p:cNvPr id="7" name="テキスト ボックス 6">
            <a:extLst>
              <a:ext uri="{FF2B5EF4-FFF2-40B4-BE49-F238E27FC236}">
                <a16:creationId xmlns:a16="http://schemas.microsoft.com/office/drawing/2014/main" id="{EF91CC00-74B6-C80B-5630-7BF06FB1B779}"/>
              </a:ext>
            </a:extLst>
          </p:cNvPr>
          <p:cNvSpPr txBox="1"/>
          <p:nvPr/>
        </p:nvSpPr>
        <p:spPr>
          <a:xfrm>
            <a:off x="623396" y="2123067"/>
            <a:ext cx="5688632" cy="338554"/>
          </a:xfrm>
          <a:prstGeom prst="rect">
            <a:avLst/>
          </a:prstGeom>
          <a:noFill/>
        </p:spPr>
        <p:txBody>
          <a:bodyPr wrap="square" rtlCol="0">
            <a:spAutoFit/>
          </a:bodyPr>
          <a:lstStyle/>
          <a:p>
            <a:r>
              <a:rPr kumimoji="1" lang="ja-JP" altLang="en-US" sz="1600" dirty="0">
                <a:latin typeface="BIZ UDゴシック" panose="020B0400000000000000" pitchFamily="49" charset="-128"/>
                <a:ea typeface="BIZ UDゴシック" panose="020B0400000000000000" pitchFamily="49" charset="-128"/>
              </a:rPr>
              <a:t>■花と緑の祭典の実績</a:t>
            </a:r>
          </a:p>
        </p:txBody>
      </p:sp>
      <p:graphicFrame>
        <p:nvGraphicFramePr>
          <p:cNvPr id="5" name="表 4">
            <a:extLst>
              <a:ext uri="{FF2B5EF4-FFF2-40B4-BE49-F238E27FC236}">
                <a16:creationId xmlns:a16="http://schemas.microsoft.com/office/drawing/2014/main" id="{31E835CA-8A4A-B493-079D-F8836F98D086}"/>
              </a:ext>
            </a:extLst>
          </p:cNvPr>
          <p:cNvGraphicFramePr>
            <a:graphicFrameLocks noGrp="1"/>
          </p:cNvGraphicFramePr>
          <p:nvPr>
            <p:extLst>
              <p:ext uri="{D42A27DB-BD31-4B8C-83A1-F6EECF244321}">
                <p14:modId xmlns:p14="http://schemas.microsoft.com/office/powerpoint/2010/main" val="1798641922"/>
              </p:ext>
            </p:extLst>
          </p:nvPr>
        </p:nvGraphicFramePr>
        <p:xfrm>
          <a:off x="623396" y="2461621"/>
          <a:ext cx="8899295" cy="4130753"/>
        </p:xfrm>
        <a:graphic>
          <a:graphicData uri="http://schemas.openxmlformats.org/drawingml/2006/table">
            <a:tbl>
              <a:tblPr firstRow="1" firstCol="1" bandRow="1">
                <a:tableStyleId>{5C22544A-7EE6-4342-B048-85BDC9FD1C3A}</a:tableStyleId>
              </a:tblPr>
              <a:tblGrid>
                <a:gridCol w="1000938">
                  <a:extLst>
                    <a:ext uri="{9D8B030D-6E8A-4147-A177-3AD203B41FA5}">
                      <a16:colId xmlns:a16="http://schemas.microsoft.com/office/drawing/2014/main" val="130063043"/>
                    </a:ext>
                  </a:extLst>
                </a:gridCol>
                <a:gridCol w="1699205">
                  <a:extLst>
                    <a:ext uri="{9D8B030D-6E8A-4147-A177-3AD203B41FA5}">
                      <a16:colId xmlns:a16="http://schemas.microsoft.com/office/drawing/2014/main" val="2477261631"/>
                    </a:ext>
                  </a:extLst>
                </a:gridCol>
                <a:gridCol w="3588671">
                  <a:extLst>
                    <a:ext uri="{9D8B030D-6E8A-4147-A177-3AD203B41FA5}">
                      <a16:colId xmlns:a16="http://schemas.microsoft.com/office/drawing/2014/main" val="1823833355"/>
                    </a:ext>
                  </a:extLst>
                </a:gridCol>
                <a:gridCol w="2610481">
                  <a:extLst>
                    <a:ext uri="{9D8B030D-6E8A-4147-A177-3AD203B41FA5}">
                      <a16:colId xmlns:a16="http://schemas.microsoft.com/office/drawing/2014/main" val="3947131097"/>
                    </a:ext>
                  </a:extLst>
                </a:gridCol>
              </a:tblGrid>
              <a:tr h="740961">
                <a:tc>
                  <a:txBody>
                    <a:bodyPr/>
                    <a:lstStyle/>
                    <a:p>
                      <a:pPr algn="ctr">
                        <a:lnSpc>
                          <a:spcPct val="107000"/>
                        </a:lnSpc>
                        <a:spcAft>
                          <a:spcPts val="800"/>
                        </a:spcAft>
                      </a:pPr>
                      <a:r>
                        <a:rPr lang="ja-JP" sz="1200" kern="100" dirty="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ja-JP" sz="1200" kern="100">
                          <a:effectLst/>
                          <a:latin typeface="BIZ UDゴシック" panose="020B0400000000000000" pitchFamily="49" charset="-128"/>
                          <a:ea typeface="BIZ UDゴシック" panose="020B0400000000000000" pitchFamily="49" charset="-128"/>
                        </a:rPr>
                        <a:t>開催名</a:t>
                      </a:r>
                    </a:p>
                  </a:txBody>
                  <a:tcPr marL="68580" marR="68580" marT="0" marB="0" anchor="ctr"/>
                </a:tc>
                <a:tc>
                  <a:txBody>
                    <a:bodyPr/>
                    <a:lstStyle/>
                    <a:p>
                      <a:pPr algn="ctr">
                        <a:lnSpc>
                          <a:spcPct val="107000"/>
                        </a:lnSpc>
                        <a:spcAft>
                          <a:spcPts val="800"/>
                        </a:spcAft>
                      </a:pPr>
                      <a:r>
                        <a:rPr lang="ja-JP" sz="1200" kern="100">
                          <a:effectLst/>
                          <a:latin typeface="BIZ UDゴシック" panose="020B0400000000000000" pitchFamily="49" charset="-128"/>
                          <a:ea typeface="BIZ UDゴシック" panose="020B0400000000000000" pitchFamily="49" charset="-128"/>
                        </a:rPr>
                        <a:t>開催日</a:t>
                      </a:r>
                    </a:p>
                  </a:txBody>
                  <a:tcPr marL="68580" marR="68580" marT="0" marB="0" anchor="ctr"/>
                </a:tc>
                <a:tc>
                  <a:txBody>
                    <a:bodyPr/>
                    <a:lstStyle/>
                    <a:p>
                      <a:pPr algn="ctr">
                        <a:lnSpc>
                          <a:spcPct val="107000"/>
                        </a:lnSpc>
                        <a:spcAft>
                          <a:spcPts val="800"/>
                        </a:spcAft>
                      </a:pPr>
                      <a:r>
                        <a:rPr lang="ja-JP" sz="1200" kern="100">
                          <a:effectLst/>
                          <a:latin typeface="BIZ UDゴシック" panose="020B0400000000000000" pitchFamily="49" charset="-128"/>
                          <a:ea typeface="BIZ UDゴシック" panose="020B0400000000000000" pitchFamily="49" charset="-128"/>
                        </a:rPr>
                        <a:t>来場者数</a:t>
                      </a:r>
                    </a:p>
                  </a:txBody>
                  <a:tcPr marL="68580" marR="68580" marT="0" marB="0" anchor="ctr"/>
                </a:tc>
                <a:extLst>
                  <a:ext uri="{0D108BD9-81ED-4DB2-BD59-A6C34878D82A}">
                    <a16:rowId xmlns:a16="http://schemas.microsoft.com/office/drawing/2014/main" val="4149074960"/>
                  </a:ext>
                </a:extLst>
              </a:tr>
              <a:tr h="423724">
                <a:tc rowSpan="2">
                  <a:txBody>
                    <a:bodyPr/>
                    <a:lstStyle/>
                    <a:p>
                      <a:pPr algn="ctr">
                        <a:lnSpc>
                          <a:spcPct val="107000"/>
                        </a:lnSpc>
                        <a:spcAft>
                          <a:spcPts val="800"/>
                        </a:spcAft>
                      </a:pPr>
                      <a:r>
                        <a:rPr lang="ja-JP" sz="1200" kern="100">
                          <a:effectLst/>
                          <a:latin typeface="BIZ UDゴシック" panose="020B0400000000000000" pitchFamily="49" charset="-128"/>
                          <a:ea typeface="BIZ UDゴシック" panose="020B0400000000000000" pitchFamily="49" charset="-128"/>
                        </a:rPr>
                        <a:t>令和</a:t>
                      </a:r>
                      <a:r>
                        <a:rPr lang="en-US" sz="1200" kern="100">
                          <a:effectLst/>
                          <a:latin typeface="BIZ UDゴシック" panose="020B0400000000000000" pitchFamily="49" charset="-128"/>
                          <a:ea typeface="BIZ UDゴシック" panose="020B0400000000000000" pitchFamily="49" charset="-128"/>
                        </a:rPr>
                        <a:t>3</a:t>
                      </a:r>
                      <a:r>
                        <a:rPr lang="ja-JP" sz="12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2021</a:t>
                      </a:r>
                      <a:r>
                        <a:rPr lang="ja-JP" sz="1200" kern="100">
                          <a:effectLst/>
                          <a:latin typeface="BIZ UDゴシック" panose="020B0400000000000000" pitchFamily="49" charset="-128"/>
                          <a:ea typeface="BIZ UDゴシック" panose="020B0400000000000000" pitchFamily="49" charset="-128"/>
                        </a:rPr>
                        <a:t>春</a:t>
                      </a:r>
                    </a:p>
                  </a:txBody>
                  <a:tcPr marL="68580" marR="68580" marT="0" marB="0" anchor="ctr"/>
                </a:tc>
                <a:tc>
                  <a:txBody>
                    <a:bodyPr/>
                    <a:lstStyle/>
                    <a:p>
                      <a:pPr algn="ctr">
                        <a:lnSpc>
                          <a:spcPct val="107000"/>
                        </a:lnSpc>
                        <a:spcAft>
                          <a:spcPts val="800"/>
                        </a:spcAft>
                      </a:pPr>
                      <a:r>
                        <a:rPr lang="ja-JP" sz="1200" kern="100">
                          <a:effectLst/>
                          <a:latin typeface="BIZ UDゴシック" panose="020B0400000000000000" pitchFamily="49" charset="-128"/>
                          <a:ea typeface="BIZ UDゴシック" panose="020B0400000000000000" pitchFamily="49" charset="-128"/>
                        </a:rPr>
                        <a:t>新型コロナウィルス感染症の影響により中止</a:t>
                      </a:r>
                    </a:p>
                  </a:txBody>
                  <a:tcPr marL="68580" marR="68580" marT="0" marB="0" anchor="ctr"/>
                </a:tc>
                <a:tc>
                  <a:txBody>
                    <a:bodyPr/>
                    <a:lstStyle/>
                    <a:p>
                      <a:pPr algn="ctr">
                        <a:lnSpc>
                          <a:spcPct val="107000"/>
                        </a:lnSpc>
                        <a:spcAft>
                          <a:spcPts val="800"/>
                        </a:spcAft>
                      </a:pPr>
                      <a:r>
                        <a:rPr lang="ja-JP" sz="1200" kern="100">
                          <a:effectLst/>
                          <a:latin typeface="BIZ UDゴシック" panose="020B0400000000000000" pitchFamily="49" charset="-128"/>
                          <a:ea typeface="BIZ UDゴシック" panose="020B0400000000000000" pitchFamily="49" charset="-128"/>
                        </a:rPr>
                        <a:t>——</a:t>
                      </a:r>
                    </a:p>
                  </a:txBody>
                  <a:tcPr marL="68580" marR="68580" marT="0" marB="0" anchor="ctr"/>
                </a:tc>
                <a:extLst>
                  <a:ext uri="{0D108BD9-81ED-4DB2-BD59-A6C34878D82A}">
                    <a16:rowId xmlns:a16="http://schemas.microsoft.com/office/drawing/2014/main" val="1278913912"/>
                  </a:ext>
                </a:extLst>
              </a:tr>
              <a:tr h="423724">
                <a:tc vMerge="1">
                  <a:txBody>
                    <a:bodyPr/>
                    <a:lstStyle/>
                    <a:p>
                      <a:endParaRPr kumimoji="1" lang="ja-JP" altLang="en-US"/>
                    </a:p>
                  </a:txBody>
                  <a:tcP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2021</a:t>
                      </a:r>
                      <a:r>
                        <a:rPr lang="ja-JP" sz="1200" kern="100">
                          <a:effectLst/>
                          <a:latin typeface="BIZ UDゴシック" panose="020B0400000000000000" pitchFamily="49" charset="-128"/>
                          <a:ea typeface="BIZ UDゴシック" panose="020B0400000000000000" pitchFamily="49" charset="-128"/>
                        </a:rPr>
                        <a:t>秋</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10</a:t>
                      </a:r>
                      <a:r>
                        <a:rPr lang="ja-JP" sz="1200" kern="100">
                          <a:effectLst/>
                          <a:latin typeface="BIZ UDゴシック" panose="020B0400000000000000" pitchFamily="49" charset="-128"/>
                          <a:ea typeface="BIZ UDゴシック" panose="020B0400000000000000" pitchFamily="49" charset="-128"/>
                        </a:rPr>
                        <a:t>月</a:t>
                      </a:r>
                      <a:r>
                        <a:rPr lang="en-US" sz="1200" kern="100">
                          <a:effectLst/>
                          <a:latin typeface="BIZ UDゴシック" panose="020B0400000000000000" pitchFamily="49" charset="-128"/>
                          <a:ea typeface="BIZ UDゴシック" panose="020B0400000000000000" pitchFamily="49" charset="-128"/>
                        </a:rPr>
                        <a:t>16</a:t>
                      </a:r>
                      <a:r>
                        <a:rPr lang="ja-JP" sz="1200" kern="100">
                          <a:effectLst/>
                          <a:latin typeface="BIZ UDゴシック" panose="020B0400000000000000" pitchFamily="49" charset="-128"/>
                          <a:ea typeface="BIZ UDゴシック" panose="020B0400000000000000" pitchFamily="49" charset="-128"/>
                        </a:rPr>
                        <a:t>日（土）</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1,000</a:t>
                      </a:r>
                      <a:r>
                        <a:rPr lang="ja-JP" sz="1200" kern="100">
                          <a:effectLst/>
                          <a:latin typeface="BIZ UDゴシック" panose="020B0400000000000000" pitchFamily="49" charset="-128"/>
                          <a:ea typeface="BIZ UDゴシック" panose="020B0400000000000000" pitchFamily="49" charset="-128"/>
                        </a:rPr>
                        <a:t>人</a:t>
                      </a:r>
                    </a:p>
                  </a:txBody>
                  <a:tcPr marL="68580" marR="68580" marT="0" marB="0" anchor="ctr"/>
                </a:tc>
                <a:extLst>
                  <a:ext uri="{0D108BD9-81ED-4DB2-BD59-A6C34878D82A}">
                    <a16:rowId xmlns:a16="http://schemas.microsoft.com/office/drawing/2014/main" val="2337091873"/>
                  </a:ext>
                </a:extLst>
              </a:tr>
              <a:tr h="423724">
                <a:tc rowSpan="2">
                  <a:txBody>
                    <a:bodyPr/>
                    <a:lstStyle/>
                    <a:p>
                      <a:pPr algn="ctr">
                        <a:lnSpc>
                          <a:spcPct val="107000"/>
                        </a:lnSpc>
                        <a:spcAft>
                          <a:spcPts val="800"/>
                        </a:spcAft>
                      </a:pPr>
                      <a:r>
                        <a:rPr lang="ja-JP" sz="1200" kern="100">
                          <a:effectLst/>
                          <a:latin typeface="BIZ UDゴシック" panose="020B0400000000000000" pitchFamily="49" charset="-128"/>
                          <a:ea typeface="BIZ UDゴシック" panose="020B0400000000000000" pitchFamily="49" charset="-128"/>
                        </a:rPr>
                        <a:t>令和</a:t>
                      </a:r>
                      <a:r>
                        <a:rPr lang="en-US" sz="1200" kern="100">
                          <a:effectLst/>
                          <a:latin typeface="BIZ UDゴシック" panose="020B0400000000000000" pitchFamily="49" charset="-128"/>
                          <a:ea typeface="BIZ UDゴシック" panose="020B0400000000000000" pitchFamily="49" charset="-128"/>
                        </a:rPr>
                        <a:t>4</a:t>
                      </a:r>
                      <a:r>
                        <a:rPr lang="ja-JP" sz="1200" kern="10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2022</a:t>
                      </a:r>
                      <a:r>
                        <a:rPr lang="ja-JP" sz="1200" kern="100">
                          <a:effectLst/>
                          <a:latin typeface="BIZ UDゴシック" panose="020B0400000000000000" pitchFamily="49" charset="-128"/>
                          <a:ea typeface="BIZ UDゴシック" panose="020B0400000000000000" pitchFamily="49" charset="-128"/>
                        </a:rPr>
                        <a:t>春</a:t>
                      </a:r>
                    </a:p>
                  </a:txBody>
                  <a:tcPr marL="68580" marR="68580" marT="0" marB="0" anchor="ctr"/>
                </a:tc>
                <a:tc>
                  <a:txBody>
                    <a:bodyPr/>
                    <a:lstStyle/>
                    <a:p>
                      <a:pPr algn="ctr">
                        <a:lnSpc>
                          <a:spcPct val="107000"/>
                        </a:lnSpc>
                        <a:spcAft>
                          <a:spcPts val="800"/>
                        </a:spcAft>
                      </a:pPr>
                      <a:r>
                        <a:rPr lang="ja-JP" sz="1200" kern="100">
                          <a:effectLst/>
                          <a:latin typeface="BIZ UDゴシック" panose="020B0400000000000000" pitchFamily="49" charset="-128"/>
                          <a:ea typeface="BIZ UDゴシック" panose="020B0400000000000000" pitchFamily="49" charset="-128"/>
                        </a:rPr>
                        <a:t>新型コロナウィルス感染症の影響により中止</a:t>
                      </a:r>
                    </a:p>
                  </a:txBody>
                  <a:tcPr marL="68580" marR="68580" marT="0" marB="0" anchor="ctr"/>
                </a:tc>
                <a:tc>
                  <a:txBody>
                    <a:bodyPr/>
                    <a:lstStyle/>
                    <a:p>
                      <a:pPr algn="ctr">
                        <a:lnSpc>
                          <a:spcPct val="107000"/>
                        </a:lnSpc>
                        <a:spcAft>
                          <a:spcPts val="800"/>
                        </a:spcAft>
                      </a:pPr>
                      <a:r>
                        <a:rPr lang="ja-JP" sz="1200" kern="100">
                          <a:effectLst/>
                          <a:latin typeface="BIZ UDゴシック" panose="020B0400000000000000" pitchFamily="49" charset="-128"/>
                          <a:ea typeface="BIZ UDゴシック" panose="020B0400000000000000" pitchFamily="49" charset="-128"/>
                        </a:rPr>
                        <a:t>——</a:t>
                      </a:r>
                    </a:p>
                  </a:txBody>
                  <a:tcPr marL="68580" marR="68580" marT="0" marB="0" anchor="ctr"/>
                </a:tc>
                <a:extLst>
                  <a:ext uri="{0D108BD9-81ED-4DB2-BD59-A6C34878D82A}">
                    <a16:rowId xmlns:a16="http://schemas.microsoft.com/office/drawing/2014/main" val="1871783670"/>
                  </a:ext>
                </a:extLst>
              </a:tr>
              <a:tr h="423724">
                <a:tc vMerge="1">
                  <a:txBody>
                    <a:bodyPr/>
                    <a:lstStyle/>
                    <a:p>
                      <a:endParaRPr kumimoji="1" lang="ja-JP" altLang="en-US"/>
                    </a:p>
                  </a:txBody>
                  <a:tcP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2022</a:t>
                      </a:r>
                      <a:r>
                        <a:rPr lang="ja-JP" sz="1200" kern="100">
                          <a:effectLst/>
                          <a:latin typeface="BIZ UDゴシック" panose="020B0400000000000000" pitchFamily="49" charset="-128"/>
                          <a:ea typeface="BIZ UDゴシック" panose="020B0400000000000000" pitchFamily="49" charset="-128"/>
                        </a:rPr>
                        <a:t>秋</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10</a:t>
                      </a:r>
                      <a:r>
                        <a:rPr lang="ja-JP" sz="1200" kern="100">
                          <a:effectLst/>
                          <a:latin typeface="BIZ UDゴシック" panose="020B0400000000000000" pitchFamily="49" charset="-128"/>
                          <a:ea typeface="BIZ UDゴシック" panose="020B0400000000000000" pitchFamily="49" charset="-128"/>
                        </a:rPr>
                        <a:t>月</a:t>
                      </a:r>
                      <a:r>
                        <a:rPr lang="en-US" sz="1200" kern="100">
                          <a:effectLst/>
                          <a:latin typeface="BIZ UDゴシック" panose="020B0400000000000000" pitchFamily="49" charset="-128"/>
                          <a:ea typeface="BIZ UDゴシック" panose="020B0400000000000000" pitchFamily="49" charset="-128"/>
                        </a:rPr>
                        <a:t>15</a:t>
                      </a:r>
                      <a:r>
                        <a:rPr lang="ja-JP" sz="1200" kern="100">
                          <a:effectLst/>
                          <a:latin typeface="BIZ UDゴシック" panose="020B0400000000000000" pitchFamily="49" charset="-128"/>
                          <a:ea typeface="BIZ UDゴシック" panose="020B0400000000000000" pitchFamily="49" charset="-128"/>
                        </a:rPr>
                        <a:t>日（土）</a:t>
                      </a:r>
                      <a:r>
                        <a:rPr lang="en-US" sz="1200" kern="100">
                          <a:effectLst/>
                          <a:latin typeface="BIZ UDゴシック" panose="020B0400000000000000" pitchFamily="49" charset="-128"/>
                          <a:ea typeface="BIZ UDゴシック" panose="020B0400000000000000" pitchFamily="49" charset="-128"/>
                        </a:rPr>
                        <a:t>16</a:t>
                      </a:r>
                      <a:r>
                        <a:rPr lang="ja-JP" sz="1200" kern="100">
                          <a:effectLst/>
                          <a:latin typeface="BIZ UDゴシック" panose="020B0400000000000000" pitchFamily="49" charset="-128"/>
                          <a:ea typeface="BIZ UDゴシック" panose="020B0400000000000000" pitchFamily="49" charset="-128"/>
                        </a:rPr>
                        <a:t>日（日）</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5,742</a:t>
                      </a:r>
                      <a:r>
                        <a:rPr lang="ja-JP" sz="1200" kern="100">
                          <a:effectLst/>
                          <a:latin typeface="BIZ UDゴシック" panose="020B0400000000000000" pitchFamily="49" charset="-128"/>
                          <a:ea typeface="BIZ UDゴシック" panose="020B0400000000000000" pitchFamily="49" charset="-128"/>
                        </a:rPr>
                        <a:t>人</a:t>
                      </a:r>
                    </a:p>
                  </a:txBody>
                  <a:tcPr marL="68580" marR="68580" marT="0" marB="0" anchor="ctr"/>
                </a:tc>
                <a:extLst>
                  <a:ext uri="{0D108BD9-81ED-4DB2-BD59-A6C34878D82A}">
                    <a16:rowId xmlns:a16="http://schemas.microsoft.com/office/drawing/2014/main" val="2868106194"/>
                  </a:ext>
                </a:extLst>
              </a:tr>
              <a:tr h="423724">
                <a:tc rowSpan="2">
                  <a:txBody>
                    <a:bodyPr/>
                    <a:lstStyle/>
                    <a:p>
                      <a:pPr algn="ctr">
                        <a:lnSpc>
                          <a:spcPct val="107000"/>
                        </a:lnSpc>
                        <a:spcAft>
                          <a:spcPts val="800"/>
                        </a:spcAft>
                      </a:pPr>
                      <a:r>
                        <a:rPr lang="ja-JP" sz="1200" kern="100" dirty="0">
                          <a:effectLst/>
                          <a:latin typeface="BIZ UDゴシック" panose="020B0400000000000000" pitchFamily="49" charset="-128"/>
                          <a:ea typeface="BIZ UDゴシック" panose="020B0400000000000000" pitchFamily="49" charset="-128"/>
                        </a:rPr>
                        <a:t>令和</a:t>
                      </a:r>
                      <a:r>
                        <a:rPr lang="en-US" sz="1200" kern="100" dirty="0">
                          <a:effectLst/>
                          <a:latin typeface="BIZ UDゴシック" panose="020B0400000000000000" pitchFamily="49" charset="-128"/>
                          <a:ea typeface="BIZ UDゴシック" panose="020B0400000000000000" pitchFamily="49" charset="-128"/>
                        </a:rPr>
                        <a:t>5</a:t>
                      </a:r>
                      <a:r>
                        <a:rPr lang="ja-JP" sz="1200" kern="100" dirty="0">
                          <a:effectLst/>
                          <a:latin typeface="BIZ UDゴシック" panose="020B0400000000000000" pitchFamily="49" charset="-128"/>
                          <a:ea typeface="BIZ UDゴシック" panose="020B0400000000000000" pitchFamily="49" charset="-128"/>
                        </a:rPr>
                        <a:t>年度</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2023</a:t>
                      </a:r>
                      <a:r>
                        <a:rPr lang="ja-JP" sz="1200" kern="100">
                          <a:effectLst/>
                          <a:latin typeface="BIZ UDゴシック" panose="020B0400000000000000" pitchFamily="49" charset="-128"/>
                          <a:ea typeface="BIZ UDゴシック" panose="020B0400000000000000" pitchFamily="49" charset="-128"/>
                        </a:rPr>
                        <a:t>春</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5</a:t>
                      </a:r>
                      <a:r>
                        <a:rPr lang="ja-JP" sz="1200" kern="100">
                          <a:effectLst/>
                          <a:latin typeface="BIZ UDゴシック" panose="020B0400000000000000" pitchFamily="49" charset="-128"/>
                          <a:ea typeface="BIZ UDゴシック" panose="020B0400000000000000" pitchFamily="49" charset="-128"/>
                        </a:rPr>
                        <a:t>月</a:t>
                      </a:r>
                      <a:r>
                        <a:rPr lang="en-US" sz="1200" kern="100">
                          <a:effectLst/>
                          <a:latin typeface="BIZ UDゴシック" panose="020B0400000000000000" pitchFamily="49" charset="-128"/>
                          <a:ea typeface="BIZ UDゴシック" panose="020B0400000000000000" pitchFamily="49" charset="-128"/>
                        </a:rPr>
                        <a:t>20</a:t>
                      </a:r>
                      <a:r>
                        <a:rPr lang="ja-JP" sz="1200" kern="100">
                          <a:effectLst/>
                          <a:latin typeface="BIZ UDゴシック" panose="020B0400000000000000" pitchFamily="49" charset="-128"/>
                          <a:ea typeface="BIZ UDゴシック" panose="020B0400000000000000" pitchFamily="49" charset="-128"/>
                        </a:rPr>
                        <a:t>日（土）</a:t>
                      </a:r>
                      <a:r>
                        <a:rPr lang="en-US" sz="1200" kern="100">
                          <a:effectLst/>
                          <a:latin typeface="BIZ UDゴシック" panose="020B0400000000000000" pitchFamily="49" charset="-128"/>
                          <a:ea typeface="BIZ UDゴシック" panose="020B0400000000000000" pitchFamily="49" charset="-128"/>
                        </a:rPr>
                        <a:t>21</a:t>
                      </a:r>
                      <a:r>
                        <a:rPr lang="ja-JP" sz="1200" kern="100">
                          <a:effectLst/>
                          <a:latin typeface="BIZ UDゴシック" panose="020B0400000000000000" pitchFamily="49" charset="-128"/>
                          <a:ea typeface="BIZ UDゴシック" panose="020B0400000000000000" pitchFamily="49" charset="-128"/>
                        </a:rPr>
                        <a:t>日（日）</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7,928</a:t>
                      </a:r>
                      <a:r>
                        <a:rPr lang="ja-JP" sz="1200" kern="100">
                          <a:effectLst/>
                          <a:latin typeface="BIZ UDゴシック" panose="020B0400000000000000" pitchFamily="49" charset="-128"/>
                          <a:ea typeface="BIZ UDゴシック" panose="020B0400000000000000" pitchFamily="49" charset="-128"/>
                        </a:rPr>
                        <a:t>人</a:t>
                      </a:r>
                    </a:p>
                  </a:txBody>
                  <a:tcPr marL="68580" marR="68580" marT="0" marB="0" anchor="ctr"/>
                </a:tc>
                <a:extLst>
                  <a:ext uri="{0D108BD9-81ED-4DB2-BD59-A6C34878D82A}">
                    <a16:rowId xmlns:a16="http://schemas.microsoft.com/office/drawing/2014/main" val="51894281"/>
                  </a:ext>
                </a:extLst>
              </a:tr>
              <a:tr h="423724">
                <a:tc vMerge="1">
                  <a:txBody>
                    <a:bodyPr/>
                    <a:lstStyle/>
                    <a:p>
                      <a:endParaRPr kumimoji="1" lang="ja-JP" altLang="en-US"/>
                    </a:p>
                  </a:txBody>
                  <a:tcP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2023</a:t>
                      </a:r>
                      <a:r>
                        <a:rPr lang="ja-JP" sz="1200" kern="100">
                          <a:effectLst/>
                          <a:latin typeface="BIZ UDゴシック" panose="020B0400000000000000" pitchFamily="49" charset="-128"/>
                          <a:ea typeface="BIZ UDゴシック" panose="020B0400000000000000" pitchFamily="49" charset="-128"/>
                        </a:rPr>
                        <a:t>秋</a:t>
                      </a:r>
                    </a:p>
                  </a:txBody>
                  <a:tcPr marL="68580" marR="68580" marT="0" marB="0" anchor="ctr"/>
                </a:tc>
                <a:tc>
                  <a:txBody>
                    <a:bodyPr/>
                    <a:lstStyle/>
                    <a:p>
                      <a:pPr algn="ctr">
                        <a:lnSpc>
                          <a:spcPct val="107000"/>
                        </a:lnSpc>
                        <a:spcAft>
                          <a:spcPts val="800"/>
                        </a:spcAft>
                      </a:pPr>
                      <a:r>
                        <a:rPr lang="en-US" sz="1200" kern="100">
                          <a:effectLst/>
                          <a:latin typeface="BIZ UDゴシック" panose="020B0400000000000000" pitchFamily="49" charset="-128"/>
                          <a:ea typeface="BIZ UDゴシック" panose="020B0400000000000000" pitchFamily="49" charset="-128"/>
                        </a:rPr>
                        <a:t>10</a:t>
                      </a:r>
                      <a:r>
                        <a:rPr lang="ja-JP" sz="1200" kern="100">
                          <a:effectLst/>
                          <a:latin typeface="BIZ UDゴシック" panose="020B0400000000000000" pitchFamily="49" charset="-128"/>
                          <a:ea typeface="BIZ UDゴシック" panose="020B0400000000000000" pitchFamily="49" charset="-128"/>
                        </a:rPr>
                        <a:t>月</a:t>
                      </a:r>
                      <a:r>
                        <a:rPr lang="en-US" sz="1200" kern="100">
                          <a:effectLst/>
                          <a:latin typeface="BIZ UDゴシック" panose="020B0400000000000000" pitchFamily="49" charset="-128"/>
                          <a:ea typeface="BIZ UDゴシック" panose="020B0400000000000000" pitchFamily="49" charset="-128"/>
                        </a:rPr>
                        <a:t>14</a:t>
                      </a:r>
                      <a:r>
                        <a:rPr lang="ja-JP" sz="1200" kern="100">
                          <a:effectLst/>
                          <a:latin typeface="BIZ UDゴシック" panose="020B0400000000000000" pitchFamily="49" charset="-128"/>
                          <a:ea typeface="BIZ UDゴシック" panose="020B0400000000000000" pitchFamily="49" charset="-128"/>
                        </a:rPr>
                        <a:t>日（土）</a:t>
                      </a:r>
                      <a:r>
                        <a:rPr lang="en-US" sz="1200" kern="100">
                          <a:effectLst/>
                          <a:latin typeface="BIZ UDゴシック" panose="020B0400000000000000" pitchFamily="49" charset="-128"/>
                          <a:ea typeface="BIZ UDゴシック" panose="020B0400000000000000" pitchFamily="49" charset="-128"/>
                        </a:rPr>
                        <a:t>15</a:t>
                      </a:r>
                      <a:r>
                        <a:rPr lang="ja-JP" sz="1200" kern="100">
                          <a:effectLst/>
                          <a:latin typeface="BIZ UDゴシック" panose="020B0400000000000000" pitchFamily="49" charset="-128"/>
                          <a:ea typeface="BIZ UDゴシック" panose="020B0400000000000000" pitchFamily="49" charset="-128"/>
                        </a:rPr>
                        <a:t>日（日）</a:t>
                      </a:r>
                    </a:p>
                  </a:txBody>
                  <a:tcPr marL="68580" marR="68580" marT="0" marB="0" anchor="ctr"/>
                </a:tc>
                <a:tc>
                  <a:txBody>
                    <a:bodyPr/>
                    <a:lstStyle/>
                    <a:p>
                      <a:pPr algn="ctr">
                        <a:lnSpc>
                          <a:spcPct val="107000"/>
                        </a:lnSpc>
                        <a:spcAft>
                          <a:spcPts val="800"/>
                        </a:spcAft>
                      </a:pPr>
                      <a:r>
                        <a:rPr lang="en-US" sz="1200" kern="100" dirty="0">
                          <a:effectLst/>
                          <a:latin typeface="BIZ UDゴシック" panose="020B0400000000000000" pitchFamily="49" charset="-128"/>
                          <a:ea typeface="BIZ UDゴシック" panose="020B0400000000000000" pitchFamily="49" charset="-128"/>
                        </a:rPr>
                        <a:t>3,846</a:t>
                      </a:r>
                      <a:r>
                        <a:rPr lang="ja-JP" sz="1200" kern="100" dirty="0">
                          <a:effectLst/>
                          <a:latin typeface="BIZ UDゴシック" panose="020B0400000000000000" pitchFamily="49" charset="-128"/>
                          <a:ea typeface="BIZ UDゴシック" panose="020B0400000000000000" pitchFamily="49" charset="-128"/>
                        </a:rPr>
                        <a:t>人</a:t>
                      </a:r>
                    </a:p>
                  </a:txBody>
                  <a:tcPr marL="68580" marR="68580" marT="0" marB="0" anchor="ctr"/>
                </a:tc>
                <a:extLst>
                  <a:ext uri="{0D108BD9-81ED-4DB2-BD59-A6C34878D82A}">
                    <a16:rowId xmlns:a16="http://schemas.microsoft.com/office/drawing/2014/main" val="3887384835"/>
                  </a:ext>
                </a:extLst>
              </a:tr>
              <a:tr h="423724">
                <a:tc rowSpan="2">
                  <a:txBody>
                    <a:bodyPr/>
                    <a:lstStyle/>
                    <a:p>
                      <a:pPr algn="ctr">
                        <a:lnSpc>
                          <a:spcPct val="107000"/>
                        </a:lnSpc>
                        <a:spcAft>
                          <a:spcPts val="800"/>
                        </a:spcAft>
                      </a:pPr>
                      <a:r>
                        <a:rPr lang="ja-JP" altLang="en-US" sz="1200" kern="100" dirty="0">
                          <a:effectLst/>
                          <a:latin typeface="BIZ UDゴシック" panose="020B0400000000000000" pitchFamily="49" charset="-128"/>
                          <a:ea typeface="BIZ UDゴシック" panose="020B0400000000000000" pitchFamily="49" charset="-128"/>
                        </a:rPr>
                        <a:t>令和</a:t>
                      </a:r>
                      <a:r>
                        <a:rPr lang="en-US" altLang="ja-JP" sz="1200" kern="100" dirty="0">
                          <a:effectLst/>
                          <a:latin typeface="BIZ UDゴシック" panose="020B0400000000000000" pitchFamily="49" charset="-128"/>
                          <a:ea typeface="BIZ UDゴシック" panose="020B0400000000000000" pitchFamily="49" charset="-128"/>
                        </a:rPr>
                        <a:t>6</a:t>
                      </a:r>
                      <a:r>
                        <a:rPr lang="ja-JP" altLang="en-US" sz="1200" kern="100" dirty="0">
                          <a:effectLst/>
                          <a:latin typeface="BIZ UDゴシック" panose="020B0400000000000000" pitchFamily="49" charset="-128"/>
                          <a:ea typeface="BIZ UDゴシック" panose="020B0400000000000000" pitchFamily="49" charset="-128"/>
                        </a:rPr>
                        <a:t>年度</a:t>
                      </a:r>
                      <a:endParaRPr lang="ja-JP" sz="12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200" kern="100" dirty="0">
                          <a:effectLst/>
                          <a:latin typeface="BIZ UDゴシック" panose="020B0400000000000000" pitchFamily="49" charset="-128"/>
                          <a:ea typeface="BIZ UDゴシック" panose="020B0400000000000000" pitchFamily="49" charset="-128"/>
                        </a:rPr>
                        <a:t>2024</a:t>
                      </a:r>
                      <a:r>
                        <a:rPr lang="ja-JP" altLang="en-US" sz="1200" kern="100" dirty="0">
                          <a:effectLst/>
                          <a:latin typeface="BIZ UDゴシック" panose="020B0400000000000000" pitchFamily="49" charset="-128"/>
                          <a:ea typeface="BIZ UDゴシック" panose="020B0400000000000000" pitchFamily="49" charset="-128"/>
                        </a:rPr>
                        <a:t>春</a:t>
                      </a:r>
                      <a:endParaRPr lang="ja-JP" sz="12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200" kern="100" dirty="0">
                          <a:effectLst/>
                          <a:latin typeface="BIZ UDゴシック" panose="020B0400000000000000" pitchFamily="49" charset="-128"/>
                          <a:ea typeface="BIZ UDゴシック" panose="020B0400000000000000" pitchFamily="49" charset="-128"/>
                        </a:rPr>
                        <a:t>5</a:t>
                      </a:r>
                      <a:r>
                        <a:rPr lang="ja-JP" altLang="en-US" sz="1200" kern="100" dirty="0">
                          <a:effectLst/>
                          <a:latin typeface="BIZ UDゴシック" panose="020B0400000000000000" pitchFamily="49" charset="-128"/>
                          <a:ea typeface="BIZ UDゴシック" panose="020B0400000000000000" pitchFamily="49" charset="-128"/>
                        </a:rPr>
                        <a:t>月</a:t>
                      </a:r>
                      <a:r>
                        <a:rPr lang="en-US" altLang="ja-JP" sz="1200" kern="100" dirty="0">
                          <a:effectLst/>
                          <a:latin typeface="BIZ UDゴシック" panose="020B0400000000000000" pitchFamily="49" charset="-128"/>
                          <a:ea typeface="BIZ UDゴシック" panose="020B0400000000000000" pitchFamily="49" charset="-128"/>
                        </a:rPr>
                        <a:t>18</a:t>
                      </a:r>
                      <a:r>
                        <a:rPr lang="ja-JP" altLang="en-US" sz="1200" kern="100" dirty="0">
                          <a:effectLst/>
                          <a:latin typeface="BIZ UDゴシック" panose="020B0400000000000000" pitchFamily="49" charset="-128"/>
                          <a:ea typeface="BIZ UDゴシック" panose="020B0400000000000000" pitchFamily="49" charset="-128"/>
                        </a:rPr>
                        <a:t>日（土）</a:t>
                      </a:r>
                      <a:r>
                        <a:rPr lang="en-US" altLang="ja-JP" sz="1200" kern="100" dirty="0">
                          <a:effectLst/>
                          <a:latin typeface="BIZ UDゴシック" panose="020B0400000000000000" pitchFamily="49" charset="-128"/>
                          <a:ea typeface="BIZ UDゴシック" panose="020B0400000000000000" pitchFamily="49" charset="-128"/>
                        </a:rPr>
                        <a:t>19</a:t>
                      </a:r>
                      <a:r>
                        <a:rPr lang="ja-JP" altLang="en-US" sz="1200" kern="100" dirty="0">
                          <a:effectLst/>
                          <a:latin typeface="BIZ UDゴシック" panose="020B0400000000000000" pitchFamily="49" charset="-128"/>
                          <a:ea typeface="BIZ UDゴシック" panose="020B0400000000000000" pitchFamily="49" charset="-128"/>
                        </a:rPr>
                        <a:t>日（日）</a:t>
                      </a:r>
                      <a:endParaRPr lang="ja-JP" sz="12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200" kern="100" dirty="0">
                          <a:effectLst/>
                          <a:latin typeface="BIZ UDゴシック" panose="020B0400000000000000" pitchFamily="49" charset="-128"/>
                          <a:ea typeface="BIZ UDゴシック" panose="020B0400000000000000" pitchFamily="49" charset="-128"/>
                        </a:rPr>
                        <a:t>7,700</a:t>
                      </a:r>
                      <a:r>
                        <a:rPr lang="ja-JP" altLang="en-US" sz="1200" kern="100" dirty="0">
                          <a:effectLst/>
                          <a:latin typeface="BIZ UDゴシック" panose="020B0400000000000000" pitchFamily="49" charset="-128"/>
                          <a:ea typeface="BIZ UDゴシック" panose="020B0400000000000000" pitchFamily="49" charset="-128"/>
                        </a:rPr>
                        <a:t>人</a:t>
                      </a:r>
                      <a:endParaRPr lang="ja-JP" sz="1200" kern="100" dirty="0">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1141807960"/>
                  </a:ext>
                </a:extLst>
              </a:tr>
              <a:tr h="423724">
                <a:tc vMerge="1">
                  <a:txBody>
                    <a:bodyPr/>
                    <a:lstStyle/>
                    <a:p>
                      <a:pPr algn="ctr">
                        <a:lnSpc>
                          <a:spcPct val="107000"/>
                        </a:lnSpc>
                        <a:spcAft>
                          <a:spcPts val="800"/>
                        </a:spcAft>
                      </a:pPr>
                      <a:endParaRPr lang="ja-JP" sz="12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200" kern="100" dirty="0">
                          <a:effectLst/>
                          <a:latin typeface="BIZ UDゴシック" panose="020B0400000000000000" pitchFamily="49" charset="-128"/>
                          <a:ea typeface="BIZ UDゴシック" panose="020B0400000000000000" pitchFamily="49" charset="-128"/>
                        </a:rPr>
                        <a:t>2024</a:t>
                      </a:r>
                      <a:r>
                        <a:rPr lang="ja-JP" altLang="en-US" sz="1200" kern="100" dirty="0">
                          <a:effectLst/>
                          <a:latin typeface="BIZ UDゴシック" panose="020B0400000000000000" pitchFamily="49" charset="-128"/>
                          <a:ea typeface="BIZ UDゴシック" panose="020B0400000000000000" pitchFamily="49" charset="-128"/>
                        </a:rPr>
                        <a:t>秋</a:t>
                      </a:r>
                      <a:endParaRPr lang="ja-JP" sz="12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200" kern="100" dirty="0">
                          <a:effectLst/>
                          <a:latin typeface="BIZ UDゴシック" panose="020B0400000000000000" pitchFamily="49" charset="-128"/>
                          <a:ea typeface="BIZ UDゴシック" panose="020B0400000000000000" pitchFamily="49" charset="-128"/>
                        </a:rPr>
                        <a:t>10</a:t>
                      </a:r>
                      <a:r>
                        <a:rPr lang="ja-JP" altLang="en-US" sz="1200" kern="100" dirty="0">
                          <a:effectLst/>
                          <a:latin typeface="BIZ UDゴシック" panose="020B0400000000000000" pitchFamily="49" charset="-128"/>
                          <a:ea typeface="BIZ UDゴシック" panose="020B0400000000000000" pitchFamily="49" charset="-128"/>
                        </a:rPr>
                        <a:t>月</a:t>
                      </a:r>
                      <a:r>
                        <a:rPr lang="en-US" altLang="ja-JP" sz="1200" kern="100" dirty="0">
                          <a:effectLst/>
                          <a:latin typeface="BIZ UDゴシック" panose="020B0400000000000000" pitchFamily="49" charset="-128"/>
                          <a:ea typeface="BIZ UDゴシック" panose="020B0400000000000000" pitchFamily="49" charset="-128"/>
                        </a:rPr>
                        <a:t>19</a:t>
                      </a:r>
                      <a:r>
                        <a:rPr lang="ja-JP" altLang="en-US" sz="1200" kern="100" dirty="0">
                          <a:effectLst/>
                          <a:latin typeface="BIZ UDゴシック" panose="020B0400000000000000" pitchFamily="49" charset="-128"/>
                          <a:ea typeface="BIZ UDゴシック" panose="020B0400000000000000" pitchFamily="49" charset="-128"/>
                        </a:rPr>
                        <a:t>日（土）</a:t>
                      </a:r>
                      <a:r>
                        <a:rPr lang="en-US" altLang="ja-JP" sz="1200" kern="100" dirty="0">
                          <a:effectLst/>
                          <a:latin typeface="BIZ UDゴシック" panose="020B0400000000000000" pitchFamily="49" charset="-128"/>
                          <a:ea typeface="BIZ UDゴシック" panose="020B0400000000000000" pitchFamily="49" charset="-128"/>
                        </a:rPr>
                        <a:t>20</a:t>
                      </a:r>
                      <a:r>
                        <a:rPr lang="ja-JP" altLang="en-US" sz="1200" kern="100" dirty="0">
                          <a:effectLst/>
                          <a:latin typeface="BIZ UDゴシック" panose="020B0400000000000000" pitchFamily="49" charset="-128"/>
                          <a:ea typeface="BIZ UDゴシック" panose="020B0400000000000000" pitchFamily="49" charset="-128"/>
                        </a:rPr>
                        <a:t>日（日）</a:t>
                      </a:r>
                      <a:endParaRPr lang="ja-JP" sz="12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200" kern="100" dirty="0">
                          <a:effectLst/>
                          <a:latin typeface="BIZ UDゴシック" panose="020B0400000000000000" pitchFamily="49" charset="-128"/>
                          <a:ea typeface="BIZ UDゴシック" panose="020B0400000000000000" pitchFamily="49" charset="-128"/>
                        </a:rPr>
                        <a:t>5,940</a:t>
                      </a:r>
                      <a:r>
                        <a:rPr lang="ja-JP" altLang="en-US" sz="1200" kern="100" dirty="0">
                          <a:effectLst/>
                          <a:latin typeface="BIZ UDゴシック" panose="020B0400000000000000" pitchFamily="49" charset="-128"/>
                          <a:ea typeface="BIZ UDゴシック" panose="020B0400000000000000" pitchFamily="49" charset="-128"/>
                        </a:rPr>
                        <a:t>人</a:t>
                      </a:r>
                      <a:endParaRPr lang="ja-JP" sz="1200" kern="100" dirty="0">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319598954"/>
                  </a:ext>
                </a:extLst>
              </a:tr>
            </a:tbl>
          </a:graphicData>
        </a:graphic>
      </p:graphicFrame>
      <p:sp>
        <p:nvSpPr>
          <p:cNvPr id="3" name="スライド番号プレースホルダー 8">
            <a:extLst>
              <a:ext uri="{FF2B5EF4-FFF2-40B4-BE49-F238E27FC236}">
                <a16:creationId xmlns:a16="http://schemas.microsoft.com/office/drawing/2014/main" id="{E46BDDF6-981B-FD51-A58E-1D6FB161C220}"/>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10</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75872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9166"/>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子どもエコ講座</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34703"/>
            <a:ext cx="10441156" cy="1250222"/>
          </a:xfrm>
          <a:prstGeom prst="rect">
            <a:avLst/>
          </a:prstGeom>
          <a:noFill/>
        </p:spPr>
        <p:txBody>
          <a:bodyPr wrap="square" lIns="0" tIns="0" rIns="0" bIns="0" rtlCol="0" anchor="t">
            <a:noAutofit/>
          </a:bodyPr>
          <a:lstStyle/>
          <a:p>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子どもたちの身近な生活を通して、環境問題をわかりやすく理解する講座を、エネルギー・廃材利用・食育及び木育等、幅広い題材で夏休み期間中に実施しています。</a:t>
            </a:r>
            <a:endPar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600" kern="100">
                <a:latin typeface="BIZ UDゴシック" panose="020B0400000000000000" pitchFamily="49" charset="-128"/>
                <a:ea typeface="BIZ UDゴシック"/>
                <a:cs typeface="Times New Roman"/>
              </a:rPr>
              <a:t>　子どもを通して家庭への普及啓発活動を強化するため、今年度は</a:t>
            </a:r>
            <a:r>
              <a:rPr lang="en-US" altLang="ja-JP" sz="1600" kern="100" dirty="0">
                <a:latin typeface="BIZ UDゴシック" panose="020B0400000000000000" pitchFamily="49" charset="-128"/>
                <a:ea typeface="BIZ UDゴシック"/>
                <a:cs typeface="Times New Roman"/>
              </a:rPr>
              <a:t>2</a:t>
            </a:r>
            <a:r>
              <a:rPr lang="ja-JP" altLang="en-US" sz="1600" kern="100">
                <a:latin typeface="BIZ UDゴシック" panose="020B0400000000000000" pitchFamily="49" charset="-128"/>
                <a:ea typeface="BIZ UDゴシック"/>
                <a:cs typeface="Times New Roman"/>
              </a:rPr>
              <a:t>日間実施しました。</a:t>
            </a:r>
            <a:endParaRPr lang="en-US" altLang="ja-JP" sz="1600" kern="100">
              <a:latin typeface="BIZ UDゴシック" panose="020B0400000000000000" pitchFamily="49" charset="-128"/>
              <a:ea typeface="BIZ UDゴシック"/>
              <a:cs typeface="Times New Roman"/>
            </a:endParaRPr>
          </a:p>
        </p:txBody>
      </p:sp>
      <p:sp>
        <p:nvSpPr>
          <p:cNvPr id="7" name="テキスト ボックス 6">
            <a:extLst>
              <a:ext uri="{FF2B5EF4-FFF2-40B4-BE49-F238E27FC236}">
                <a16:creationId xmlns:a16="http://schemas.microsoft.com/office/drawing/2014/main" id="{EF91CC00-74B6-C80B-5630-7BF06FB1B779}"/>
              </a:ext>
            </a:extLst>
          </p:cNvPr>
          <p:cNvSpPr txBox="1"/>
          <p:nvPr/>
        </p:nvSpPr>
        <p:spPr>
          <a:xfrm>
            <a:off x="623396" y="2190277"/>
            <a:ext cx="5688632" cy="338554"/>
          </a:xfrm>
          <a:prstGeom prst="rect">
            <a:avLst/>
          </a:prstGeom>
          <a:noFill/>
        </p:spPr>
        <p:txBody>
          <a:bodyPr wrap="square" lIns="91440" tIns="45720" rIns="91440" bIns="45720" rtlCol="0" anchor="t">
            <a:spAutoFit/>
          </a:bodyPr>
          <a:lstStyle/>
          <a:p>
            <a:r>
              <a:rPr lang="ja-JP" altLang="en-US" sz="1600" dirty="0">
                <a:latin typeface="BIZ UDゴシック" panose="020B0400000000000000" pitchFamily="49" charset="-128"/>
                <a:ea typeface="BIZ UDゴシック"/>
              </a:rPr>
              <a:t>■講座名（内容）・参加人数</a:t>
            </a:r>
          </a:p>
        </p:txBody>
      </p:sp>
      <p:graphicFrame>
        <p:nvGraphicFramePr>
          <p:cNvPr id="5" name="表 4">
            <a:extLst>
              <a:ext uri="{FF2B5EF4-FFF2-40B4-BE49-F238E27FC236}">
                <a16:creationId xmlns:a16="http://schemas.microsoft.com/office/drawing/2014/main" id="{115E5311-942F-781D-317F-37AC11EB3098}"/>
              </a:ext>
            </a:extLst>
          </p:cNvPr>
          <p:cNvGraphicFramePr>
            <a:graphicFrameLocks noGrp="1"/>
          </p:cNvGraphicFramePr>
          <p:nvPr>
            <p:extLst>
              <p:ext uri="{D42A27DB-BD31-4B8C-83A1-F6EECF244321}">
                <p14:modId xmlns:p14="http://schemas.microsoft.com/office/powerpoint/2010/main" val="843962331"/>
              </p:ext>
            </p:extLst>
          </p:nvPr>
        </p:nvGraphicFramePr>
        <p:xfrm>
          <a:off x="895926" y="2583838"/>
          <a:ext cx="8728466" cy="3413760"/>
        </p:xfrm>
        <a:graphic>
          <a:graphicData uri="http://schemas.openxmlformats.org/drawingml/2006/table">
            <a:tbl>
              <a:tblPr firstRow="1" bandRow="1">
                <a:tableStyleId>{5C22544A-7EE6-4342-B048-85BDC9FD1C3A}</a:tableStyleId>
              </a:tblPr>
              <a:tblGrid>
                <a:gridCol w="1930838">
                  <a:extLst>
                    <a:ext uri="{9D8B030D-6E8A-4147-A177-3AD203B41FA5}">
                      <a16:colId xmlns:a16="http://schemas.microsoft.com/office/drawing/2014/main" val="4042336717"/>
                    </a:ext>
                  </a:extLst>
                </a:gridCol>
                <a:gridCol w="4857967">
                  <a:extLst>
                    <a:ext uri="{9D8B030D-6E8A-4147-A177-3AD203B41FA5}">
                      <a16:colId xmlns:a16="http://schemas.microsoft.com/office/drawing/2014/main" val="2444507016"/>
                    </a:ext>
                  </a:extLst>
                </a:gridCol>
                <a:gridCol w="1939661">
                  <a:extLst>
                    <a:ext uri="{9D8B030D-6E8A-4147-A177-3AD203B41FA5}">
                      <a16:colId xmlns:a16="http://schemas.microsoft.com/office/drawing/2014/main" val="4161211297"/>
                    </a:ext>
                  </a:extLst>
                </a:gridCol>
              </a:tblGrid>
              <a:tr h="0">
                <a:tc>
                  <a:txBody>
                    <a:bodyPr/>
                    <a:lstStyle/>
                    <a:p>
                      <a:pPr algn="ctr"/>
                      <a:endParaRPr kumimoji="1" lang="ja-JP" altLang="en-US" sz="1400" dirty="0">
                        <a:latin typeface="BIZ UDゴシック" panose="020B0400000000000000" pitchFamily="49" charset="-128"/>
                        <a:ea typeface="BIZ UDゴシック" panose="020B0400000000000000" pitchFamily="49" charset="-128"/>
                      </a:endParaRPr>
                    </a:p>
                  </a:txBody>
                  <a:tcPr anchor="ctr"/>
                </a:tc>
                <a:tc>
                  <a:txBody>
                    <a:bodyPr/>
                    <a:lstStyle/>
                    <a:p>
                      <a:r>
                        <a:rPr kumimoji="1" lang="ja-JP" altLang="en-US" sz="1400" dirty="0">
                          <a:latin typeface="BIZ UDゴシック" panose="020B0400000000000000" pitchFamily="49" charset="-128"/>
                          <a:ea typeface="BIZ UDゴシック" panose="020B0400000000000000" pitchFamily="49" charset="-128"/>
                        </a:rPr>
                        <a:t>講座名</a:t>
                      </a:r>
                    </a:p>
                  </a:txBody>
                  <a:tcPr anchor="ctr"/>
                </a:tc>
                <a:tc>
                  <a:txBody>
                    <a:bodyPr/>
                    <a:lstStyle/>
                    <a:p>
                      <a:r>
                        <a:rPr kumimoji="1" lang="ja-JP" altLang="en-US" sz="1400" dirty="0">
                          <a:latin typeface="BIZ UDゴシック" panose="020B0400000000000000" pitchFamily="49" charset="-128"/>
                          <a:ea typeface="BIZ UDゴシック" panose="020B0400000000000000" pitchFamily="49" charset="-128"/>
                        </a:rPr>
                        <a:t>参加人数</a:t>
                      </a:r>
                    </a:p>
                  </a:txBody>
                  <a:tcPr anchor="ctr"/>
                </a:tc>
                <a:extLst>
                  <a:ext uri="{0D108BD9-81ED-4DB2-BD59-A6C34878D82A}">
                    <a16:rowId xmlns:a16="http://schemas.microsoft.com/office/drawing/2014/main" val="2355720825"/>
                  </a:ext>
                </a:extLst>
              </a:tr>
              <a:tr h="518160">
                <a:tc rowSpan="2">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3</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r>
                        <a:rPr kumimoji="1" lang="ja-JP" altLang="en-US" sz="1400" dirty="0">
                          <a:latin typeface="BIZ UDゴシック" panose="020B0400000000000000" pitchFamily="49" charset="-128"/>
                          <a:ea typeface="BIZ UDゴシック" panose="020B0400000000000000" pitchFamily="49" charset="-128"/>
                        </a:rPr>
                        <a:t>燃料電池ってなんだろう</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廃ガス管で万華鏡つくり</a:t>
                      </a:r>
                    </a:p>
                  </a:txBody>
                  <a:tcPr anchor="ctr"/>
                </a:tc>
                <a:tc rowSpan="2">
                  <a:txBody>
                    <a:bodyPr/>
                    <a:lstStyle/>
                    <a:p>
                      <a:pPr algn="ctr"/>
                      <a:r>
                        <a:rPr kumimoji="1" lang="en-US" altLang="ja-JP" sz="1400" dirty="0">
                          <a:latin typeface="BIZ UDゴシック" panose="020B0400000000000000" pitchFamily="49" charset="-128"/>
                          <a:ea typeface="BIZ UDゴシック" panose="020B0400000000000000" pitchFamily="49" charset="-128"/>
                        </a:rPr>
                        <a:t>44</a:t>
                      </a:r>
                      <a:r>
                        <a:rPr kumimoji="1" lang="ja-JP" altLang="en-US" sz="1400" dirty="0">
                          <a:latin typeface="BIZ UDゴシック" panose="020B0400000000000000" pitchFamily="49" charset="-128"/>
                          <a:ea typeface="BIZ UDゴシック" panose="020B0400000000000000" pitchFamily="49" charset="-128"/>
                        </a:rPr>
                        <a:t>名</a:t>
                      </a:r>
                    </a:p>
                  </a:txBody>
                  <a:tcPr anchor="ctr"/>
                </a:tc>
                <a:extLst>
                  <a:ext uri="{0D108BD9-81ED-4DB2-BD59-A6C34878D82A}">
                    <a16:rowId xmlns:a16="http://schemas.microsoft.com/office/drawing/2014/main" val="3632683299"/>
                  </a:ext>
                </a:extLst>
              </a:tr>
              <a:tr h="518160">
                <a:tc vMerge="1">
                  <a:txBody>
                    <a:bodyPr/>
                    <a:lstStyle/>
                    <a:p>
                      <a:endParaRPr kumimoji="1" lang="ja-JP" altLang="en-US" dirty="0"/>
                    </a:p>
                  </a:txBody>
                  <a:tcPr/>
                </a:tc>
                <a:tc>
                  <a:txBody>
                    <a:bodyPr/>
                    <a:lstStyle/>
                    <a:p>
                      <a:r>
                        <a:rPr kumimoji="1" lang="ja-JP" altLang="en-US" sz="1400" dirty="0">
                          <a:latin typeface="BIZ UDゴシック" panose="020B0400000000000000" pitchFamily="49" charset="-128"/>
                          <a:ea typeface="BIZ UDゴシック" panose="020B0400000000000000" pitchFamily="49" charset="-128"/>
                        </a:rPr>
                        <a:t>燃料電池教室</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間伐材で工作体験</a:t>
                      </a:r>
                    </a:p>
                  </a:txBody>
                  <a:tcPr anchor="ctr"/>
                </a:tc>
                <a:tc vMerge="1">
                  <a:txBody>
                    <a:bodyPr/>
                    <a:lstStyle/>
                    <a:p>
                      <a:endParaRPr kumimoji="1" lang="ja-JP" altLang="en-US" dirty="0"/>
                    </a:p>
                  </a:txBody>
                  <a:tcPr/>
                </a:tc>
                <a:extLst>
                  <a:ext uri="{0D108BD9-81ED-4DB2-BD59-A6C34878D82A}">
                    <a16:rowId xmlns:a16="http://schemas.microsoft.com/office/drawing/2014/main" val="3389106656"/>
                  </a:ext>
                </a:extLst>
              </a:tr>
              <a:tr h="518160">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r>
                        <a:rPr kumimoji="1" lang="ja-JP" altLang="en-US" sz="1400" dirty="0">
                          <a:latin typeface="BIZ UDゴシック" panose="020B0400000000000000" pitchFamily="49" charset="-128"/>
                          <a:ea typeface="BIZ UDゴシック" panose="020B0400000000000000" pitchFamily="49" charset="-128"/>
                        </a:rPr>
                        <a:t>みんなで新しいエネルギーを体験しよう</a:t>
                      </a: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36</a:t>
                      </a:r>
                      <a:r>
                        <a:rPr kumimoji="1" lang="ja-JP" altLang="en-US" sz="1400" dirty="0">
                          <a:latin typeface="BIZ UDゴシック" panose="020B0400000000000000" pitchFamily="49" charset="-128"/>
                          <a:ea typeface="BIZ UDゴシック" panose="020B0400000000000000" pitchFamily="49" charset="-128"/>
                        </a:rPr>
                        <a:t>名</a:t>
                      </a:r>
                    </a:p>
                  </a:txBody>
                  <a:tcPr anchor="ctr"/>
                </a:tc>
                <a:extLst>
                  <a:ext uri="{0D108BD9-81ED-4DB2-BD59-A6C34878D82A}">
                    <a16:rowId xmlns:a16="http://schemas.microsoft.com/office/drawing/2014/main" val="1776506059"/>
                  </a:ext>
                </a:extLst>
              </a:tr>
              <a:tr h="518160">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5</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r>
                        <a:rPr kumimoji="1" lang="ja-JP" altLang="en-US" sz="1400" dirty="0">
                          <a:latin typeface="BIZ UDゴシック" panose="020B0400000000000000" pitchFamily="49" charset="-128"/>
                          <a:ea typeface="BIZ UDゴシック" panose="020B0400000000000000" pitchFamily="49" charset="-128"/>
                        </a:rPr>
                        <a:t>はじめよう！エコ・クッキング</a:t>
                      </a: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21</a:t>
                      </a:r>
                      <a:r>
                        <a:rPr kumimoji="1" lang="ja-JP" altLang="en-US" sz="1400" dirty="0">
                          <a:latin typeface="BIZ UDゴシック" panose="020B0400000000000000" pitchFamily="49" charset="-128"/>
                          <a:ea typeface="BIZ UDゴシック" panose="020B0400000000000000" pitchFamily="49" charset="-128"/>
                        </a:rPr>
                        <a:t>名</a:t>
                      </a:r>
                    </a:p>
                  </a:txBody>
                  <a:tcPr anchor="ctr"/>
                </a:tc>
                <a:extLst>
                  <a:ext uri="{0D108BD9-81ED-4DB2-BD59-A6C34878D82A}">
                    <a16:rowId xmlns:a16="http://schemas.microsoft.com/office/drawing/2014/main" val="402210158"/>
                  </a:ext>
                </a:extLst>
              </a:tr>
              <a:tr h="518160">
                <a:tc rowSpan="2">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6</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r>
                        <a:rPr kumimoji="1" lang="ja-JP" altLang="en-US" sz="1400" dirty="0">
                          <a:latin typeface="BIZ UDゴシック" panose="020B0400000000000000" pitchFamily="49" charset="-128"/>
                          <a:ea typeface="BIZ UDゴシック" panose="020B0400000000000000" pitchFamily="49" charset="-128"/>
                        </a:rPr>
                        <a:t>燃料電池って何だろう</a:t>
                      </a:r>
                    </a:p>
                  </a:txBody>
                  <a:tcPr anchor="ctr"/>
                </a:tc>
                <a:tc rowSpan="2">
                  <a:txBody>
                    <a:bodyPr/>
                    <a:lstStyle/>
                    <a:p>
                      <a:pPr algn="ctr"/>
                      <a:r>
                        <a:rPr lang="ja-JP" altLang="en-US" sz="1400" dirty="0">
                          <a:solidFill>
                            <a:schemeClr val="tx1"/>
                          </a:solidFill>
                          <a:latin typeface="BIZ UDゴシック" panose="020B0400000000000000" pitchFamily="49" charset="-128"/>
                          <a:ea typeface="BIZ UDゴシック"/>
                        </a:rPr>
                        <a:t>47</a:t>
                      </a:r>
                      <a:r>
                        <a:rPr kumimoji="1" lang="ja-JP" altLang="en-US" sz="1400" dirty="0">
                          <a:solidFill>
                            <a:schemeClr val="tx1"/>
                          </a:solidFill>
                          <a:latin typeface="BIZ UDゴシック" panose="020B0400000000000000" pitchFamily="49" charset="-128"/>
                          <a:ea typeface="BIZ UDゴシック"/>
                        </a:rPr>
                        <a:t>名</a:t>
                      </a:r>
                    </a:p>
                  </a:txBody>
                  <a:tcPr anchor="ctr"/>
                </a:tc>
                <a:extLst>
                  <a:ext uri="{0D108BD9-81ED-4DB2-BD59-A6C34878D82A}">
                    <a16:rowId xmlns:a16="http://schemas.microsoft.com/office/drawing/2014/main" val="2960982947"/>
                  </a:ext>
                </a:extLst>
              </a:tr>
              <a:tr h="518160">
                <a:tc vMerge="1">
                  <a:txBody>
                    <a:bodyPr/>
                    <a:lstStyle/>
                    <a:p>
                      <a:endParaRPr kumimoji="1" lang="ja-JP" altLang="en-US" dirty="0"/>
                    </a:p>
                  </a:txBody>
                  <a:tcPr/>
                </a:tc>
                <a:tc>
                  <a:txBody>
                    <a:bodyPr/>
                    <a:lstStyle/>
                    <a:p>
                      <a:r>
                        <a:rPr kumimoji="1" lang="ja-JP" altLang="en-US" sz="1400" dirty="0">
                          <a:latin typeface="BIZ UDゴシック" panose="020B0400000000000000" pitchFamily="49" charset="-128"/>
                          <a:ea typeface="BIZ UDゴシック" panose="020B0400000000000000" pitchFamily="49" charset="-128"/>
                        </a:rPr>
                        <a:t>親子で木材に触れよう、木材であそぼう！</a:t>
                      </a:r>
                    </a:p>
                  </a:txBody>
                  <a:tcPr anchor="ctr"/>
                </a:tc>
                <a:tc vMerge="1">
                  <a:txBody>
                    <a:bodyPr/>
                    <a:lstStyle/>
                    <a:p>
                      <a:endParaRPr kumimoji="1" lang="ja-JP" altLang="en-US" dirty="0"/>
                    </a:p>
                  </a:txBody>
                  <a:tcPr/>
                </a:tc>
                <a:extLst>
                  <a:ext uri="{0D108BD9-81ED-4DB2-BD59-A6C34878D82A}">
                    <a16:rowId xmlns:a16="http://schemas.microsoft.com/office/drawing/2014/main" val="2062696301"/>
                  </a:ext>
                </a:extLst>
              </a:tr>
            </a:tbl>
          </a:graphicData>
        </a:graphic>
      </p:graphicFrame>
      <p:sp>
        <p:nvSpPr>
          <p:cNvPr id="3" name="スライド番号プレースホルダー 8">
            <a:extLst>
              <a:ext uri="{FF2B5EF4-FFF2-40B4-BE49-F238E27FC236}">
                <a16:creationId xmlns:a16="http://schemas.microsoft.com/office/drawing/2014/main" id="{546E5152-815B-DB48-A239-ECB2ACFDF4F2}"/>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11</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1366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28402"/>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環境交流ツアー</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34702"/>
            <a:ext cx="10441156" cy="1929602"/>
          </a:xfrm>
          <a:prstGeom prst="rect">
            <a:avLst/>
          </a:prstGeom>
          <a:noFill/>
        </p:spPr>
        <p:txBody>
          <a:bodyPr wrap="square" lIns="0" tIns="0" rIns="0" bIns="0" rtlCol="0" anchor="t">
            <a:noAutofit/>
          </a:bodyPr>
          <a:lstStyle/>
          <a:p>
            <a:r>
              <a:rPr lang="ja-JP" altLang="en-US" sz="1600" kern="100" dirty="0">
                <a:latin typeface="BIZ UDゴシック" panose="020B0400000000000000" pitchFamily="49" charset="-128"/>
                <a:ea typeface="BIZ UDゴシック"/>
                <a:cs typeface="Times New Roman"/>
              </a:rPr>
              <a:t>　植林や</a:t>
            </a:r>
            <a:r>
              <a:rPr lang="ja-JP" sz="1600" kern="100" dirty="0">
                <a:latin typeface="BIZ UDゴシック" panose="020B0400000000000000" pitchFamily="49" charset="-128"/>
                <a:ea typeface="BIZ UDゴシック"/>
                <a:cs typeface="Times New Roman"/>
              </a:rPr>
              <a:t>オフセット・クレジットの</a:t>
            </a:r>
            <a:r>
              <a:rPr lang="ja-JP" altLang="en-US" sz="1600" kern="100" dirty="0">
                <a:latin typeface="BIZ UDゴシック" panose="020B0400000000000000" pitchFamily="49" charset="-128"/>
                <a:ea typeface="BIZ UDゴシック"/>
                <a:cs typeface="Times New Roman"/>
              </a:rPr>
              <a:t>購入により森林整備を支援している自治体への</a:t>
            </a:r>
            <a:r>
              <a:rPr lang="ja-JP" sz="1600" kern="100" dirty="0">
                <a:latin typeface="BIZ UDゴシック" panose="020B0400000000000000" pitchFamily="49" charset="-128"/>
                <a:ea typeface="BIZ UDゴシック"/>
                <a:cs typeface="Times New Roman"/>
              </a:rPr>
              <a:t>環境交流ツアーを実施することで、二酸化炭素の削減に係る取組や自然</a:t>
            </a:r>
            <a:r>
              <a:rPr lang="ja-JP" altLang="en-US" sz="1600" kern="100" dirty="0">
                <a:latin typeface="BIZ UDゴシック" panose="020B0400000000000000" pitchFamily="49" charset="-128"/>
                <a:ea typeface="BIZ UDゴシック"/>
                <a:cs typeface="Times New Roman"/>
              </a:rPr>
              <a:t>を守る</a:t>
            </a:r>
            <a:r>
              <a:rPr lang="ja-JP" sz="1600" kern="100" dirty="0">
                <a:latin typeface="BIZ UDゴシック" panose="020B0400000000000000" pitchFamily="49" charset="-128"/>
                <a:ea typeface="BIZ UDゴシック"/>
                <a:cs typeface="Times New Roman"/>
              </a:rPr>
              <a:t>取組について学ぶ機会を区民に提供しています。</a:t>
            </a:r>
            <a:endParaRPr lang="en-US" sz="1600" kern="100" dirty="0">
              <a:latin typeface="BIZ UDゴシック" panose="020B0400000000000000" pitchFamily="49" charset="-128"/>
              <a:ea typeface="BIZ UDゴシック"/>
              <a:cs typeface="Times New Roman"/>
            </a:endParaRPr>
          </a:p>
          <a:p>
            <a:endPar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5</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年度は</a:t>
            </a: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泊</a:t>
            </a: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日のバスツアーで福島県喜多方市を訪問しました</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。参加者は</a:t>
            </a:r>
            <a:r>
              <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rPr>
              <a:t>23</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名で、</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会津電力株式会社の所有する雄国太陽光発電所の見学及び学習、木工工作体験を</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行いました。</a:t>
            </a:r>
            <a:endPar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endPar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en-US" altLang="ja-JP" sz="1600" kern="100" dirty="0">
                <a:latin typeface="BIZ UDゴシック" panose="020B0400000000000000" pitchFamily="49" charset="-128"/>
                <a:ea typeface="BIZ UDゴシック"/>
                <a:cs typeface="Times New Roman"/>
              </a:rPr>
              <a:t>※「環境交流ツアー」の</a:t>
            </a:r>
            <a:r>
              <a:rPr lang="ja-JP" altLang="en-US" sz="1600" kern="100" dirty="0">
                <a:latin typeface="BIZ UDゴシック" panose="020B0400000000000000" pitchFamily="49" charset="-128"/>
                <a:ea typeface="BIZ UDゴシック"/>
                <a:cs typeface="Times New Roman"/>
              </a:rPr>
              <a:t>訪問先</a:t>
            </a:r>
            <a:r>
              <a:rPr lang="en-US" altLang="ja-JP" sz="1600" kern="100" dirty="0">
                <a:latin typeface="BIZ UDゴシック" panose="020B0400000000000000" pitchFamily="49" charset="-128"/>
                <a:ea typeface="BIZ UDゴシック"/>
                <a:cs typeface="Times New Roman"/>
              </a:rPr>
              <a:t>…</a:t>
            </a:r>
            <a:r>
              <a:rPr lang="ja-JP" altLang="en-US" sz="1600" kern="100" dirty="0">
                <a:latin typeface="BIZ UDゴシック" panose="020B0400000000000000" pitchFamily="49" charset="-128"/>
                <a:ea typeface="BIZ UDゴシック"/>
                <a:cs typeface="Times New Roman"/>
              </a:rPr>
              <a:t>みなかみ町（日帰り）、喜多方市（</a:t>
            </a:r>
            <a:r>
              <a:rPr lang="en-US" altLang="ja-JP" sz="1600" kern="100" dirty="0">
                <a:latin typeface="BIZ UDゴシック" panose="020B0400000000000000" pitchFamily="49" charset="-128"/>
                <a:ea typeface="BIZ UDゴシック"/>
                <a:cs typeface="Times New Roman"/>
              </a:rPr>
              <a:t>1</a:t>
            </a:r>
            <a:r>
              <a:rPr lang="ja-JP" altLang="en-US" sz="1600" kern="100" dirty="0">
                <a:latin typeface="BIZ UDゴシック" panose="020B0400000000000000" pitchFamily="49" charset="-128"/>
                <a:ea typeface="BIZ UDゴシック"/>
                <a:cs typeface="Times New Roman"/>
              </a:rPr>
              <a:t>泊</a:t>
            </a:r>
            <a:r>
              <a:rPr lang="en-US" altLang="ja-JP" sz="1600" kern="100" dirty="0">
                <a:latin typeface="BIZ UDゴシック" panose="020B0400000000000000" pitchFamily="49" charset="-128"/>
                <a:ea typeface="BIZ UDゴシック"/>
                <a:cs typeface="Times New Roman"/>
              </a:rPr>
              <a:t>2</a:t>
            </a:r>
            <a:r>
              <a:rPr lang="ja-JP" altLang="en-US" sz="1600" kern="100" dirty="0">
                <a:latin typeface="BIZ UDゴシック" panose="020B0400000000000000" pitchFamily="49" charset="-128"/>
                <a:ea typeface="BIZ UDゴシック"/>
                <a:cs typeface="Times New Roman"/>
              </a:rPr>
              <a:t>日）</a:t>
            </a:r>
            <a:r>
              <a:rPr lang="en-US" altLang="ja-JP" sz="1600" kern="100" dirty="0">
                <a:latin typeface="BIZ UDゴシック" panose="020B0400000000000000" pitchFamily="49" charset="-128"/>
                <a:ea typeface="BIZ UDゴシック"/>
                <a:cs typeface="Times New Roman"/>
              </a:rPr>
              <a:t>【</a:t>
            </a:r>
            <a:r>
              <a:rPr lang="ja-JP" altLang="en-US" sz="1600" kern="100" dirty="0">
                <a:latin typeface="BIZ UDゴシック" panose="020B0400000000000000" pitchFamily="49" charset="-128"/>
                <a:ea typeface="BIZ UDゴシック"/>
                <a:cs typeface="Times New Roman"/>
              </a:rPr>
              <a:t>隔年で実施</a:t>
            </a:r>
            <a:r>
              <a:rPr lang="en-US" altLang="ja-JP" sz="1600" kern="100" dirty="0">
                <a:latin typeface="BIZ UDゴシック" panose="020B0400000000000000" pitchFamily="49" charset="-128"/>
                <a:ea typeface="BIZ UDゴシック"/>
                <a:cs typeface="Times New Roman"/>
              </a:rPr>
              <a:t>】</a:t>
            </a:r>
          </a:p>
          <a:p>
            <a:endPar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endPar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endParaRPr lang="en-US" altLang="ja-JP" sz="16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F91CC00-74B6-C80B-5630-7BF06FB1B779}"/>
              </a:ext>
            </a:extLst>
          </p:cNvPr>
          <p:cNvSpPr txBox="1"/>
          <p:nvPr/>
        </p:nvSpPr>
        <p:spPr>
          <a:xfrm>
            <a:off x="623396" y="2964304"/>
            <a:ext cx="5688632"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■環境交流ツアーの</a:t>
            </a:r>
            <a:r>
              <a:rPr kumimoji="1" lang="ja-JP" altLang="en-US" sz="1600" dirty="0">
                <a:latin typeface="BIZ UDゴシック" panose="020B0400000000000000" pitchFamily="49" charset="-128"/>
                <a:ea typeface="BIZ UDゴシック" panose="020B0400000000000000" pitchFamily="49" charset="-128"/>
              </a:rPr>
              <a:t>実績</a:t>
            </a:r>
          </a:p>
        </p:txBody>
      </p:sp>
      <p:graphicFrame>
        <p:nvGraphicFramePr>
          <p:cNvPr id="8" name="表 7">
            <a:extLst>
              <a:ext uri="{FF2B5EF4-FFF2-40B4-BE49-F238E27FC236}">
                <a16:creationId xmlns:a16="http://schemas.microsoft.com/office/drawing/2014/main" id="{06E52BF7-5C94-CA0D-9C70-E97D6B244ADA}"/>
              </a:ext>
            </a:extLst>
          </p:cNvPr>
          <p:cNvGraphicFramePr>
            <a:graphicFrameLocks noGrp="1"/>
          </p:cNvGraphicFramePr>
          <p:nvPr>
            <p:extLst>
              <p:ext uri="{D42A27DB-BD31-4B8C-83A1-F6EECF244321}">
                <p14:modId xmlns:p14="http://schemas.microsoft.com/office/powerpoint/2010/main" val="2573941309"/>
              </p:ext>
            </p:extLst>
          </p:nvPr>
        </p:nvGraphicFramePr>
        <p:xfrm>
          <a:off x="623396" y="3456873"/>
          <a:ext cx="9649069" cy="1341120"/>
        </p:xfrm>
        <a:graphic>
          <a:graphicData uri="http://schemas.openxmlformats.org/drawingml/2006/table">
            <a:tbl>
              <a:tblPr firstRow="1" bandRow="1">
                <a:tableStyleId>{5C22544A-7EE6-4342-B048-85BDC9FD1C3A}</a:tableStyleId>
              </a:tblPr>
              <a:tblGrid>
                <a:gridCol w="2133716">
                  <a:extLst>
                    <a:ext uri="{9D8B030D-6E8A-4147-A177-3AD203B41FA5}">
                      <a16:colId xmlns:a16="http://schemas.microsoft.com/office/drawing/2014/main" val="2736881866"/>
                    </a:ext>
                  </a:extLst>
                </a:gridCol>
                <a:gridCol w="1841998">
                  <a:extLst>
                    <a:ext uri="{9D8B030D-6E8A-4147-A177-3AD203B41FA5}">
                      <a16:colId xmlns:a16="http://schemas.microsoft.com/office/drawing/2014/main" val="652906932"/>
                    </a:ext>
                  </a:extLst>
                </a:gridCol>
                <a:gridCol w="1989359">
                  <a:extLst>
                    <a:ext uri="{9D8B030D-6E8A-4147-A177-3AD203B41FA5}">
                      <a16:colId xmlns:a16="http://schemas.microsoft.com/office/drawing/2014/main" val="4103798794"/>
                    </a:ext>
                  </a:extLst>
                </a:gridCol>
                <a:gridCol w="1841998">
                  <a:extLst>
                    <a:ext uri="{9D8B030D-6E8A-4147-A177-3AD203B41FA5}">
                      <a16:colId xmlns:a16="http://schemas.microsoft.com/office/drawing/2014/main" val="2356680289"/>
                    </a:ext>
                  </a:extLst>
                </a:gridCol>
                <a:gridCol w="1841998">
                  <a:extLst>
                    <a:ext uri="{9D8B030D-6E8A-4147-A177-3AD203B41FA5}">
                      <a16:colId xmlns:a16="http://schemas.microsoft.com/office/drawing/2014/main" val="509950395"/>
                    </a:ext>
                  </a:extLst>
                </a:gridCol>
              </a:tblGrid>
              <a:tr h="195115">
                <a:tc>
                  <a:txBody>
                    <a:bodyPr/>
                    <a:lstStyle/>
                    <a:p>
                      <a:pPr algn="ctr"/>
                      <a:r>
                        <a:rPr kumimoji="1" lang="ja-JP" altLang="en-US" sz="1400" dirty="0">
                          <a:latin typeface="BIZ UDゴシック" panose="020B0400000000000000" pitchFamily="49" charset="-128"/>
                          <a:ea typeface="BIZ UDゴシック" panose="020B0400000000000000" pitchFamily="49" charset="-128"/>
                        </a:rPr>
                        <a:t>項目</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3</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5</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6</a:t>
                      </a:r>
                      <a:r>
                        <a:rPr kumimoji="1" lang="ja-JP" altLang="en-US" sz="1400" dirty="0">
                          <a:latin typeface="BIZ UDゴシック" panose="020B0400000000000000" pitchFamily="49" charset="-128"/>
                          <a:ea typeface="BIZ UDゴシック" panose="020B0400000000000000" pitchFamily="49" charset="-128"/>
                        </a:rPr>
                        <a:t>年度</a:t>
                      </a:r>
                    </a:p>
                  </a:txBody>
                  <a:tcPr anchor="ctr"/>
                </a:tc>
                <a:extLst>
                  <a:ext uri="{0D108BD9-81ED-4DB2-BD59-A6C34878D82A}">
                    <a16:rowId xmlns:a16="http://schemas.microsoft.com/office/drawing/2014/main" val="4248111409"/>
                  </a:ext>
                </a:extLst>
              </a:tr>
              <a:tr h="518160">
                <a:tc>
                  <a:txBody>
                    <a:bodyPr/>
                    <a:lstStyle/>
                    <a:p>
                      <a:pPr algn="ctr"/>
                      <a:r>
                        <a:rPr kumimoji="1" lang="ja-JP" altLang="en-US" sz="1400" dirty="0">
                          <a:latin typeface="BIZ UDゴシック" panose="020B0400000000000000" pitchFamily="49" charset="-128"/>
                          <a:ea typeface="BIZ UDゴシック" panose="020B0400000000000000" pitchFamily="49" charset="-128"/>
                        </a:rPr>
                        <a:t>参加人数</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人</a:t>
                      </a:r>
                      <a:r>
                        <a:rPr kumimoji="1" lang="en-US" altLang="ja-JP" sz="1400" dirty="0">
                          <a:latin typeface="BIZ UDゴシック" panose="020B0400000000000000" pitchFamily="49" charset="-128"/>
                          <a:ea typeface="BIZ UDゴシック" panose="020B0400000000000000" pitchFamily="49" charset="-128"/>
                        </a:rPr>
                        <a:t>)</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新型コロナ</a:t>
                      </a:r>
                      <a:endParaRPr kumimoji="1" lang="en-US" altLang="ja-JP" sz="1400" dirty="0">
                        <a:latin typeface="BIZ UDゴシック" panose="020B0400000000000000" pitchFamily="49" charset="-128"/>
                        <a:ea typeface="BIZ UDゴシック" panose="020B0400000000000000" pitchFamily="49" charset="-128"/>
                      </a:endParaRPr>
                    </a:p>
                    <a:p>
                      <a:pPr algn="ctr"/>
                      <a:r>
                        <a:rPr kumimoji="1" lang="ja-JP" altLang="en-US" sz="1400" dirty="0">
                          <a:latin typeface="BIZ UDゴシック" panose="020B0400000000000000" pitchFamily="49" charset="-128"/>
                          <a:ea typeface="BIZ UDゴシック" panose="020B0400000000000000" pitchFamily="49" charset="-128"/>
                        </a:rPr>
                        <a:t>のため中止</a:t>
                      </a: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25</a:t>
                      </a:r>
                      <a:endParaRPr kumimoji="1" lang="ja-JP" altLang="en-US"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23</a:t>
                      </a:r>
                      <a:endParaRPr kumimoji="1" lang="ja-JP" altLang="en-US"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30</a:t>
                      </a:r>
                      <a:endParaRPr kumimoji="1" lang="ja-JP" altLang="en-US"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660670586"/>
                  </a:ext>
                </a:extLst>
              </a:tr>
              <a:tr h="518160">
                <a:tc>
                  <a:txBody>
                    <a:bodyPr/>
                    <a:lstStyle/>
                    <a:p>
                      <a:pPr algn="ctr"/>
                      <a:r>
                        <a:rPr kumimoji="1" lang="ja-JP" altLang="en-US" sz="1400" dirty="0">
                          <a:latin typeface="BIZ UDゴシック" panose="020B0400000000000000" pitchFamily="49" charset="-128"/>
                          <a:ea typeface="BIZ UDゴシック" panose="020B0400000000000000" pitchFamily="49" charset="-128"/>
                        </a:rPr>
                        <a:t>訪問先</a:t>
                      </a:r>
                      <a:endParaRPr kumimoji="1" lang="en-US" altLang="ja-JP"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ー</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群馬県みなかみ町</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福島県喜多方市</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群馬県みなかみ町</a:t>
                      </a:r>
                    </a:p>
                  </a:txBody>
                  <a:tcPr anchor="ctr"/>
                </a:tc>
                <a:extLst>
                  <a:ext uri="{0D108BD9-81ED-4DB2-BD59-A6C34878D82A}">
                    <a16:rowId xmlns:a16="http://schemas.microsoft.com/office/drawing/2014/main" val="2376835912"/>
                  </a:ext>
                </a:extLst>
              </a:tr>
            </a:tbl>
          </a:graphicData>
        </a:graphic>
      </p:graphicFrame>
      <p:sp>
        <p:nvSpPr>
          <p:cNvPr id="3" name="スライド番号プレースホルダー 8">
            <a:extLst>
              <a:ext uri="{FF2B5EF4-FFF2-40B4-BE49-F238E27FC236}">
                <a16:creationId xmlns:a16="http://schemas.microsoft.com/office/drawing/2014/main" id="{4ACE0AFF-EC33-817D-4D52-CEE7ED9E42D1}"/>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12</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87357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28402"/>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子ども生き物観察会</a:t>
            </a:r>
            <a:r>
              <a:rPr lang="ja-JP" altLang="en-US" sz="1800" dirty="0">
                <a:latin typeface="BIZ UDゴシック" panose="020B0400000000000000" pitchFamily="49" charset="-128"/>
                <a:ea typeface="BIZ UDゴシック" panose="020B0400000000000000" pitchFamily="49" charset="-128"/>
              </a:rPr>
              <a:t>（令和</a:t>
            </a:r>
            <a:r>
              <a:rPr lang="en-US" altLang="ja-JP" sz="1800" dirty="0">
                <a:latin typeface="BIZ UDゴシック" panose="020B0400000000000000" pitchFamily="49" charset="-128"/>
                <a:ea typeface="BIZ UDゴシック" panose="020B0400000000000000" pitchFamily="49" charset="-128"/>
              </a:rPr>
              <a:t>6</a:t>
            </a:r>
            <a:r>
              <a:rPr lang="ja-JP" altLang="en-US" sz="1800" dirty="0">
                <a:latin typeface="BIZ UDゴシック" panose="020B0400000000000000" pitchFamily="49" charset="-128"/>
                <a:ea typeface="BIZ UDゴシック" panose="020B0400000000000000" pitchFamily="49" charset="-128"/>
              </a:rPr>
              <a:t>年度実施事業）</a:t>
            </a:r>
            <a:endParaRPr lang="ja-JP" altLang="en-US" sz="2800" dirty="0">
              <a:latin typeface="BIZ UDゴシック" panose="020B0400000000000000" pitchFamily="49" charset="-128"/>
              <a:ea typeface="BIZ UDゴシック" panose="020B0400000000000000" pitchFamily="49" charset="-128"/>
            </a:endParaRP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10450801" cy="1065009"/>
          </a:xfrm>
          <a:prstGeom prst="rect">
            <a:avLst/>
          </a:prstGeom>
          <a:noFill/>
        </p:spPr>
        <p:txBody>
          <a:bodyPr wrap="square" lIns="0" tIns="0" rIns="0" bIns="0" rtlCol="0" anchor="t">
            <a:noAutofit/>
          </a:bodyPr>
          <a:lstStyle/>
          <a:p>
            <a:r>
              <a:rPr lang="ja-JP" altLang="en-US" sz="1600" dirty="0">
                <a:latin typeface="BIZ UDゴシック" panose="020B0400000000000000" pitchFamily="49" charset="-128"/>
                <a:ea typeface="BIZ UDゴシック"/>
              </a:rPr>
              <a:t>　中野区内の動植物の実態を把握するため、生き物調査を実施します。区内の生き物の実態を把握する一環として、中野区の動植物の生息状況を子どもたち自身が、専門家と一緒に観察することで、自然環境を守ることの大切さを学ぶための子ども生き物観察会を実施します。</a:t>
            </a:r>
            <a:endParaRPr lang="ja-JP" altLang="en-US" sz="16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F91CC00-74B6-C80B-5630-7BF06FB1B779}"/>
              </a:ext>
            </a:extLst>
          </p:cNvPr>
          <p:cNvSpPr txBox="1"/>
          <p:nvPr/>
        </p:nvSpPr>
        <p:spPr>
          <a:xfrm>
            <a:off x="623396" y="2224076"/>
            <a:ext cx="5688632" cy="338554"/>
          </a:xfrm>
          <a:prstGeom prst="rect">
            <a:avLst/>
          </a:prstGeom>
          <a:noFill/>
        </p:spPr>
        <p:txBody>
          <a:bodyPr wrap="square" rtlCol="0">
            <a:spAutoFit/>
          </a:bodyPr>
          <a:lstStyle/>
          <a:p>
            <a:r>
              <a:rPr kumimoji="1" lang="ja-JP" altLang="en-US" sz="1600" dirty="0">
                <a:latin typeface="BIZ UDゴシック" panose="020B0400000000000000" pitchFamily="49" charset="-128"/>
                <a:ea typeface="BIZ UDゴシック" panose="020B0400000000000000" pitchFamily="49" charset="-128"/>
              </a:rPr>
              <a:t>■令和</a:t>
            </a:r>
            <a:r>
              <a:rPr kumimoji="1" lang="en-US" altLang="ja-JP" sz="1600" dirty="0">
                <a:latin typeface="BIZ UDゴシック" panose="020B0400000000000000" pitchFamily="49" charset="-128"/>
                <a:ea typeface="BIZ UDゴシック" panose="020B0400000000000000" pitchFamily="49" charset="-128"/>
              </a:rPr>
              <a:t>6</a:t>
            </a:r>
            <a:r>
              <a:rPr kumimoji="1" lang="ja-JP" altLang="en-US" sz="1600" dirty="0">
                <a:latin typeface="BIZ UDゴシック" panose="020B0400000000000000" pitchFamily="49" charset="-128"/>
                <a:ea typeface="BIZ UDゴシック" panose="020B0400000000000000" pitchFamily="49" charset="-128"/>
              </a:rPr>
              <a:t>年度実施</a:t>
            </a:r>
            <a:endParaRPr kumimoji="1" lang="en-US" altLang="ja-JP" sz="1600" dirty="0">
              <a:latin typeface="BIZ UDゴシック" panose="020B0400000000000000" pitchFamily="49" charset="-128"/>
              <a:ea typeface="BIZ UDゴシック" panose="020B0400000000000000" pitchFamily="49" charset="-128"/>
            </a:endParaRPr>
          </a:p>
        </p:txBody>
      </p:sp>
      <p:graphicFrame>
        <p:nvGraphicFramePr>
          <p:cNvPr id="8" name="表 7">
            <a:extLst>
              <a:ext uri="{FF2B5EF4-FFF2-40B4-BE49-F238E27FC236}">
                <a16:creationId xmlns:a16="http://schemas.microsoft.com/office/drawing/2014/main" id="{06E52BF7-5C94-CA0D-9C70-E97D6B244ADA}"/>
              </a:ext>
            </a:extLst>
          </p:cNvPr>
          <p:cNvGraphicFramePr>
            <a:graphicFrameLocks noGrp="1"/>
          </p:cNvGraphicFramePr>
          <p:nvPr>
            <p:extLst>
              <p:ext uri="{D42A27DB-BD31-4B8C-83A1-F6EECF244321}">
                <p14:modId xmlns:p14="http://schemas.microsoft.com/office/powerpoint/2010/main" val="2679015131"/>
              </p:ext>
            </p:extLst>
          </p:nvPr>
        </p:nvGraphicFramePr>
        <p:xfrm>
          <a:off x="1171865" y="3558559"/>
          <a:ext cx="7582462" cy="1624292"/>
        </p:xfrm>
        <a:graphic>
          <a:graphicData uri="http://schemas.openxmlformats.org/drawingml/2006/table">
            <a:tbl>
              <a:tblPr firstRow="1" bandRow="1">
                <a:tableStyleId>{5C22544A-7EE6-4342-B048-85BDC9FD1C3A}</a:tableStyleId>
              </a:tblPr>
              <a:tblGrid>
                <a:gridCol w="1200220">
                  <a:extLst>
                    <a:ext uri="{9D8B030D-6E8A-4147-A177-3AD203B41FA5}">
                      <a16:colId xmlns:a16="http://schemas.microsoft.com/office/drawing/2014/main" val="2736881866"/>
                    </a:ext>
                  </a:extLst>
                </a:gridCol>
                <a:gridCol w="3191121">
                  <a:extLst>
                    <a:ext uri="{9D8B030D-6E8A-4147-A177-3AD203B41FA5}">
                      <a16:colId xmlns:a16="http://schemas.microsoft.com/office/drawing/2014/main" val="652906932"/>
                    </a:ext>
                  </a:extLst>
                </a:gridCol>
                <a:gridCol w="3191121">
                  <a:extLst>
                    <a:ext uri="{9D8B030D-6E8A-4147-A177-3AD203B41FA5}">
                      <a16:colId xmlns:a16="http://schemas.microsoft.com/office/drawing/2014/main" val="4103798794"/>
                    </a:ext>
                  </a:extLst>
                </a:gridCol>
              </a:tblGrid>
              <a:tr h="370840">
                <a:tc>
                  <a:txBody>
                    <a:bodyPr/>
                    <a:lstStyle/>
                    <a:p>
                      <a:pPr algn="ctr"/>
                      <a:r>
                        <a:rPr kumimoji="1" lang="ja-JP" altLang="en-US" sz="1400" dirty="0">
                          <a:latin typeface="BIZ UDゴシック" panose="020B0400000000000000" pitchFamily="49" charset="-128"/>
                          <a:ea typeface="BIZ UDゴシック" panose="020B0400000000000000" pitchFamily="49" charset="-128"/>
                        </a:rPr>
                        <a:t>対象者</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低学年</a:t>
                      </a:r>
                      <a:r>
                        <a:rPr kumimoji="1" lang="en-US" altLang="ja-JP" sz="1400" dirty="0">
                          <a:latin typeface="BIZ UDゴシック" panose="020B0400000000000000" pitchFamily="49" charset="-128"/>
                          <a:ea typeface="BIZ UDゴシック" panose="020B0400000000000000" pitchFamily="49" charset="-128"/>
                        </a:rPr>
                        <a:t>(1</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3</a:t>
                      </a:r>
                      <a:r>
                        <a:rPr kumimoji="1" lang="ja-JP" altLang="en-US" sz="1400" dirty="0">
                          <a:latin typeface="BIZ UDゴシック" panose="020B0400000000000000" pitchFamily="49" charset="-128"/>
                          <a:ea typeface="BIZ UDゴシック" panose="020B0400000000000000" pitchFamily="49" charset="-128"/>
                        </a:rPr>
                        <a:t>年生</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高学年</a:t>
                      </a: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6</a:t>
                      </a:r>
                      <a:r>
                        <a:rPr kumimoji="1" lang="ja-JP" altLang="en-US" sz="1400" dirty="0">
                          <a:latin typeface="BIZ UDゴシック" panose="020B0400000000000000" pitchFamily="49" charset="-128"/>
                          <a:ea typeface="BIZ UDゴシック" panose="020B0400000000000000" pitchFamily="49" charset="-128"/>
                        </a:rPr>
                        <a:t>年生</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4248111409"/>
                  </a:ext>
                </a:extLst>
              </a:tr>
              <a:tr h="626726">
                <a:tc>
                  <a:txBody>
                    <a:bodyPr/>
                    <a:lstStyle/>
                    <a:p>
                      <a:pPr algn="ctr"/>
                      <a:r>
                        <a:rPr kumimoji="1" lang="ja-JP" altLang="en-US" sz="1400">
                          <a:latin typeface="BIZ UDゴシック" panose="020B0400000000000000" pitchFamily="49" charset="-128"/>
                          <a:ea typeface="BIZ UDゴシック" panose="020B0400000000000000" pitchFamily="49" charset="-128"/>
                        </a:rPr>
                        <a:t>募集人数</a:t>
                      </a:r>
                      <a:endParaRPr kumimoji="1" lang="en-US" altLang="ja-JP" sz="140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15</a:t>
                      </a:r>
                      <a:r>
                        <a:rPr kumimoji="1" lang="ja-JP" altLang="en-US" sz="1400" dirty="0">
                          <a:latin typeface="BIZ UDゴシック" panose="020B0400000000000000" pitchFamily="49" charset="-128"/>
                          <a:ea typeface="BIZ UDゴシック" panose="020B0400000000000000" pitchFamily="49" charset="-128"/>
                        </a:rPr>
                        <a:t>人</a:t>
                      </a: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15</a:t>
                      </a:r>
                      <a:r>
                        <a:rPr kumimoji="1" lang="ja-JP" altLang="en-US" sz="1400" dirty="0">
                          <a:latin typeface="BIZ UDゴシック" panose="020B0400000000000000" pitchFamily="49" charset="-128"/>
                          <a:ea typeface="BIZ UDゴシック" panose="020B0400000000000000" pitchFamily="49" charset="-128"/>
                        </a:rPr>
                        <a:t>人</a:t>
                      </a:r>
                    </a:p>
                  </a:txBody>
                  <a:tcPr anchor="ctr"/>
                </a:tc>
                <a:extLst>
                  <a:ext uri="{0D108BD9-81ED-4DB2-BD59-A6C34878D82A}">
                    <a16:rowId xmlns:a16="http://schemas.microsoft.com/office/drawing/2014/main" val="660670586"/>
                  </a:ext>
                </a:extLst>
              </a:tr>
              <a:tr h="626726">
                <a:tc>
                  <a:txBody>
                    <a:bodyPr/>
                    <a:lstStyle/>
                    <a:p>
                      <a:pPr algn="ctr"/>
                      <a:r>
                        <a:rPr kumimoji="1" lang="ja-JP" altLang="en-US" sz="1400" dirty="0">
                          <a:latin typeface="BIZ UDゴシック" panose="020B0400000000000000" pitchFamily="49" charset="-128"/>
                          <a:ea typeface="BIZ UDゴシック" panose="020B0400000000000000" pitchFamily="49" charset="-128"/>
                        </a:rPr>
                        <a:t>参加人数</a:t>
                      </a:r>
                      <a:endParaRPr kumimoji="1" lang="en-US" altLang="ja-JP"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8</a:t>
                      </a:r>
                      <a:r>
                        <a:rPr kumimoji="1" lang="ja-JP" altLang="en-US" sz="1400" dirty="0">
                          <a:latin typeface="BIZ UDゴシック" panose="020B0400000000000000" pitchFamily="49" charset="-128"/>
                          <a:ea typeface="BIZ UDゴシック" panose="020B0400000000000000" pitchFamily="49" charset="-128"/>
                        </a:rPr>
                        <a:t>人</a:t>
                      </a: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11</a:t>
                      </a:r>
                      <a:r>
                        <a:rPr kumimoji="1" lang="ja-JP" altLang="en-US" sz="1400" dirty="0">
                          <a:latin typeface="BIZ UDゴシック" panose="020B0400000000000000" pitchFamily="49" charset="-128"/>
                          <a:ea typeface="BIZ UDゴシック" panose="020B0400000000000000" pitchFamily="49" charset="-128"/>
                        </a:rPr>
                        <a:t>人</a:t>
                      </a:r>
                    </a:p>
                  </a:txBody>
                  <a:tcPr anchor="ctr"/>
                </a:tc>
                <a:extLst>
                  <a:ext uri="{0D108BD9-81ED-4DB2-BD59-A6C34878D82A}">
                    <a16:rowId xmlns:a16="http://schemas.microsoft.com/office/drawing/2014/main" val="2159589825"/>
                  </a:ext>
                </a:extLst>
              </a:tr>
            </a:tbl>
          </a:graphicData>
        </a:graphic>
      </p:graphicFrame>
      <p:sp>
        <p:nvSpPr>
          <p:cNvPr id="5" name="テキスト ボックス 4">
            <a:extLst>
              <a:ext uri="{FF2B5EF4-FFF2-40B4-BE49-F238E27FC236}">
                <a16:creationId xmlns:a16="http://schemas.microsoft.com/office/drawing/2014/main" id="{BB2ECDC5-F430-028F-DCFB-A26251EBC85E}"/>
              </a:ext>
            </a:extLst>
          </p:cNvPr>
          <p:cNvSpPr txBox="1"/>
          <p:nvPr/>
        </p:nvSpPr>
        <p:spPr>
          <a:xfrm>
            <a:off x="1057505" y="2633051"/>
            <a:ext cx="5688632" cy="584775"/>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○観察会場所</a:t>
            </a:r>
            <a:r>
              <a:rPr kumimoji="1" lang="ja-JP" altLang="en-US" sz="1600" dirty="0">
                <a:latin typeface="BIZ UDゴシック" panose="020B0400000000000000" pitchFamily="49" charset="-128"/>
                <a:ea typeface="BIZ UDゴシック" panose="020B0400000000000000" pitchFamily="49" charset="-128"/>
              </a:rPr>
              <a:t>　区立江古田の森公園</a:t>
            </a:r>
            <a:endParaRPr kumimoji="1"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○開催日時　　令和</a:t>
            </a:r>
            <a:r>
              <a:rPr lang="en-US" altLang="ja-JP" sz="1600" dirty="0">
                <a:latin typeface="BIZ UDゴシック" panose="020B0400000000000000" pitchFamily="49" charset="-128"/>
                <a:ea typeface="BIZ UDゴシック" panose="020B0400000000000000" pitchFamily="49" charset="-128"/>
              </a:rPr>
              <a:t>6</a:t>
            </a:r>
            <a:r>
              <a:rPr lang="ja-JP" altLang="en-US" sz="1600" dirty="0">
                <a:latin typeface="BIZ UDゴシック" panose="020B0400000000000000" pitchFamily="49" charset="-128"/>
                <a:ea typeface="BIZ UDゴシック" panose="020B0400000000000000" pitchFamily="49" charset="-128"/>
              </a:rPr>
              <a:t>年月日</a:t>
            </a:r>
            <a:endParaRPr kumimoji="1" lang="ja-JP" altLang="en-US" sz="1600" dirty="0">
              <a:latin typeface="BIZ UDゴシック" panose="020B0400000000000000" pitchFamily="49" charset="-128"/>
              <a:ea typeface="BIZ UDゴシック" panose="020B0400000000000000" pitchFamily="49" charset="-128"/>
            </a:endParaRPr>
          </a:p>
        </p:txBody>
      </p:sp>
      <p:sp>
        <p:nvSpPr>
          <p:cNvPr id="3" name="スライド番号プレースホルダー 8">
            <a:extLst>
              <a:ext uri="{FF2B5EF4-FFF2-40B4-BE49-F238E27FC236}">
                <a16:creationId xmlns:a16="http://schemas.microsoft.com/office/drawing/2014/main" id="{28CBF21A-6490-033D-05F5-1D88C6A614C4}"/>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13</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92470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9166"/>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区有施設のスペースを利用したパネル展示</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10441156" cy="1250222"/>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　省エネルギーへの取り組みを推進するために家庭や事業所等でできる温暖化対策や区の施策などの紹介として、毎年、国の定める</a:t>
            </a:r>
            <a:r>
              <a:rPr lang="en-US" altLang="ja-JP" sz="1600" dirty="0">
                <a:latin typeface="BIZ UDゴシック" panose="020B0400000000000000" pitchFamily="49" charset="-128"/>
                <a:ea typeface="BIZ UDゴシック" panose="020B0400000000000000" pitchFamily="49" charset="-128"/>
              </a:rPr>
              <a:t>6</a:t>
            </a:r>
            <a:r>
              <a:rPr lang="ja-JP" altLang="en-US" sz="1600" dirty="0">
                <a:latin typeface="BIZ UDゴシック" panose="020B0400000000000000" pitchFamily="49" charset="-128"/>
                <a:ea typeface="BIZ UDゴシック" panose="020B0400000000000000" pitchFamily="49" charset="-128"/>
              </a:rPr>
              <a:t>月の環境月間と</a:t>
            </a:r>
            <a:r>
              <a:rPr lang="en-US" altLang="ja-JP" sz="1600" dirty="0">
                <a:latin typeface="BIZ UDゴシック" panose="020B0400000000000000" pitchFamily="49" charset="-128"/>
                <a:ea typeface="BIZ UDゴシック" panose="020B0400000000000000" pitchFamily="49" charset="-128"/>
              </a:rPr>
              <a:t>11</a:t>
            </a:r>
            <a:r>
              <a:rPr lang="ja-JP" altLang="en-US" sz="1600" dirty="0">
                <a:latin typeface="BIZ UDゴシック" panose="020B0400000000000000" pitchFamily="49" charset="-128"/>
                <a:ea typeface="BIZ UDゴシック" panose="020B0400000000000000" pitchFamily="49" charset="-128"/>
              </a:rPr>
              <a:t>月から</a:t>
            </a:r>
            <a:r>
              <a:rPr lang="en-US" altLang="ja-JP" sz="1600" dirty="0">
                <a:latin typeface="BIZ UDゴシック" panose="020B0400000000000000" pitchFamily="49" charset="-128"/>
                <a:ea typeface="BIZ UDゴシック" panose="020B0400000000000000" pitchFamily="49" charset="-128"/>
              </a:rPr>
              <a:t>3</a:t>
            </a:r>
            <a:r>
              <a:rPr lang="ja-JP" altLang="en-US" sz="1600" dirty="0">
                <a:latin typeface="BIZ UDゴシック" panose="020B0400000000000000" pitchFamily="49" charset="-128"/>
                <a:ea typeface="BIZ UDゴシック" panose="020B0400000000000000" pitchFamily="49" charset="-128"/>
              </a:rPr>
              <a:t>月までの冬季の省エネキャンペーン期間に合わせ、</a:t>
            </a:r>
            <a:r>
              <a:rPr lang="en-US" altLang="ja-JP" sz="1600" dirty="0">
                <a:latin typeface="BIZ UDゴシック" panose="020B0400000000000000" pitchFamily="49" charset="-128"/>
                <a:ea typeface="BIZ UDゴシック" panose="020B0400000000000000" pitchFamily="49" charset="-128"/>
              </a:rPr>
              <a:t>6</a:t>
            </a:r>
            <a:r>
              <a:rPr lang="ja-JP" altLang="en-US" sz="1600" dirty="0">
                <a:latin typeface="BIZ UDゴシック" panose="020B0400000000000000" pitchFamily="49" charset="-128"/>
                <a:ea typeface="BIZ UDゴシック" panose="020B0400000000000000" pitchFamily="49" charset="-128"/>
              </a:rPr>
              <a:t>月と</a:t>
            </a:r>
            <a:r>
              <a:rPr lang="en-US" altLang="ja-JP" sz="1600" dirty="0">
                <a:latin typeface="BIZ UDゴシック" panose="020B0400000000000000" pitchFamily="49" charset="-128"/>
                <a:ea typeface="BIZ UDゴシック" panose="020B0400000000000000" pitchFamily="49" charset="-128"/>
              </a:rPr>
              <a:t>1</a:t>
            </a:r>
            <a:r>
              <a:rPr lang="ja-JP" altLang="en-US" sz="1600" dirty="0">
                <a:latin typeface="BIZ UDゴシック" panose="020B0400000000000000" pitchFamily="49" charset="-128"/>
                <a:ea typeface="BIZ UDゴシック" panose="020B0400000000000000" pitchFamily="49" charset="-128"/>
              </a:rPr>
              <a:t>月に区役所ロビーにてパネル展示を実施しています。</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また、令和</a:t>
            </a:r>
            <a:r>
              <a:rPr lang="en-US" altLang="ja-JP" sz="1600" dirty="0">
                <a:latin typeface="BIZ UDゴシック" panose="020B0400000000000000" pitchFamily="49" charset="-128"/>
                <a:ea typeface="BIZ UDゴシック" panose="020B0400000000000000" pitchFamily="49" charset="-128"/>
              </a:rPr>
              <a:t>6</a:t>
            </a:r>
            <a:r>
              <a:rPr lang="ja-JP" altLang="en-US" sz="1600" dirty="0">
                <a:latin typeface="BIZ UDゴシック" panose="020B0400000000000000" pitchFamily="49" charset="-128"/>
                <a:ea typeface="BIZ UDゴシック" panose="020B0400000000000000" pitchFamily="49" charset="-128"/>
              </a:rPr>
              <a:t>年</a:t>
            </a:r>
            <a:r>
              <a:rPr lang="en-US" altLang="ja-JP" sz="1600" dirty="0">
                <a:latin typeface="BIZ UDゴシック" panose="020B0400000000000000" pitchFamily="49" charset="-128"/>
                <a:ea typeface="BIZ UDゴシック" panose="020B0400000000000000" pitchFamily="49" charset="-128"/>
              </a:rPr>
              <a:t>6</a:t>
            </a:r>
            <a:r>
              <a:rPr lang="ja-JP" altLang="en-US" sz="1600" dirty="0">
                <a:latin typeface="BIZ UDゴシック" panose="020B0400000000000000" pitchFamily="49" charset="-128"/>
                <a:ea typeface="BIZ UDゴシック" panose="020B0400000000000000" pitchFamily="49" charset="-128"/>
              </a:rPr>
              <a:t>月については、区役所ロビーのほか、中野駅ガード下ギャラリーにおいて、パネル展示を行いました。</a:t>
            </a:r>
            <a:endParaRPr lang="en-US" altLang="ja-JP" sz="16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F91CC00-74B6-C80B-5630-7BF06FB1B779}"/>
              </a:ext>
            </a:extLst>
          </p:cNvPr>
          <p:cNvSpPr txBox="1"/>
          <p:nvPr/>
        </p:nvSpPr>
        <p:spPr>
          <a:xfrm>
            <a:off x="623396" y="2711399"/>
            <a:ext cx="5688632"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■実績</a:t>
            </a:r>
            <a:endParaRPr kumimoji="1" lang="ja-JP" altLang="en-US" sz="160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43916F0B-BA7B-FDE9-A328-502B98F4088E}"/>
              </a:ext>
            </a:extLst>
          </p:cNvPr>
          <p:cNvSpPr txBox="1"/>
          <p:nvPr/>
        </p:nvSpPr>
        <p:spPr>
          <a:xfrm>
            <a:off x="6631652" y="4793317"/>
            <a:ext cx="4432898" cy="234991"/>
          </a:xfrm>
          <a:prstGeom prst="rect">
            <a:avLst/>
          </a:prstGeom>
          <a:noFill/>
        </p:spPr>
        <p:txBody>
          <a:bodyPr wrap="square" lIns="0" tIns="0" rIns="0" bIns="0" rtlCol="0" anchor="ctr" anchorCtr="0">
            <a:noAutofit/>
          </a:bodyPr>
          <a:lstStyle/>
          <a:p>
            <a:pPr algn="r"/>
            <a:r>
              <a:rPr lang="ja-JP" altLang="en-US" sz="800">
                <a:latin typeface="BIZ UDゴシック" panose="020B0400000000000000" pitchFamily="49" charset="-128"/>
                <a:ea typeface="BIZ UDゴシック" panose="020B0400000000000000" pitchFamily="49" charset="-128"/>
              </a:rPr>
              <a:t>（出典：中野区資料）</a:t>
            </a:r>
            <a:endParaRPr lang="en-US" altLang="ja-JP" sz="800">
              <a:latin typeface="BIZ UDゴシック" panose="020B0400000000000000" pitchFamily="49" charset="-128"/>
              <a:ea typeface="BIZ UDゴシック" panose="020B0400000000000000" pitchFamily="49" charset="-128"/>
            </a:endParaRPr>
          </a:p>
        </p:txBody>
      </p:sp>
      <p:graphicFrame>
        <p:nvGraphicFramePr>
          <p:cNvPr id="12" name="表 11">
            <a:extLst>
              <a:ext uri="{FF2B5EF4-FFF2-40B4-BE49-F238E27FC236}">
                <a16:creationId xmlns:a16="http://schemas.microsoft.com/office/drawing/2014/main" id="{F42A1A08-60B8-34E4-B42E-4A8EADB13016}"/>
              </a:ext>
            </a:extLst>
          </p:cNvPr>
          <p:cNvGraphicFramePr>
            <a:graphicFrameLocks noGrp="1"/>
          </p:cNvGraphicFramePr>
          <p:nvPr/>
        </p:nvGraphicFramePr>
        <p:xfrm>
          <a:off x="669652" y="3049953"/>
          <a:ext cx="10394898" cy="2842847"/>
        </p:xfrm>
        <a:graphic>
          <a:graphicData uri="http://schemas.openxmlformats.org/drawingml/2006/table">
            <a:tbl>
              <a:tblPr firstRow="1" bandRow="1">
                <a:tableStyleId>{5C22544A-7EE6-4342-B048-85BDC9FD1C3A}</a:tableStyleId>
              </a:tblPr>
              <a:tblGrid>
                <a:gridCol w="2082784">
                  <a:extLst>
                    <a:ext uri="{9D8B030D-6E8A-4147-A177-3AD203B41FA5}">
                      <a16:colId xmlns:a16="http://schemas.microsoft.com/office/drawing/2014/main" val="1424333564"/>
                    </a:ext>
                  </a:extLst>
                </a:gridCol>
                <a:gridCol w="1570182">
                  <a:extLst>
                    <a:ext uri="{9D8B030D-6E8A-4147-A177-3AD203B41FA5}">
                      <a16:colId xmlns:a16="http://schemas.microsoft.com/office/drawing/2014/main" val="2359402109"/>
                    </a:ext>
                  </a:extLst>
                </a:gridCol>
                <a:gridCol w="1671782">
                  <a:extLst>
                    <a:ext uri="{9D8B030D-6E8A-4147-A177-3AD203B41FA5}">
                      <a16:colId xmlns:a16="http://schemas.microsoft.com/office/drawing/2014/main" val="3866393904"/>
                    </a:ext>
                  </a:extLst>
                </a:gridCol>
                <a:gridCol w="1597891">
                  <a:extLst>
                    <a:ext uri="{9D8B030D-6E8A-4147-A177-3AD203B41FA5}">
                      <a16:colId xmlns:a16="http://schemas.microsoft.com/office/drawing/2014/main" val="2986010332"/>
                    </a:ext>
                  </a:extLst>
                </a:gridCol>
                <a:gridCol w="1496291">
                  <a:extLst>
                    <a:ext uri="{9D8B030D-6E8A-4147-A177-3AD203B41FA5}">
                      <a16:colId xmlns:a16="http://schemas.microsoft.com/office/drawing/2014/main" val="1573400474"/>
                    </a:ext>
                  </a:extLst>
                </a:gridCol>
                <a:gridCol w="1975968">
                  <a:extLst>
                    <a:ext uri="{9D8B030D-6E8A-4147-A177-3AD203B41FA5}">
                      <a16:colId xmlns:a16="http://schemas.microsoft.com/office/drawing/2014/main" val="560219330"/>
                    </a:ext>
                  </a:extLst>
                </a:gridCol>
              </a:tblGrid>
              <a:tr h="410319">
                <a:tc>
                  <a:txBody>
                    <a:bodyPr/>
                    <a:lstStyle/>
                    <a:p>
                      <a:pPr algn="ctr"/>
                      <a:r>
                        <a:rPr kumimoji="1" lang="ja-JP" altLang="en-US" sz="1400" dirty="0">
                          <a:latin typeface="BIZ UDゴシック" panose="020B0400000000000000" pitchFamily="49" charset="-128"/>
                          <a:ea typeface="BIZ UDゴシック" panose="020B0400000000000000" pitchFamily="49" charset="-128"/>
                        </a:rPr>
                        <a:t>項目</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2</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3</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5</a:t>
                      </a:r>
                      <a:r>
                        <a:rPr kumimoji="1" lang="ja-JP" altLang="en-US" sz="1400" dirty="0">
                          <a:latin typeface="BIZ UDゴシック" panose="020B0400000000000000" pitchFamily="49" charset="-128"/>
                          <a:ea typeface="BIZ UDゴシック" panose="020B0400000000000000" pitchFamily="49" charset="-128"/>
                        </a:rPr>
                        <a:t>年度</a:t>
                      </a:r>
                      <a:endParaRPr kumimoji="1" lang="en-US" altLang="ja-JP"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6</a:t>
                      </a:r>
                      <a:r>
                        <a:rPr kumimoji="1" lang="ja-JP" altLang="en-US" sz="1400" dirty="0">
                          <a:latin typeface="BIZ UDゴシック" panose="020B0400000000000000" pitchFamily="49" charset="-128"/>
                          <a:ea typeface="BIZ UDゴシック" panose="020B0400000000000000" pitchFamily="49" charset="-128"/>
                        </a:rPr>
                        <a:t>年度</a:t>
                      </a:r>
                    </a:p>
                  </a:txBody>
                  <a:tcPr anchor="ctr"/>
                </a:tc>
                <a:extLst>
                  <a:ext uri="{0D108BD9-81ED-4DB2-BD59-A6C34878D82A}">
                    <a16:rowId xmlns:a16="http://schemas.microsoft.com/office/drawing/2014/main" val="969330558"/>
                  </a:ext>
                </a:extLst>
              </a:tr>
              <a:tr h="1216264">
                <a:tc>
                  <a:txBody>
                    <a:bodyPr/>
                    <a:lstStyle/>
                    <a:p>
                      <a:pPr algn="ctr"/>
                      <a:r>
                        <a:rPr kumimoji="1" lang="ja-JP" altLang="en-US" sz="1400" dirty="0">
                          <a:latin typeface="BIZ UDゴシック" panose="020B0400000000000000" pitchFamily="49" charset="-128"/>
                          <a:ea typeface="BIZ UDゴシック" panose="020B0400000000000000" pitchFamily="49" charset="-128"/>
                        </a:rPr>
                        <a:t>環境月間</a:t>
                      </a:r>
                      <a:endParaRPr kumimoji="1" lang="en-US" altLang="ja-JP" sz="1400" dirty="0">
                        <a:latin typeface="BIZ UDゴシック" panose="020B0400000000000000" pitchFamily="49" charset="-128"/>
                        <a:ea typeface="BIZ UDゴシック" panose="020B0400000000000000" pitchFamily="49" charset="-128"/>
                      </a:endParaRPr>
                    </a:p>
                    <a:p>
                      <a:pPr algn="ctr"/>
                      <a:r>
                        <a:rPr kumimoji="1" lang="ja-JP" altLang="en-US" sz="1400" dirty="0">
                          <a:latin typeface="BIZ UDゴシック" panose="020B0400000000000000" pitchFamily="49" charset="-128"/>
                          <a:ea typeface="BIZ UDゴシック" panose="020B0400000000000000" pitchFamily="49" charset="-128"/>
                        </a:rPr>
                        <a:t>パネル展示日数</a:t>
                      </a:r>
                    </a:p>
                  </a:txBody>
                  <a:tcPr anchor="ctr" anchorCtr="1"/>
                </a:tc>
                <a:tc>
                  <a:txBody>
                    <a:bodyPr/>
                    <a:lstStyle/>
                    <a:p>
                      <a:pPr algn="ctr"/>
                      <a:r>
                        <a:rPr kumimoji="1" lang="ja-JP" altLang="en-US" sz="1400">
                          <a:latin typeface="BIZ UDゴシック" panose="020B0400000000000000" pitchFamily="49" charset="-128"/>
                          <a:ea typeface="BIZ UDゴシック" panose="020B0400000000000000" pitchFamily="49" charset="-128"/>
                        </a:rPr>
                        <a:t>コロナで中止</a:t>
                      </a:r>
                    </a:p>
                  </a:txBody>
                  <a:tcPr anchor="ctr" anchorCtr="1"/>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日間</a:t>
                      </a:r>
                    </a:p>
                  </a:txBody>
                  <a:tcPr anchor="ctr" anchorCtr="1"/>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3</a:t>
                      </a:r>
                      <a:r>
                        <a:rPr kumimoji="1" lang="ja-JP" altLang="en-US" sz="1400" dirty="0">
                          <a:latin typeface="BIZ UDゴシック" panose="020B0400000000000000" pitchFamily="49" charset="-128"/>
                          <a:ea typeface="BIZ UDゴシック" panose="020B0400000000000000" pitchFamily="49" charset="-128"/>
                        </a:rPr>
                        <a:t>日間</a:t>
                      </a:r>
                    </a:p>
                  </a:txBody>
                  <a:tcPr anchor="ctr" anchorCtr="1"/>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日間</a:t>
                      </a:r>
                    </a:p>
                  </a:txBody>
                  <a:tcPr anchor="ctr" anchorCtr="1"/>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新庁舎展示</a:t>
                      </a:r>
                      <a:endParaRPr kumimoji="1" lang="en-US" altLang="ja-JP" sz="1400" dirty="0">
                        <a:latin typeface="BIZ UDゴシック" panose="020B0400000000000000" pitchFamily="49" charset="-128"/>
                        <a:ea typeface="BIZ UDゴシック" panose="020B0400000000000000" pitchFamily="49" charset="-128"/>
                      </a:endParaRPr>
                    </a:p>
                    <a:p>
                      <a:pPr algn="ct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日間</a:t>
                      </a:r>
                      <a:endParaRPr kumimoji="1" lang="en-US" altLang="ja-JP" sz="1400" dirty="0">
                        <a:latin typeface="BIZ UDゴシック" panose="020B0400000000000000" pitchFamily="49" charset="-128"/>
                        <a:ea typeface="BIZ UDゴシック" panose="020B0400000000000000" pitchFamily="49" charset="-128"/>
                      </a:endParaRPr>
                    </a:p>
                    <a:p>
                      <a:pPr algn="ctr"/>
                      <a:r>
                        <a:rPr kumimoji="1" lang="ja-JP" altLang="en-US" sz="1400" dirty="0">
                          <a:latin typeface="BIZ UDゴシック" panose="020B0400000000000000" pitchFamily="49" charset="-128"/>
                          <a:ea typeface="BIZ UDゴシック" panose="020B0400000000000000" pitchFamily="49" charset="-128"/>
                        </a:rPr>
                        <a:t>ガード下展示</a:t>
                      </a:r>
                      <a:endParaRPr kumimoji="1" lang="en-US" altLang="ja-JP" sz="1400" dirty="0">
                        <a:latin typeface="BIZ UDゴシック" panose="020B0400000000000000" pitchFamily="49" charset="-128"/>
                        <a:ea typeface="BIZ UDゴシック" panose="020B0400000000000000" pitchFamily="49" charset="-128"/>
                      </a:endParaRPr>
                    </a:p>
                    <a:p>
                      <a:pPr algn="ct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10</a:t>
                      </a:r>
                      <a:r>
                        <a:rPr kumimoji="1" lang="ja-JP" altLang="en-US" sz="1400" dirty="0">
                          <a:latin typeface="BIZ UDゴシック" panose="020B0400000000000000" pitchFamily="49" charset="-128"/>
                          <a:ea typeface="BIZ UDゴシック" panose="020B0400000000000000" pitchFamily="49" charset="-128"/>
                        </a:rPr>
                        <a:t>日間</a:t>
                      </a:r>
                    </a:p>
                  </a:txBody>
                  <a:tcPr anchor="ctr" anchorCtr="1"/>
                </a:tc>
                <a:extLst>
                  <a:ext uri="{0D108BD9-81ED-4DB2-BD59-A6C34878D82A}">
                    <a16:rowId xmlns:a16="http://schemas.microsoft.com/office/drawing/2014/main" val="447306350"/>
                  </a:ext>
                </a:extLst>
              </a:tr>
              <a:tr h="1216264">
                <a:tc>
                  <a:txBody>
                    <a:bodyPr/>
                    <a:lstStyle/>
                    <a:p>
                      <a:pPr algn="ctr"/>
                      <a:r>
                        <a:rPr kumimoji="1" lang="ja-JP" altLang="en-US" sz="1400" dirty="0">
                          <a:latin typeface="BIZ UDゴシック" panose="020B0400000000000000" pitchFamily="49" charset="-128"/>
                          <a:ea typeface="BIZ UDゴシック" panose="020B0400000000000000" pitchFamily="49" charset="-128"/>
                        </a:rPr>
                        <a:t>冬季の省エネ対策</a:t>
                      </a:r>
                      <a:endParaRPr kumimoji="1" lang="en-US" altLang="ja-JP" sz="1400" dirty="0">
                        <a:latin typeface="BIZ UDゴシック" panose="020B0400000000000000" pitchFamily="49" charset="-128"/>
                        <a:ea typeface="BIZ UDゴシック" panose="020B0400000000000000" pitchFamily="49" charset="-128"/>
                      </a:endParaRPr>
                    </a:p>
                    <a:p>
                      <a:pPr algn="ctr"/>
                      <a:r>
                        <a:rPr kumimoji="1" lang="ja-JP" altLang="en-US" sz="1400" dirty="0">
                          <a:latin typeface="BIZ UDゴシック" panose="020B0400000000000000" pitchFamily="49" charset="-128"/>
                          <a:ea typeface="BIZ UDゴシック" panose="020B0400000000000000" pitchFamily="49" charset="-128"/>
                        </a:rPr>
                        <a:t>パネル展示日数</a:t>
                      </a:r>
                    </a:p>
                  </a:txBody>
                  <a:tcPr anchor="ctr" anchorCtr="1"/>
                </a:tc>
                <a:tc>
                  <a:txBody>
                    <a:bodyPr/>
                    <a:lstStyle/>
                    <a:p>
                      <a:pPr algn="ctr"/>
                      <a:r>
                        <a:rPr kumimoji="1" lang="ja-JP" altLang="en-US" sz="1400">
                          <a:latin typeface="BIZ UDゴシック" panose="020B0400000000000000" pitchFamily="49" charset="-128"/>
                          <a:ea typeface="BIZ UDゴシック" panose="020B0400000000000000" pitchFamily="49" charset="-128"/>
                        </a:rPr>
                        <a:t>コロナで中止</a:t>
                      </a:r>
                    </a:p>
                  </a:txBody>
                  <a:tcPr anchor="ctr" anchorCtr="1"/>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日間</a:t>
                      </a:r>
                    </a:p>
                  </a:txBody>
                  <a:tcPr anchor="ctr" anchorCtr="1"/>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日間</a:t>
                      </a:r>
                    </a:p>
                  </a:txBody>
                  <a:tcPr anchor="ctr" anchorCtr="1"/>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日間</a:t>
                      </a:r>
                    </a:p>
                  </a:txBody>
                  <a:tcPr anchor="ctr" anchorCtr="1"/>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日間</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予定</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nchorCtr="1"/>
                </a:tc>
                <a:extLst>
                  <a:ext uri="{0D108BD9-81ED-4DB2-BD59-A6C34878D82A}">
                    <a16:rowId xmlns:a16="http://schemas.microsoft.com/office/drawing/2014/main" val="2254123359"/>
                  </a:ext>
                </a:extLst>
              </a:tr>
            </a:tbl>
          </a:graphicData>
        </a:graphic>
      </p:graphicFrame>
      <p:sp>
        <p:nvSpPr>
          <p:cNvPr id="3" name="スライド番号プレースホルダー 8">
            <a:extLst>
              <a:ext uri="{FF2B5EF4-FFF2-40B4-BE49-F238E27FC236}">
                <a16:creationId xmlns:a16="http://schemas.microsoft.com/office/drawing/2014/main" id="{11E922B1-CFDD-6444-1B77-1932EF473E9F}"/>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14</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7577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28402"/>
            <a:ext cx="8280000" cy="432000"/>
          </a:xfrm>
        </p:spPr>
        <p:txBody>
          <a:bodyPr vert="horz" lIns="0" tIns="0" rIns="0" bIns="0" rtlCol="0" anchor="b" anchorCtr="0">
            <a:normAutofit/>
          </a:bodyPr>
          <a:lstStyle/>
          <a:p>
            <a:pPr algn="l"/>
            <a:r>
              <a:rPr lang="ja-JP" altLang="en-US" sz="2800">
                <a:latin typeface="BIZ UDゴシック" panose="020B0400000000000000" pitchFamily="49" charset="-128"/>
                <a:ea typeface="BIZ UDゴシック" panose="020B0400000000000000" pitchFamily="49" charset="-128"/>
              </a:rPr>
              <a:t>リサイクル展示室の運営</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34483662-95FE-9A7C-7A8D-2EEB6C56186C}"/>
              </a:ext>
            </a:extLst>
          </p:cNvPr>
          <p:cNvSpPr txBox="1"/>
          <p:nvPr/>
        </p:nvSpPr>
        <p:spPr>
          <a:xfrm>
            <a:off x="527643" y="1438068"/>
            <a:ext cx="6122377" cy="2759693"/>
          </a:xfrm>
          <a:prstGeom prst="rect">
            <a:avLst/>
          </a:prstGeom>
          <a:noFill/>
        </p:spPr>
        <p:txBody>
          <a:bodyPr wrap="square" lIns="0" tIns="0" rIns="0" bIns="0" rtlCol="0">
            <a:noAutofit/>
          </a:bodyPr>
          <a:lstStyle/>
          <a:p>
            <a:pPr>
              <a:lnSpc>
                <a:spcPts val="2200"/>
              </a:lnSpc>
            </a:pPr>
            <a:r>
              <a:rPr lang="ja-JP" altLang="en-US" sz="1600" dirty="0">
                <a:latin typeface="BIZ UDゴシック" panose="020B0400000000000000" pitchFamily="49" charset="-128"/>
                <a:ea typeface="BIZ UDゴシック" panose="020B0400000000000000" pitchFamily="49" charset="-128"/>
              </a:rPr>
              <a:t>　リサイクル展示室（中野区松が丘</a:t>
            </a:r>
            <a:r>
              <a:rPr lang="en-US" altLang="ja-JP" sz="1600" dirty="0">
                <a:latin typeface="BIZ UDゴシック" panose="020B0400000000000000" pitchFamily="49" charset="-128"/>
                <a:ea typeface="BIZ UDゴシック" panose="020B0400000000000000" pitchFamily="49" charset="-128"/>
              </a:rPr>
              <a:t>1-6-3</a:t>
            </a:r>
            <a:r>
              <a:rPr lang="ja-JP" altLang="en-US" sz="1600" dirty="0">
                <a:latin typeface="BIZ UDゴシック" panose="020B0400000000000000" pitchFamily="49" charset="-128"/>
                <a:ea typeface="BIZ UDゴシック" panose="020B0400000000000000" pitchFamily="49" charset="-128"/>
              </a:rPr>
              <a:t>／清掃事務所敷地内）は、</a:t>
            </a:r>
            <a:endParaRPr lang="en-US" altLang="ja-JP" sz="1600" dirty="0">
              <a:latin typeface="BIZ UDゴシック" panose="020B0400000000000000" pitchFamily="49" charset="-128"/>
              <a:ea typeface="BIZ UDゴシック" panose="020B0400000000000000" pitchFamily="49" charset="-128"/>
            </a:endParaRPr>
          </a:p>
          <a:p>
            <a:pPr>
              <a:lnSpc>
                <a:spcPts val="2200"/>
              </a:lnSpc>
            </a:pPr>
            <a:r>
              <a:rPr lang="ja-JP" altLang="en-US" sz="1600" dirty="0">
                <a:latin typeface="BIZ UDゴシック" panose="020B0400000000000000" pitchFamily="49" charset="-128"/>
                <a:ea typeface="BIZ UDゴシック" panose="020B0400000000000000" pitchFamily="49" charset="-128"/>
              </a:rPr>
              <a:t>ごみ減量・資源化等の情報発信や資源回収の拠点として次の事業を展開して</a:t>
            </a:r>
            <a:r>
              <a:rPr lang="ja-JP" altLang="en-US" sz="1600">
                <a:latin typeface="BIZ UDゴシック" panose="020B0400000000000000" pitchFamily="49" charset="-128"/>
                <a:ea typeface="BIZ UDゴシック" panose="020B0400000000000000" pitchFamily="49" charset="-128"/>
              </a:rPr>
              <a:t>います。</a:t>
            </a:r>
            <a:endParaRPr lang="en-US" altLang="ja-JP" sz="1600" dirty="0">
              <a:latin typeface="BIZ UDゴシック" panose="020B0400000000000000" pitchFamily="49" charset="-128"/>
              <a:ea typeface="BIZ UDゴシック" panose="020B0400000000000000" pitchFamily="49" charset="-128"/>
            </a:endParaRPr>
          </a:p>
          <a:p>
            <a:pPr>
              <a:lnSpc>
                <a:spcPts val="2400"/>
              </a:lnSpc>
            </a:pPr>
            <a:r>
              <a:rPr lang="ja-JP" altLang="en-US" sz="1600" dirty="0">
                <a:latin typeface="BIZ UDゴシック" panose="020B0400000000000000" pitchFamily="49" charset="-128"/>
                <a:ea typeface="BIZ UDゴシック" panose="020B0400000000000000" pitchFamily="49" charset="-128"/>
              </a:rPr>
              <a:t>・啓発展示（資源のゆくえ、清掃職員の１日など）</a:t>
            </a:r>
            <a:endParaRPr lang="en-US" altLang="ja-JP" sz="1600" dirty="0">
              <a:latin typeface="BIZ UDゴシック" panose="020B0400000000000000" pitchFamily="49" charset="-128"/>
              <a:ea typeface="BIZ UDゴシック" panose="020B0400000000000000" pitchFamily="49" charset="-128"/>
            </a:endParaRPr>
          </a:p>
          <a:p>
            <a:pPr>
              <a:lnSpc>
                <a:spcPts val="2400"/>
              </a:lnSpc>
            </a:pPr>
            <a:r>
              <a:rPr lang="ja-JP" altLang="en-US" sz="1600" dirty="0">
                <a:latin typeface="BIZ UDゴシック" panose="020B0400000000000000" pitchFamily="49" charset="-128"/>
                <a:ea typeface="BIZ UDゴシック" panose="020B0400000000000000" pitchFamily="49" charset="-128"/>
              </a:rPr>
              <a:t>・資源回収</a:t>
            </a:r>
            <a:endParaRPr lang="en-US" altLang="ja-JP" sz="1600" dirty="0">
              <a:latin typeface="BIZ UDゴシック" panose="020B0400000000000000" pitchFamily="49" charset="-128"/>
              <a:ea typeface="BIZ UDゴシック" panose="020B0400000000000000" pitchFamily="49" charset="-128"/>
            </a:endParaRPr>
          </a:p>
          <a:p>
            <a:pPr>
              <a:lnSpc>
                <a:spcPts val="2400"/>
              </a:lnSpc>
            </a:pPr>
            <a:r>
              <a:rPr lang="ja-JP" altLang="en-US" sz="1600" dirty="0">
                <a:latin typeface="BIZ UDゴシック" panose="020B0400000000000000" pitchFamily="49" charset="-128"/>
                <a:ea typeface="BIZ UDゴシック" panose="020B0400000000000000" pitchFamily="49" charset="-128"/>
              </a:rPr>
              <a:t>　古着、使用済小型家電</a:t>
            </a:r>
            <a:r>
              <a:rPr lang="en-US" altLang="ja-JP" sz="1600" dirty="0">
                <a:latin typeface="BIZ UDゴシック" panose="020B0400000000000000" pitchFamily="49" charset="-128"/>
                <a:ea typeface="BIZ UDゴシック" panose="020B0400000000000000" pitchFamily="49" charset="-128"/>
              </a:rPr>
              <a:t>9</a:t>
            </a:r>
            <a:r>
              <a:rPr lang="ja-JP" altLang="en-US" sz="1600" dirty="0">
                <a:latin typeface="BIZ UDゴシック" panose="020B0400000000000000" pitchFamily="49" charset="-128"/>
                <a:ea typeface="BIZ UDゴシック" panose="020B0400000000000000" pitchFamily="49" charset="-128"/>
              </a:rPr>
              <a:t>品目、使用済蛍光管、乾電池（ボタン</a:t>
            </a:r>
            <a:endParaRPr lang="en-US" altLang="ja-JP" sz="1600" dirty="0">
              <a:latin typeface="BIZ UDゴシック" panose="020B0400000000000000" pitchFamily="49" charset="-128"/>
              <a:ea typeface="BIZ UDゴシック" panose="020B0400000000000000" pitchFamily="49" charset="-128"/>
            </a:endParaRPr>
          </a:p>
          <a:p>
            <a:pPr>
              <a:lnSpc>
                <a:spcPts val="2400"/>
              </a:lnSpc>
            </a:pPr>
            <a:r>
              <a:rPr lang="ja-JP" altLang="en-US" sz="1600" dirty="0">
                <a:latin typeface="BIZ UDゴシック" panose="020B0400000000000000" pitchFamily="49" charset="-128"/>
                <a:ea typeface="BIZ UDゴシック" panose="020B0400000000000000" pitchFamily="49" charset="-128"/>
              </a:rPr>
              <a:t>　電池含む）、小型充電式電池、インクカートリッジ、牛乳パック</a:t>
            </a:r>
            <a:endParaRPr lang="en-US" altLang="ja-JP" sz="1600" dirty="0">
              <a:latin typeface="BIZ UDゴシック" panose="020B0400000000000000" pitchFamily="49" charset="-128"/>
              <a:ea typeface="BIZ UDゴシック" panose="020B0400000000000000" pitchFamily="49" charset="-128"/>
            </a:endParaRPr>
          </a:p>
          <a:p>
            <a:pPr>
              <a:lnSpc>
                <a:spcPts val="2400"/>
              </a:lnSpc>
            </a:pPr>
            <a:r>
              <a:rPr lang="ja-JP" altLang="en-US" sz="1600" dirty="0">
                <a:latin typeface="BIZ UDゴシック" panose="020B0400000000000000" pitchFamily="49" charset="-128"/>
                <a:ea typeface="BIZ UDゴシック" panose="020B0400000000000000" pitchFamily="49" charset="-128"/>
              </a:rPr>
              <a:t>・リユース家具の展示、抽選による無料提供</a:t>
            </a:r>
            <a:endParaRPr lang="en-US" altLang="ja-JP" sz="1600" dirty="0">
              <a:latin typeface="BIZ UDゴシック" panose="020B0400000000000000" pitchFamily="49" charset="-128"/>
              <a:ea typeface="BIZ UDゴシック" panose="020B0400000000000000" pitchFamily="49" charset="-128"/>
            </a:endParaRPr>
          </a:p>
          <a:p>
            <a:pPr>
              <a:lnSpc>
                <a:spcPts val="2400"/>
              </a:lnSpc>
            </a:pPr>
            <a:r>
              <a:rPr lang="ja-JP" altLang="en-US" sz="1600" dirty="0">
                <a:latin typeface="BIZ UDゴシック" panose="020B0400000000000000" pitchFamily="49" charset="-128"/>
                <a:ea typeface="BIZ UDゴシック" panose="020B0400000000000000" pitchFamily="49" charset="-128"/>
              </a:rPr>
              <a:t>・フードドライブ、使用済み食用油の回収受付</a:t>
            </a:r>
          </a:p>
        </p:txBody>
      </p:sp>
      <p:sp>
        <p:nvSpPr>
          <p:cNvPr id="42" name="テキスト ボックス 41">
            <a:extLst>
              <a:ext uri="{FF2B5EF4-FFF2-40B4-BE49-F238E27FC236}">
                <a16:creationId xmlns:a16="http://schemas.microsoft.com/office/drawing/2014/main" id="{293B2112-A935-4A5C-2B62-443B4ED66E9D}"/>
              </a:ext>
            </a:extLst>
          </p:cNvPr>
          <p:cNvSpPr txBox="1"/>
          <p:nvPr/>
        </p:nvSpPr>
        <p:spPr>
          <a:xfrm>
            <a:off x="474327" y="4838479"/>
            <a:ext cx="10757092" cy="1793011"/>
          </a:xfrm>
          <a:prstGeom prst="rect">
            <a:avLst/>
          </a:prstGeom>
          <a:noFill/>
        </p:spPr>
        <p:txBody>
          <a:bodyPr wrap="square" lIns="0" tIns="0" rIns="0" bIns="0" rtlCol="0">
            <a:noAutofit/>
          </a:bodyPr>
          <a:lstStyle/>
          <a:p>
            <a:pPr>
              <a:lnSpc>
                <a:spcPts val="2200"/>
              </a:lnSpc>
            </a:pPr>
            <a:r>
              <a:rPr lang="ja-JP" altLang="en-US" sz="1600" dirty="0">
                <a:latin typeface="BIZ UDゴシック" panose="020B0400000000000000" pitchFamily="49" charset="-128"/>
                <a:ea typeface="BIZ UDゴシック" panose="020B0400000000000000" pitchFamily="49" charset="-128"/>
              </a:rPr>
              <a:t>　リユースの古着や家具は、近年、フリマサイト・フリマアプリやリサイクルショップの普及等により、リサイクル展示室で展示するリユース品の質が低下しており、新規利用者数の減少が見受けられました。</a:t>
            </a:r>
            <a:endParaRPr lang="en-US" altLang="ja-JP" sz="1600" dirty="0">
              <a:latin typeface="BIZ UDゴシック" panose="020B0400000000000000" pitchFamily="49" charset="-128"/>
              <a:ea typeface="BIZ UDゴシック" panose="020B0400000000000000" pitchFamily="49" charset="-128"/>
            </a:endParaRPr>
          </a:p>
          <a:p>
            <a:pPr>
              <a:lnSpc>
                <a:spcPts val="2200"/>
              </a:lnSpc>
            </a:pPr>
            <a:r>
              <a:rPr lang="ja-JP" altLang="en-US" sz="1600" dirty="0">
                <a:latin typeface="BIZ UDゴシック" panose="020B0400000000000000" pitchFamily="49" charset="-128"/>
                <a:ea typeface="BIZ UDゴシック" panose="020B0400000000000000" pitchFamily="49" charset="-128"/>
              </a:rPr>
              <a:t>　そのため、リサイクル展示室の事業を見直し、令和</a:t>
            </a:r>
            <a:r>
              <a:rPr lang="en-US" altLang="ja-JP" sz="1600" dirty="0">
                <a:latin typeface="BIZ UDゴシック" panose="020B0400000000000000" pitchFamily="49" charset="-128"/>
                <a:ea typeface="BIZ UDゴシック" panose="020B0400000000000000" pitchFamily="49" charset="-128"/>
              </a:rPr>
              <a:t>6</a:t>
            </a:r>
            <a:r>
              <a:rPr lang="ja-JP" altLang="en-US" sz="1600" dirty="0">
                <a:latin typeface="BIZ UDゴシック" panose="020B0400000000000000" pitchFamily="49" charset="-128"/>
                <a:ea typeface="BIZ UDゴシック" panose="020B0400000000000000" pitchFamily="49" charset="-128"/>
              </a:rPr>
              <a:t>年</a:t>
            </a:r>
            <a:r>
              <a:rPr lang="en-US" altLang="ja-JP" sz="1600" dirty="0">
                <a:latin typeface="BIZ UDゴシック" panose="020B0400000000000000" pitchFamily="49" charset="-128"/>
                <a:ea typeface="BIZ UDゴシック" panose="020B0400000000000000" pitchFamily="49" charset="-128"/>
              </a:rPr>
              <a:t>10</a:t>
            </a:r>
            <a:r>
              <a:rPr lang="ja-JP" altLang="en-US" sz="1600" dirty="0">
                <a:latin typeface="BIZ UDゴシック" panose="020B0400000000000000" pitchFamily="49" charset="-128"/>
                <a:ea typeface="BIZ UDゴシック" panose="020B0400000000000000" pitchFamily="49" charset="-128"/>
              </a:rPr>
              <a:t>月からは、ごみ・資源学習施設として、ごみと資源の正しい分別方法やごみの減量に向けた取組などを楽しみながら学べるスペースにリニューアルしました。</a:t>
            </a:r>
            <a:endParaRPr lang="en-US" altLang="ja-JP" sz="1600" dirty="0">
              <a:latin typeface="BIZ UDゴシック" panose="020B0400000000000000" pitchFamily="49" charset="-128"/>
              <a:ea typeface="BIZ UDゴシック" panose="020B0400000000000000" pitchFamily="49" charset="-128"/>
            </a:endParaRPr>
          </a:p>
          <a:p>
            <a:pPr>
              <a:lnSpc>
                <a:spcPts val="2200"/>
              </a:lnSpc>
            </a:pPr>
            <a:r>
              <a:rPr lang="ja-JP" altLang="en-US" sz="1600" dirty="0">
                <a:latin typeface="BIZ UDゴシック" panose="020B0400000000000000" pitchFamily="49" charset="-128"/>
                <a:ea typeface="BIZ UDゴシック" panose="020B0400000000000000" pitchFamily="49" charset="-128"/>
              </a:rPr>
              <a:t>　令和</a:t>
            </a:r>
            <a:r>
              <a:rPr lang="en-US" altLang="ja-JP" sz="1600" dirty="0">
                <a:latin typeface="BIZ UDゴシック" panose="020B0400000000000000" pitchFamily="49" charset="-128"/>
                <a:ea typeface="BIZ UDゴシック" panose="020B0400000000000000" pitchFamily="49" charset="-128"/>
              </a:rPr>
              <a:t>7</a:t>
            </a:r>
            <a:r>
              <a:rPr lang="ja-JP" altLang="en-US" sz="1600" dirty="0">
                <a:latin typeface="BIZ UDゴシック" panose="020B0400000000000000" pitchFamily="49" charset="-128"/>
                <a:ea typeface="BIZ UDゴシック" panose="020B0400000000000000" pitchFamily="49" charset="-128"/>
              </a:rPr>
              <a:t>年度からは、子どもや幅広い区民にごみ減量の大切さについて関心を持ってもらうため、ペットボトル自動回収機の設置やイベント実施等、リサイクル展示室での普及啓発を拡充していきます。</a:t>
            </a:r>
            <a:endParaRPr lang="ja-JP" altLang="en-US" sz="1400" dirty="0">
              <a:latin typeface="BIZ UDゴシック" panose="020B0400000000000000" pitchFamily="49" charset="-128"/>
              <a:ea typeface="BIZ UDゴシック" panose="020B0400000000000000" pitchFamily="49" charset="-128"/>
            </a:endParaRPr>
          </a:p>
        </p:txBody>
      </p:sp>
      <p:grpSp>
        <p:nvGrpSpPr>
          <p:cNvPr id="43" name="グループ化 42">
            <a:extLst>
              <a:ext uri="{FF2B5EF4-FFF2-40B4-BE49-F238E27FC236}">
                <a16:creationId xmlns:a16="http://schemas.microsoft.com/office/drawing/2014/main" id="{B859AC98-39C3-FFFA-426D-AB0286BFFA0D}"/>
              </a:ext>
            </a:extLst>
          </p:cNvPr>
          <p:cNvGrpSpPr/>
          <p:nvPr/>
        </p:nvGrpSpPr>
        <p:grpSpPr>
          <a:xfrm>
            <a:off x="474326" y="4313050"/>
            <a:ext cx="10590226" cy="410142"/>
            <a:chOff x="0" y="2171777"/>
            <a:chExt cx="9540604" cy="983970"/>
          </a:xfrm>
          <a:solidFill>
            <a:schemeClr val="accent6">
              <a:lumMod val="75000"/>
            </a:schemeClr>
          </a:solidFill>
        </p:grpSpPr>
        <p:sp>
          <p:nvSpPr>
            <p:cNvPr id="44" name="四角形: 角を丸くする 43">
              <a:extLst>
                <a:ext uri="{FF2B5EF4-FFF2-40B4-BE49-F238E27FC236}">
                  <a16:creationId xmlns:a16="http://schemas.microsoft.com/office/drawing/2014/main" id="{16A3AD87-17D9-A815-C6BA-0273F6924A72}"/>
                </a:ext>
              </a:extLst>
            </p:cNvPr>
            <p:cNvSpPr/>
            <p:nvPr/>
          </p:nvSpPr>
          <p:spPr>
            <a:xfrm>
              <a:off x="0" y="2171777"/>
              <a:ext cx="9540604" cy="983970"/>
            </a:xfrm>
            <a:prstGeom prst="roundRect">
              <a:avLst/>
            </a:prstGeom>
            <a:grp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endParaRPr lang="ja-JP" altLang="en-US" sz="2000">
                <a:latin typeface="BIZ UDゴシック" panose="020B0400000000000000" pitchFamily="49" charset="-128"/>
                <a:ea typeface="BIZ UDゴシック" panose="020B0400000000000000" pitchFamily="49" charset="-128"/>
              </a:endParaRPr>
            </a:p>
          </p:txBody>
        </p:sp>
        <p:sp>
          <p:nvSpPr>
            <p:cNvPr id="45" name="四角形: 角を丸くする 4">
              <a:extLst>
                <a:ext uri="{FF2B5EF4-FFF2-40B4-BE49-F238E27FC236}">
                  <a16:creationId xmlns:a16="http://schemas.microsoft.com/office/drawing/2014/main" id="{82BAB887-2B70-D310-FAF0-A7E54AA377E8}"/>
                </a:ext>
              </a:extLst>
            </p:cNvPr>
            <p:cNvSpPr txBox="1"/>
            <p:nvPr/>
          </p:nvSpPr>
          <p:spPr>
            <a:xfrm>
              <a:off x="48033" y="2219810"/>
              <a:ext cx="9444538" cy="8879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ja-JP" altLang="en-US" sz="2000" kern="1200">
                  <a:latin typeface="BIZ UDゴシック" panose="020B0400000000000000" pitchFamily="49" charset="-128"/>
                  <a:ea typeface="BIZ UDゴシック" panose="020B0400000000000000" pitchFamily="49" charset="-128"/>
                </a:rPr>
                <a:t>今後の展開</a:t>
              </a:r>
              <a:endParaRPr lang="ja-JP" sz="2000" kern="1200">
                <a:latin typeface="BIZ UDゴシック" panose="020B0400000000000000" pitchFamily="49" charset="-128"/>
                <a:ea typeface="BIZ UDゴシック" panose="020B0400000000000000" pitchFamily="49" charset="-128"/>
              </a:endParaRPr>
            </a:p>
          </p:txBody>
        </p:sp>
      </p:grpSp>
      <p:sp>
        <p:nvSpPr>
          <p:cNvPr id="8" name="四角形: 角を丸くする 4">
            <a:extLst>
              <a:ext uri="{FF2B5EF4-FFF2-40B4-BE49-F238E27FC236}">
                <a16:creationId xmlns:a16="http://schemas.microsoft.com/office/drawing/2014/main" id="{8EFC7525-1FEF-A992-EF21-1C0C55E4CD85}"/>
              </a:ext>
            </a:extLst>
          </p:cNvPr>
          <p:cNvSpPr txBox="1"/>
          <p:nvPr/>
        </p:nvSpPr>
        <p:spPr>
          <a:xfrm>
            <a:off x="455589" y="964186"/>
            <a:ext cx="10483591" cy="370099"/>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altLang="en-US" sz="2000" kern="1200">
                <a:latin typeface="BIZ UDゴシック" panose="020B0400000000000000" pitchFamily="49" charset="-128"/>
                <a:ea typeface="BIZ UDゴシック" panose="020B0400000000000000" pitchFamily="49" charset="-128"/>
              </a:rPr>
              <a:t>現状</a:t>
            </a:r>
            <a:endParaRPr lang="ja-JP" sz="2000" kern="1200">
              <a:latin typeface="BIZ UDゴシック" panose="020B0400000000000000" pitchFamily="49" charset="-128"/>
              <a:ea typeface="BIZ UDゴシック" panose="020B0400000000000000" pitchFamily="49" charset="-128"/>
            </a:endParaRPr>
          </a:p>
        </p:txBody>
      </p:sp>
      <p:pic>
        <p:nvPicPr>
          <p:cNvPr id="9" name="オブジェクト 0">
            <a:extLst>
              <a:ext uri="{FF2B5EF4-FFF2-40B4-BE49-F238E27FC236}">
                <a16:creationId xmlns:a16="http://schemas.microsoft.com/office/drawing/2014/main" id="{6FCE9892-D050-B033-5093-823322A2FA2C}"/>
              </a:ext>
            </a:extLst>
          </p:cNvPr>
          <p:cNvPicPr>
            <a:picLocks noChangeAspect="1"/>
          </p:cNvPicPr>
          <p:nvPr/>
        </p:nvPicPr>
        <p:blipFill>
          <a:blip r:embed="rId2"/>
          <a:srcRect t="9155" b="8133"/>
          <a:stretch>
            <a:fillRect/>
          </a:stretch>
        </p:blipFill>
        <p:spPr>
          <a:xfrm>
            <a:off x="6766059" y="1460388"/>
            <a:ext cx="1882502" cy="1692000"/>
          </a:xfrm>
          <a:prstGeom prst="rect">
            <a:avLst/>
          </a:prstGeom>
        </p:spPr>
      </p:pic>
      <p:sp>
        <p:nvSpPr>
          <p:cNvPr id="14" name="テキスト ボックス 13">
            <a:extLst>
              <a:ext uri="{FF2B5EF4-FFF2-40B4-BE49-F238E27FC236}">
                <a16:creationId xmlns:a16="http://schemas.microsoft.com/office/drawing/2014/main" id="{0E0EF061-3E99-CF61-8E67-03A1115F666A}"/>
              </a:ext>
            </a:extLst>
          </p:cNvPr>
          <p:cNvSpPr txBox="1"/>
          <p:nvPr/>
        </p:nvSpPr>
        <p:spPr>
          <a:xfrm>
            <a:off x="6557818" y="3191061"/>
            <a:ext cx="2687960" cy="461665"/>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リサイクル展示室の入り口　</a:t>
            </a:r>
          </a:p>
          <a:p>
            <a:r>
              <a:rPr lang="ja-JP" altLang="en-US" sz="1200" dirty="0">
                <a:latin typeface="BIZ UDゴシック" panose="020B0400000000000000" pitchFamily="49" charset="-128"/>
                <a:ea typeface="BIZ UDゴシック" panose="020B0400000000000000" pitchFamily="49" charset="-128"/>
              </a:rPr>
              <a:t>（</a:t>
            </a:r>
            <a:r>
              <a:rPr lang="en-US" altLang="ja-JP" sz="1200" dirty="0">
                <a:latin typeface="BIZ UDゴシック" panose="020B0400000000000000" pitchFamily="49" charset="-128"/>
                <a:ea typeface="BIZ UDゴシック" panose="020B0400000000000000" pitchFamily="49" charset="-128"/>
              </a:rPr>
              <a:t>2</a:t>
            </a:r>
            <a:r>
              <a:rPr lang="ja-JP" altLang="en-US" sz="1200" dirty="0">
                <a:latin typeface="BIZ UDゴシック" panose="020B0400000000000000" pitchFamily="49" charset="-128"/>
                <a:ea typeface="BIZ UDゴシック" panose="020B0400000000000000" pitchFamily="49" charset="-128"/>
              </a:rPr>
              <a:t>階はごみゼロ推進課執務室）</a:t>
            </a:r>
          </a:p>
        </p:txBody>
      </p:sp>
      <p:sp>
        <p:nvSpPr>
          <p:cNvPr id="5" name="スライド番号プレースホルダー 8">
            <a:extLst>
              <a:ext uri="{FF2B5EF4-FFF2-40B4-BE49-F238E27FC236}">
                <a16:creationId xmlns:a16="http://schemas.microsoft.com/office/drawing/2014/main" id="{F5A61391-CB69-EFBE-6C90-7B69BD19B12D}"/>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15</a:t>
            </a:fld>
            <a:endParaRPr kumimoji="1" lang="ja-JP" altLang="en-US">
              <a:solidFill>
                <a:schemeClr val="tx1"/>
              </a:solidFill>
              <a:latin typeface="BIZ UDゴシック" panose="020B0400000000000000" pitchFamily="49" charset="-128"/>
              <a:ea typeface="BIZ UDゴシック" panose="020B0400000000000000" pitchFamily="49" charset="-128"/>
            </a:endParaRPr>
          </a:p>
        </p:txBody>
      </p:sp>
      <p:pic>
        <p:nvPicPr>
          <p:cNvPr id="12" name="図 11">
            <a:extLst>
              <a:ext uri="{FF2B5EF4-FFF2-40B4-BE49-F238E27FC236}">
                <a16:creationId xmlns:a16="http://schemas.microsoft.com/office/drawing/2014/main" id="{4FFAD05A-D539-EEB2-64C7-562CBD7AA3F1}"/>
              </a:ext>
            </a:extLst>
          </p:cNvPr>
          <p:cNvPicPr>
            <a:picLocks noChangeAspect="1"/>
          </p:cNvPicPr>
          <p:nvPr/>
        </p:nvPicPr>
        <p:blipFill>
          <a:blip r:embed="rId3"/>
          <a:stretch>
            <a:fillRect/>
          </a:stretch>
        </p:blipFill>
        <p:spPr>
          <a:xfrm>
            <a:off x="8866687" y="2577761"/>
            <a:ext cx="2364732" cy="1620000"/>
          </a:xfrm>
          <a:prstGeom prst="rect">
            <a:avLst/>
          </a:prstGeom>
        </p:spPr>
      </p:pic>
      <p:sp>
        <p:nvSpPr>
          <p:cNvPr id="13" name="テキスト ボックス 12">
            <a:extLst>
              <a:ext uri="{FF2B5EF4-FFF2-40B4-BE49-F238E27FC236}">
                <a16:creationId xmlns:a16="http://schemas.microsoft.com/office/drawing/2014/main" id="{4C3CE470-AF6C-D983-24B7-00106A6F7249}"/>
              </a:ext>
            </a:extLst>
          </p:cNvPr>
          <p:cNvSpPr txBox="1"/>
          <p:nvPr/>
        </p:nvSpPr>
        <p:spPr>
          <a:xfrm>
            <a:off x="9043367" y="2243117"/>
            <a:ext cx="2021185" cy="276999"/>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リサイクル展示室の様子</a:t>
            </a:r>
          </a:p>
        </p:txBody>
      </p:sp>
    </p:spTree>
    <p:extLst>
      <p:ext uri="{BB962C8B-B14F-4D97-AF65-F5344CB8AC3E}">
        <p14:creationId xmlns:p14="http://schemas.microsoft.com/office/powerpoint/2010/main" val="301811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9166"/>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なかの</a:t>
            </a:r>
            <a:r>
              <a:rPr lang="en-US" altLang="ja-JP" sz="2800" dirty="0">
                <a:latin typeface="BIZ UDゴシック" panose="020B0400000000000000" pitchFamily="49" charset="-128"/>
                <a:ea typeface="BIZ UDゴシック" panose="020B0400000000000000" pitchFamily="49" charset="-128"/>
              </a:rPr>
              <a:t>SDGs</a:t>
            </a:r>
            <a:r>
              <a:rPr lang="ja-JP" altLang="en-US" sz="2800" dirty="0">
                <a:latin typeface="BIZ UDゴシック" panose="020B0400000000000000" pitchFamily="49" charset="-128"/>
                <a:ea typeface="BIZ UDゴシック" panose="020B0400000000000000" pitchFamily="49" charset="-128"/>
              </a:rPr>
              <a:t>パートナー</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242675"/>
            <a:ext cx="10873204" cy="1569791"/>
          </a:xfrm>
          <a:prstGeom prst="rect">
            <a:avLst/>
          </a:prstGeom>
          <a:noFill/>
        </p:spPr>
        <p:txBody>
          <a:bodyPr wrap="square" lIns="0" tIns="0" rIns="0" bIns="0" rtlCol="0">
            <a:noAutofit/>
          </a:bodyPr>
          <a:lstStyle/>
          <a:p>
            <a:r>
              <a:rPr lang="ja-JP" altLang="en-US" dirty="0">
                <a:latin typeface="BIZ UDゴシック" panose="020B0400000000000000" pitchFamily="49" charset="-128"/>
                <a:ea typeface="BIZ UDゴシック" panose="020B0400000000000000" pitchFamily="49" charset="-128"/>
              </a:rPr>
              <a:t>中野区基本構想で描くまちの姿の実現に向けて、 地域課題の解決及び</a:t>
            </a:r>
            <a:r>
              <a:rPr lang="en-US" altLang="ja-JP" dirty="0">
                <a:latin typeface="BIZ UDゴシック" panose="020B0400000000000000" pitchFamily="49" charset="-128"/>
                <a:ea typeface="BIZ UDゴシック" panose="020B0400000000000000" pitchFamily="49" charset="-128"/>
              </a:rPr>
              <a:t>SDGs</a:t>
            </a:r>
            <a:r>
              <a:rPr lang="ja-JP" altLang="en-US" dirty="0">
                <a:latin typeface="BIZ UDゴシック" panose="020B0400000000000000" pitchFamily="49" charset="-128"/>
                <a:ea typeface="BIZ UDゴシック" panose="020B0400000000000000" pitchFamily="49" charset="-128"/>
              </a:rPr>
              <a:t>に関する取組を行う企業・団体等を「なかの</a:t>
            </a:r>
            <a:r>
              <a:rPr lang="en-US" altLang="ja-JP" dirty="0">
                <a:latin typeface="BIZ UDゴシック" panose="020B0400000000000000" pitchFamily="49" charset="-128"/>
                <a:ea typeface="BIZ UDゴシック" panose="020B0400000000000000" pitchFamily="49" charset="-128"/>
              </a:rPr>
              <a:t>SDGs</a:t>
            </a:r>
            <a:r>
              <a:rPr lang="ja-JP" altLang="en-US" dirty="0">
                <a:latin typeface="BIZ UDゴシック" panose="020B0400000000000000" pitchFamily="49" charset="-128"/>
                <a:ea typeface="BIZ UDゴシック" panose="020B0400000000000000" pitchFamily="49" charset="-128"/>
              </a:rPr>
              <a:t>パートナー」として登録する制度です。</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フードドライブへの参画やごみ減量への啓発活動などの環境問題に関する取組をはじめ、</a:t>
            </a:r>
            <a:r>
              <a:rPr lang="en-US" altLang="ja-JP" dirty="0">
                <a:latin typeface="BIZ UDゴシック" panose="020B0400000000000000" pitchFamily="49" charset="-128"/>
                <a:ea typeface="BIZ UDゴシック" panose="020B0400000000000000" pitchFamily="49" charset="-128"/>
              </a:rPr>
              <a:t>SDG</a:t>
            </a:r>
            <a:r>
              <a:rPr lang="ja-JP" altLang="en-US" dirty="0">
                <a:latin typeface="BIZ UDゴシック" panose="020B0400000000000000" pitchFamily="49" charset="-128"/>
                <a:ea typeface="BIZ UDゴシック" panose="020B0400000000000000" pitchFamily="49" charset="-128"/>
              </a:rPr>
              <a:t>ｓに関する様々な取組を行うパートナーを登録することにより、</a:t>
            </a:r>
            <a:r>
              <a:rPr lang="en-US" altLang="ja-JP" dirty="0">
                <a:latin typeface="BIZ UDゴシック" panose="020B0400000000000000" pitchFamily="49" charset="-128"/>
                <a:ea typeface="BIZ UDゴシック" panose="020B0400000000000000" pitchFamily="49" charset="-128"/>
              </a:rPr>
              <a:t>SDG</a:t>
            </a:r>
            <a:r>
              <a:rPr lang="ja-JP" altLang="en-US" dirty="0">
                <a:latin typeface="BIZ UDゴシック" panose="020B0400000000000000" pitchFamily="49" charset="-128"/>
                <a:ea typeface="BIZ UDゴシック" panose="020B0400000000000000" pitchFamily="49" charset="-128"/>
              </a:rPr>
              <a:t>ｓに関する知識の普及や中野区基本構想の実現に向けた取組の拡大を図っています。</a:t>
            </a:r>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a:p>
            <a:endParaRPr lang="ja-JP" altLang="en-US" dirty="0">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28BE707D-38DD-C15E-6EC3-94C2E174839E}"/>
              </a:ext>
            </a:extLst>
          </p:cNvPr>
          <p:cNvSpPr txBox="1"/>
          <p:nvPr/>
        </p:nvSpPr>
        <p:spPr>
          <a:xfrm>
            <a:off x="620291" y="4787146"/>
            <a:ext cx="4752528" cy="329576"/>
          </a:xfrm>
          <a:prstGeom prst="rect">
            <a:avLst/>
          </a:prstGeom>
          <a:noFill/>
        </p:spPr>
        <p:txBody>
          <a:bodyPr wrap="square" lIns="0" tIns="0" rIns="0" bIns="0" rtlCol="0" anchor="ctr" anchorCtr="0">
            <a:noAutofit/>
          </a:bodyPr>
          <a:lstStyle/>
          <a:p>
            <a:r>
              <a:rPr lang="ja-JP" altLang="en-US" sz="1600" dirty="0">
                <a:latin typeface="BIZ UDゴシック" panose="020B0400000000000000" pitchFamily="49" charset="-128"/>
                <a:ea typeface="BIZ UDゴシック" panose="020B0400000000000000" pitchFamily="49" charset="-128"/>
              </a:rPr>
              <a:t>■パートナー数の実績（令和６年７月１日現在）</a:t>
            </a:r>
            <a:endParaRPr lang="en-US" altLang="ja-JP" sz="1600" dirty="0">
              <a:latin typeface="BIZ UDゴシック" panose="020B0400000000000000" pitchFamily="49" charset="-128"/>
              <a:ea typeface="BIZ UDゴシック" panose="020B0400000000000000" pitchFamily="49" charset="-128"/>
            </a:endParaRPr>
          </a:p>
        </p:txBody>
      </p:sp>
      <p:graphicFrame>
        <p:nvGraphicFramePr>
          <p:cNvPr id="3" name="表 2">
            <a:extLst>
              <a:ext uri="{FF2B5EF4-FFF2-40B4-BE49-F238E27FC236}">
                <a16:creationId xmlns:a16="http://schemas.microsoft.com/office/drawing/2014/main" id="{3A7DB2D9-DA1A-FC94-A5F7-90C5992D2720}"/>
              </a:ext>
            </a:extLst>
          </p:cNvPr>
          <p:cNvGraphicFramePr>
            <a:graphicFrameLocks noGrp="1"/>
          </p:cNvGraphicFramePr>
          <p:nvPr>
            <p:extLst>
              <p:ext uri="{D42A27DB-BD31-4B8C-83A1-F6EECF244321}">
                <p14:modId xmlns:p14="http://schemas.microsoft.com/office/powerpoint/2010/main" val="4019359121"/>
              </p:ext>
            </p:extLst>
          </p:nvPr>
        </p:nvGraphicFramePr>
        <p:xfrm>
          <a:off x="695400" y="5229200"/>
          <a:ext cx="5616624" cy="670560"/>
        </p:xfrm>
        <a:graphic>
          <a:graphicData uri="http://schemas.openxmlformats.org/drawingml/2006/table">
            <a:tbl>
              <a:tblPr firstRow="1" bandRow="1">
                <a:tableStyleId>{5C22544A-7EE6-4342-B048-85BDC9FD1C3A}</a:tableStyleId>
              </a:tblPr>
              <a:tblGrid>
                <a:gridCol w="1404156">
                  <a:extLst>
                    <a:ext uri="{9D8B030D-6E8A-4147-A177-3AD203B41FA5}">
                      <a16:colId xmlns:a16="http://schemas.microsoft.com/office/drawing/2014/main" val="2053416107"/>
                    </a:ext>
                  </a:extLst>
                </a:gridCol>
                <a:gridCol w="1404156">
                  <a:extLst>
                    <a:ext uri="{9D8B030D-6E8A-4147-A177-3AD203B41FA5}">
                      <a16:colId xmlns:a16="http://schemas.microsoft.com/office/drawing/2014/main" val="3934939296"/>
                    </a:ext>
                  </a:extLst>
                </a:gridCol>
                <a:gridCol w="1404156">
                  <a:extLst>
                    <a:ext uri="{9D8B030D-6E8A-4147-A177-3AD203B41FA5}">
                      <a16:colId xmlns:a16="http://schemas.microsoft.com/office/drawing/2014/main" val="334768959"/>
                    </a:ext>
                  </a:extLst>
                </a:gridCol>
                <a:gridCol w="1404156">
                  <a:extLst>
                    <a:ext uri="{9D8B030D-6E8A-4147-A177-3AD203B41FA5}">
                      <a16:colId xmlns:a16="http://schemas.microsoft.com/office/drawing/2014/main" val="1536939876"/>
                    </a:ext>
                  </a:extLst>
                </a:gridCol>
              </a:tblGrid>
              <a:tr h="238389">
                <a:tc>
                  <a:txBody>
                    <a:bodyPr/>
                    <a:lstStyle/>
                    <a:p>
                      <a:pPr algn="ctr"/>
                      <a:endParaRPr kumimoji="1" lang="ja-JP" altLang="en-US" sz="16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600" dirty="0">
                          <a:latin typeface="BIZ UDゴシック" panose="020B0400000000000000" pitchFamily="49" charset="-128"/>
                          <a:ea typeface="BIZ UDゴシック" panose="020B0400000000000000" pitchFamily="49" charset="-128"/>
                        </a:rPr>
                        <a:t>第１期</a:t>
                      </a:r>
                    </a:p>
                  </a:txBody>
                  <a:tcPr/>
                </a:tc>
                <a:tc>
                  <a:txBody>
                    <a:bodyPr/>
                    <a:lstStyle/>
                    <a:p>
                      <a:pPr algn="ctr"/>
                      <a:r>
                        <a:rPr kumimoji="1" lang="ja-JP" altLang="en-US" sz="1600" dirty="0">
                          <a:latin typeface="BIZ UDゴシック" panose="020B0400000000000000" pitchFamily="49" charset="-128"/>
                          <a:ea typeface="BIZ UDゴシック" panose="020B0400000000000000" pitchFamily="49" charset="-128"/>
                        </a:rPr>
                        <a:t>第２期</a:t>
                      </a:r>
                    </a:p>
                  </a:txBody>
                  <a:tcPr/>
                </a:tc>
                <a:tc>
                  <a:txBody>
                    <a:bodyPr/>
                    <a:lstStyle/>
                    <a:p>
                      <a:pPr algn="ctr"/>
                      <a:r>
                        <a:rPr kumimoji="1" lang="ja-JP" altLang="en-US" sz="1600" b="1" dirty="0">
                          <a:latin typeface="BIZ UDゴシック" panose="020B0400000000000000" pitchFamily="49" charset="-128"/>
                          <a:ea typeface="BIZ UDゴシック" panose="020B0400000000000000" pitchFamily="49" charset="-128"/>
                        </a:rPr>
                        <a:t>累計</a:t>
                      </a:r>
                    </a:p>
                  </a:txBody>
                  <a:tcPr/>
                </a:tc>
                <a:extLst>
                  <a:ext uri="{0D108BD9-81ED-4DB2-BD59-A6C34878D82A}">
                    <a16:rowId xmlns:a16="http://schemas.microsoft.com/office/drawing/2014/main" val="94790379"/>
                  </a:ext>
                </a:extLst>
              </a:tr>
              <a:tr h="312697">
                <a:tc>
                  <a:txBody>
                    <a:bodyPr/>
                    <a:lstStyle/>
                    <a:p>
                      <a:pPr algn="ctr"/>
                      <a:r>
                        <a:rPr kumimoji="1" lang="ja-JP" altLang="en-US" sz="1600" dirty="0">
                          <a:latin typeface="BIZ UDゴシック" panose="020B0400000000000000" pitchFamily="49" charset="-128"/>
                          <a:ea typeface="BIZ UDゴシック" panose="020B0400000000000000" pitchFamily="49" charset="-128"/>
                        </a:rPr>
                        <a:t>パートナー数</a:t>
                      </a:r>
                    </a:p>
                  </a:txBody>
                  <a:tcPr/>
                </a:tc>
                <a:tc>
                  <a:txBody>
                    <a:bodyPr/>
                    <a:lstStyle/>
                    <a:p>
                      <a:pPr algn="ctr"/>
                      <a:r>
                        <a:rPr kumimoji="1" lang="ja-JP" altLang="en-US" sz="1600" dirty="0">
                          <a:latin typeface="BIZ UDゴシック" panose="020B0400000000000000" pitchFamily="49" charset="-128"/>
                          <a:ea typeface="BIZ UDゴシック" panose="020B0400000000000000" pitchFamily="49" charset="-128"/>
                        </a:rPr>
                        <a:t>２１</a:t>
                      </a:r>
                      <a:endParaRPr kumimoji="1" lang="en-US" altLang="ja-JP" sz="16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600" dirty="0">
                          <a:latin typeface="BIZ UDゴシック" panose="020B0400000000000000" pitchFamily="49" charset="-128"/>
                          <a:ea typeface="BIZ UDゴシック" panose="020B0400000000000000" pitchFamily="49" charset="-128"/>
                        </a:rPr>
                        <a:t>１１</a:t>
                      </a:r>
                    </a:p>
                  </a:txBody>
                  <a:tcPr/>
                </a:tc>
                <a:tc>
                  <a:txBody>
                    <a:bodyPr/>
                    <a:lstStyle/>
                    <a:p>
                      <a:pPr algn="ctr"/>
                      <a:r>
                        <a:rPr kumimoji="1" lang="ja-JP" altLang="en-US" sz="1600" b="1" dirty="0">
                          <a:latin typeface="BIZ UDゴシック" panose="020B0400000000000000" pitchFamily="49" charset="-128"/>
                          <a:ea typeface="BIZ UDゴシック" panose="020B0400000000000000" pitchFamily="49" charset="-128"/>
                        </a:rPr>
                        <a:t>３２</a:t>
                      </a:r>
                    </a:p>
                  </a:txBody>
                  <a:tcPr/>
                </a:tc>
                <a:extLst>
                  <a:ext uri="{0D108BD9-81ED-4DB2-BD59-A6C34878D82A}">
                    <a16:rowId xmlns:a16="http://schemas.microsoft.com/office/drawing/2014/main" val="4244724912"/>
                  </a:ext>
                </a:extLst>
              </a:tr>
            </a:tbl>
          </a:graphicData>
        </a:graphic>
      </p:graphicFrame>
      <p:sp>
        <p:nvSpPr>
          <p:cNvPr id="5" name="テキスト ボックス 4">
            <a:extLst>
              <a:ext uri="{FF2B5EF4-FFF2-40B4-BE49-F238E27FC236}">
                <a16:creationId xmlns:a16="http://schemas.microsoft.com/office/drawing/2014/main" id="{B96CAAF3-AD40-F4AF-787C-C6F1135E18F6}"/>
              </a:ext>
            </a:extLst>
          </p:cNvPr>
          <p:cNvSpPr txBox="1"/>
          <p:nvPr/>
        </p:nvSpPr>
        <p:spPr>
          <a:xfrm>
            <a:off x="623392" y="2964705"/>
            <a:ext cx="2016220" cy="282536"/>
          </a:xfrm>
          <a:prstGeom prst="rect">
            <a:avLst/>
          </a:prstGeom>
          <a:noFill/>
        </p:spPr>
        <p:txBody>
          <a:bodyPr wrap="square" lIns="0" tIns="0" rIns="0" bIns="0" rtlCol="0" anchor="ctr" anchorCtr="0">
            <a:noAutofit/>
          </a:bodyPr>
          <a:lstStyle/>
          <a:p>
            <a:r>
              <a:rPr lang="ja-JP" altLang="en-US" sz="1600" dirty="0">
                <a:latin typeface="BIZ UDゴシック" panose="020B0400000000000000" pitchFamily="49" charset="-128"/>
                <a:ea typeface="BIZ UDゴシック" panose="020B0400000000000000" pitchFamily="49" charset="-128"/>
              </a:rPr>
              <a:t>■主な登録要件</a:t>
            </a:r>
            <a:endParaRPr lang="en-US" altLang="ja-JP" sz="16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8D5A653A-C936-14AC-4DD7-899707AAB627}"/>
              </a:ext>
            </a:extLst>
          </p:cNvPr>
          <p:cNvSpPr txBox="1"/>
          <p:nvPr/>
        </p:nvSpPr>
        <p:spPr>
          <a:xfrm>
            <a:off x="623392" y="3330906"/>
            <a:ext cx="9540604" cy="1250222"/>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・区内に事務所等を有する法人その他の団体又は個人事業主であること。</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・区内において次に掲げるいずれかの取組を行っていること。</a:t>
            </a:r>
          </a:p>
          <a:p>
            <a:r>
              <a:rPr lang="ja-JP" altLang="en-US" sz="1600" dirty="0">
                <a:latin typeface="BIZ UDゴシック" panose="020B0400000000000000" pitchFamily="49" charset="-128"/>
                <a:ea typeface="BIZ UDゴシック" panose="020B0400000000000000" pitchFamily="49" charset="-128"/>
              </a:rPr>
              <a:t>　ア　中野区基本計画に定める事業に関連した取組</a:t>
            </a:r>
          </a:p>
          <a:p>
            <a:r>
              <a:rPr lang="ja-JP" altLang="en-US" sz="1600" dirty="0">
                <a:latin typeface="BIZ UDゴシック" panose="020B0400000000000000" pitchFamily="49" charset="-128"/>
                <a:ea typeface="BIZ UDゴシック" panose="020B0400000000000000" pitchFamily="49" charset="-128"/>
              </a:rPr>
              <a:t>　イ　地域課題の解決に向けた取組であると中野区長が認める取組</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・上記アもしくはイの取組が</a:t>
            </a:r>
            <a:r>
              <a:rPr lang="en-US" altLang="ja-JP" sz="1600" dirty="0">
                <a:latin typeface="BIZ UDゴシック" panose="020B0400000000000000" pitchFamily="49" charset="-128"/>
                <a:ea typeface="BIZ UDゴシック" panose="020B0400000000000000" pitchFamily="49" charset="-128"/>
              </a:rPr>
              <a:t>SDGs</a:t>
            </a:r>
            <a:r>
              <a:rPr lang="ja-JP" altLang="en-US" sz="1600" dirty="0">
                <a:latin typeface="BIZ UDゴシック" panose="020B0400000000000000" pitchFamily="49" charset="-128"/>
                <a:ea typeface="BIZ UDゴシック" panose="020B0400000000000000" pitchFamily="49" charset="-128"/>
              </a:rPr>
              <a:t>と関係するものであること。</a:t>
            </a:r>
          </a:p>
        </p:txBody>
      </p:sp>
      <p:pic>
        <p:nvPicPr>
          <p:cNvPr id="11" name="図 10" descr="グラフィカル ユーザー インターフェイス, アプリケーション, Word&#10;&#10;自動的に生成された説明">
            <a:extLst>
              <a:ext uri="{FF2B5EF4-FFF2-40B4-BE49-F238E27FC236}">
                <a16:creationId xmlns:a16="http://schemas.microsoft.com/office/drawing/2014/main" id="{D6E3C99C-04D1-C478-9145-908A4C286BBB}"/>
              </a:ext>
            </a:extLst>
          </p:cNvPr>
          <p:cNvPicPr>
            <a:picLocks noChangeAspect="1"/>
          </p:cNvPicPr>
          <p:nvPr/>
        </p:nvPicPr>
        <p:blipFill rotWithShape="1">
          <a:blip r:embed="rId2">
            <a:extLst>
              <a:ext uri="{28A0092B-C50C-407E-A947-70E740481C1C}">
                <a14:useLocalDpi xmlns:a14="http://schemas.microsoft.com/office/drawing/2010/main" val="0"/>
              </a:ext>
            </a:extLst>
          </a:blip>
          <a:srcRect l="72155" t="22203" r="16189" b="19084"/>
          <a:stretch/>
        </p:blipFill>
        <p:spPr>
          <a:xfrm>
            <a:off x="7886357" y="2604968"/>
            <a:ext cx="2818155" cy="3992384"/>
          </a:xfrm>
          <a:prstGeom prst="rect">
            <a:avLst/>
          </a:prstGeom>
        </p:spPr>
      </p:pic>
      <p:sp>
        <p:nvSpPr>
          <p:cNvPr id="8" name="テキスト ボックス 7">
            <a:extLst>
              <a:ext uri="{FF2B5EF4-FFF2-40B4-BE49-F238E27FC236}">
                <a16:creationId xmlns:a16="http://schemas.microsoft.com/office/drawing/2014/main" id="{C40CCE52-184D-4D32-831C-1DD535C79071}"/>
              </a:ext>
            </a:extLst>
          </p:cNvPr>
          <p:cNvSpPr txBox="1"/>
          <p:nvPr/>
        </p:nvSpPr>
        <p:spPr>
          <a:xfrm>
            <a:off x="1919536" y="5930313"/>
            <a:ext cx="4432898" cy="234991"/>
          </a:xfrm>
          <a:prstGeom prst="rect">
            <a:avLst/>
          </a:prstGeom>
          <a:noFill/>
        </p:spPr>
        <p:txBody>
          <a:bodyPr wrap="square" lIns="0" tIns="0" rIns="0" bIns="0" rtlCol="0" anchor="ctr" anchorCtr="0">
            <a:noAutofit/>
          </a:bodyPr>
          <a:lstStyle/>
          <a:p>
            <a:pPr algn="r"/>
            <a:r>
              <a:rPr lang="ja-JP" altLang="en-US" sz="800" dirty="0">
                <a:latin typeface="BIZ UDゴシック" panose="020B0400000000000000" pitchFamily="49" charset="-128"/>
                <a:ea typeface="BIZ UDゴシック" panose="020B0400000000000000" pitchFamily="49" charset="-128"/>
              </a:rPr>
              <a:t>（出典：中野区資料）</a:t>
            </a:r>
            <a:endParaRPr lang="en-US" altLang="ja-JP" sz="800" dirty="0">
              <a:latin typeface="BIZ UDゴシック" panose="020B0400000000000000" pitchFamily="49" charset="-128"/>
              <a:ea typeface="BIZ UDゴシック" panose="020B0400000000000000" pitchFamily="49" charset="-128"/>
            </a:endParaRPr>
          </a:p>
        </p:txBody>
      </p:sp>
      <p:sp>
        <p:nvSpPr>
          <p:cNvPr id="10" name="スライド番号プレースホルダー 8">
            <a:extLst>
              <a:ext uri="{FF2B5EF4-FFF2-40B4-BE49-F238E27FC236}">
                <a16:creationId xmlns:a16="http://schemas.microsoft.com/office/drawing/2014/main" id="{30B63604-498B-16C2-D392-C4CDA1C88AAD}"/>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16</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3750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9166"/>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なかの</a:t>
            </a:r>
            <a:r>
              <a:rPr lang="en-US" altLang="ja-JP" sz="2800" dirty="0">
                <a:latin typeface="BIZ UDゴシック" panose="020B0400000000000000" pitchFamily="49" charset="-128"/>
                <a:ea typeface="BIZ UDゴシック" panose="020B0400000000000000" pitchFamily="49" charset="-128"/>
              </a:rPr>
              <a:t>SDGs</a:t>
            </a:r>
            <a:r>
              <a:rPr lang="ja-JP" altLang="en-US" sz="2800" dirty="0">
                <a:latin typeface="BIZ UDゴシック" panose="020B0400000000000000" pitchFamily="49" charset="-128"/>
                <a:ea typeface="BIZ UDゴシック" panose="020B0400000000000000" pitchFamily="49" charset="-128"/>
              </a:rPr>
              <a:t>パートナー</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3" name="オブジェクト 2">
            <a:extLst>
              <a:ext uri="{FF2B5EF4-FFF2-40B4-BE49-F238E27FC236}">
                <a16:creationId xmlns:a16="http://schemas.microsoft.com/office/drawing/2014/main" id="{308A04AD-22D3-DEE3-0EA6-9C29F8DC29E1}"/>
              </a:ext>
            </a:extLst>
          </p:cNvPr>
          <p:cNvGraphicFramePr>
            <a:graphicFrameLocks noChangeAspect="1"/>
          </p:cNvGraphicFramePr>
          <p:nvPr>
            <p:extLst>
              <p:ext uri="{D42A27DB-BD31-4B8C-83A1-F6EECF244321}">
                <p14:modId xmlns:p14="http://schemas.microsoft.com/office/powerpoint/2010/main" val="2538217626"/>
              </p:ext>
            </p:extLst>
          </p:nvPr>
        </p:nvGraphicFramePr>
        <p:xfrm>
          <a:off x="474327" y="1011461"/>
          <a:ext cx="5189625" cy="5585889"/>
        </p:xfrm>
        <a:graphic>
          <a:graphicData uri="http://schemas.openxmlformats.org/presentationml/2006/ole">
            <mc:AlternateContent xmlns:mc="http://schemas.openxmlformats.org/markup-compatibility/2006">
              <mc:Choice xmlns:v="urn:schemas-microsoft-com:vml" Requires="v">
                <p:oleObj name="Worksheet" r:id="rId2" imgW="10890276" imgH="10687258" progId="Excel.Sheet.12">
                  <p:embed/>
                </p:oleObj>
              </mc:Choice>
              <mc:Fallback>
                <p:oleObj name="Worksheet" r:id="rId2" imgW="10890276" imgH="10687258" progId="Excel.Sheet.12">
                  <p:embed/>
                  <p:pic>
                    <p:nvPicPr>
                      <p:cNvPr id="3" name="オブジェクト 2">
                        <a:extLst>
                          <a:ext uri="{FF2B5EF4-FFF2-40B4-BE49-F238E27FC236}">
                            <a16:creationId xmlns:a16="http://schemas.microsoft.com/office/drawing/2014/main" id="{308A04AD-22D3-DEE3-0EA6-9C29F8DC29E1}"/>
                          </a:ext>
                        </a:extLst>
                      </p:cNvPr>
                      <p:cNvPicPr/>
                      <p:nvPr/>
                    </p:nvPicPr>
                    <p:blipFill>
                      <a:blip r:embed="rId3"/>
                      <a:stretch>
                        <a:fillRect/>
                      </a:stretch>
                    </p:blipFill>
                    <p:spPr>
                      <a:xfrm>
                        <a:off x="474327" y="1011461"/>
                        <a:ext cx="5189625" cy="5585889"/>
                      </a:xfrm>
                      <a:prstGeom prst="rect">
                        <a:avLst/>
                      </a:prstGeom>
                    </p:spPr>
                  </p:pic>
                </p:oleObj>
              </mc:Fallback>
            </mc:AlternateContent>
          </a:graphicData>
        </a:graphic>
      </p:graphicFrame>
      <p:graphicFrame>
        <p:nvGraphicFramePr>
          <p:cNvPr id="5" name="オブジェクト 4">
            <a:extLst>
              <a:ext uri="{FF2B5EF4-FFF2-40B4-BE49-F238E27FC236}">
                <a16:creationId xmlns:a16="http://schemas.microsoft.com/office/drawing/2014/main" id="{342F4953-D341-6C8F-6BAD-4FCC2890C10E}"/>
              </a:ext>
            </a:extLst>
          </p:cNvPr>
          <p:cNvGraphicFramePr>
            <a:graphicFrameLocks noChangeAspect="1"/>
          </p:cNvGraphicFramePr>
          <p:nvPr>
            <p:extLst>
              <p:ext uri="{D42A27DB-BD31-4B8C-83A1-F6EECF244321}">
                <p14:modId xmlns:p14="http://schemas.microsoft.com/office/powerpoint/2010/main" val="4152276543"/>
              </p:ext>
            </p:extLst>
          </p:nvPr>
        </p:nvGraphicFramePr>
        <p:xfrm>
          <a:off x="5879976" y="1011460"/>
          <a:ext cx="5400599" cy="5585889"/>
        </p:xfrm>
        <a:graphic>
          <a:graphicData uri="http://schemas.openxmlformats.org/presentationml/2006/ole">
            <mc:AlternateContent xmlns:mc="http://schemas.openxmlformats.org/markup-compatibility/2006">
              <mc:Choice xmlns:v="urn:schemas-microsoft-com:vml" Requires="v">
                <p:oleObj name="Worksheet" r:id="rId4" imgW="10890276" imgH="9982339" progId="Excel.Sheet.12">
                  <p:embed/>
                </p:oleObj>
              </mc:Choice>
              <mc:Fallback>
                <p:oleObj name="Worksheet" r:id="rId4" imgW="10890276" imgH="9982339" progId="Excel.Sheet.12">
                  <p:embed/>
                  <p:pic>
                    <p:nvPicPr>
                      <p:cNvPr id="5" name="オブジェクト 4">
                        <a:extLst>
                          <a:ext uri="{FF2B5EF4-FFF2-40B4-BE49-F238E27FC236}">
                            <a16:creationId xmlns:a16="http://schemas.microsoft.com/office/drawing/2014/main" id="{342F4953-D341-6C8F-6BAD-4FCC2890C10E}"/>
                          </a:ext>
                        </a:extLst>
                      </p:cNvPr>
                      <p:cNvPicPr/>
                      <p:nvPr/>
                    </p:nvPicPr>
                    <p:blipFill>
                      <a:blip r:embed="rId5"/>
                      <a:stretch>
                        <a:fillRect/>
                      </a:stretch>
                    </p:blipFill>
                    <p:spPr>
                      <a:xfrm>
                        <a:off x="5879976" y="1011460"/>
                        <a:ext cx="5400599" cy="5585889"/>
                      </a:xfrm>
                      <a:prstGeom prst="rect">
                        <a:avLst/>
                      </a:prstGeom>
                    </p:spPr>
                  </p:pic>
                </p:oleObj>
              </mc:Fallback>
            </mc:AlternateContent>
          </a:graphicData>
        </a:graphic>
      </p:graphicFrame>
      <p:sp>
        <p:nvSpPr>
          <p:cNvPr id="7" name="スライド番号プレースホルダー 8">
            <a:extLst>
              <a:ext uri="{FF2B5EF4-FFF2-40B4-BE49-F238E27FC236}">
                <a16:creationId xmlns:a16="http://schemas.microsoft.com/office/drawing/2014/main" id="{7E1F0705-A9C8-96F1-2C97-11C1A3FD7B8D}"/>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17</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96826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9166"/>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なかの</a:t>
            </a:r>
            <a:r>
              <a:rPr lang="en-US" altLang="ja-JP" sz="2800" dirty="0">
                <a:latin typeface="BIZ UDゴシック" panose="020B0400000000000000" pitchFamily="49" charset="-128"/>
                <a:ea typeface="BIZ UDゴシック" panose="020B0400000000000000" pitchFamily="49" charset="-128"/>
              </a:rPr>
              <a:t>SDGs</a:t>
            </a:r>
            <a:r>
              <a:rPr lang="ja-JP" altLang="en-US" sz="2800" dirty="0">
                <a:latin typeface="BIZ UDゴシック" panose="020B0400000000000000" pitchFamily="49" charset="-128"/>
                <a:ea typeface="BIZ UDゴシック" panose="020B0400000000000000" pitchFamily="49" charset="-128"/>
              </a:rPr>
              <a:t>パートナー</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3" name="オブジェクト 2">
            <a:extLst>
              <a:ext uri="{FF2B5EF4-FFF2-40B4-BE49-F238E27FC236}">
                <a16:creationId xmlns:a16="http://schemas.microsoft.com/office/drawing/2014/main" id="{D5E03C48-738B-48B3-A71A-DDFFC408637A}"/>
              </a:ext>
            </a:extLst>
          </p:cNvPr>
          <p:cNvGraphicFramePr>
            <a:graphicFrameLocks noChangeAspect="1"/>
          </p:cNvGraphicFramePr>
          <p:nvPr>
            <p:extLst>
              <p:ext uri="{D42A27DB-BD31-4B8C-83A1-F6EECF244321}">
                <p14:modId xmlns:p14="http://schemas.microsoft.com/office/powerpoint/2010/main" val="3755428236"/>
              </p:ext>
            </p:extLst>
          </p:nvPr>
        </p:nvGraphicFramePr>
        <p:xfrm>
          <a:off x="474325" y="1011460"/>
          <a:ext cx="5189627" cy="5585887"/>
        </p:xfrm>
        <a:graphic>
          <a:graphicData uri="http://schemas.openxmlformats.org/presentationml/2006/ole">
            <mc:AlternateContent xmlns:mc="http://schemas.openxmlformats.org/markup-compatibility/2006">
              <mc:Choice xmlns:v="urn:schemas-microsoft-com:vml" Requires="v">
                <p:oleObj name="Worksheet" r:id="rId2" imgW="10890276" imgH="11861846" progId="Excel.Sheet.12">
                  <p:embed/>
                </p:oleObj>
              </mc:Choice>
              <mc:Fallback>
                <p:oleObj name="Worksheet" r:id="rId2" imgW="10890276" imgH="11861846" progId="Excel.Sheet.12">
                  <p:embed/>
                  <p:pic>
                    <p:nvPicPr>
                      <p:cNvPr id="3" name="オブジェクト 2">
                        <a:extLst>
                          <a:ext uri="{FF2B5EF4-FFF2-40B4-BE49-F238E27FC236}">
                            <a16:creationId xmlns:a16="http://schemas.microsoft.com/office/drawing/2014/main" id="{D5E03C48-738B-48B3-A71A-DDFFC408637A}"/>
                          </a:ext>
                        </a:extLst>
                      </p:cNvPr>
                      <p:cNvPicPr/>
                      <p:nvPr/>
                    </p:nvPicPr>
                    <p:blipFill>
                      <a:blip r:embed="rId3"/>
                      <a:stretch>
                        <a:fillRect/>
                      </a:stretch>
                    </p:blipFill>
                    <p:spPr>
                      <a:xfrm>
                        <a:off x="474325" y="1011460"/>
                        <a:ext cx="5189627" cy="5585887"/>
                      </a:xfrm>
                      <a:prstGeom prst="rect">
                        <a:avLst/>
                      </a:prstGeom>
                    </p:spPr>
                  </p:pic>
                </p:oleObj>
              </mc:Fallback>
            </mc:AlternateContent>
          </a:graphicData>
        </a:graphic>
      </p:graphicFrame>
      <p:graphicFrame>
        <p:nvGraphicFramePr>
          <p:cNvPr id="5" name="オブジェクト 4">
            <a:extLst>
              <a:ext uri="{FF2B5EF4-FFF2-40B4-BE49-F238E27FC236}">
                <a16:creationId xmlns:a16="http://schemas.microsoft.com/office/drawing/2014/main" id="{B5240F4E-9230-C88F-5181-1F15CC5CC2CC}"/>
              </a:ext>
            </a:extLst>
          </p:cNvPr>
          <p:cNvGraphicFramePr>
            <a:graphicFrameLocks noChangeAspect="1"/>
          </p:cNvGraphicFramePr>
          <p:nvPr>
            <p:extLst>
              <p:ext uri="{D42A27DB-BD31-4B8C-83A1-F6EECF244321}">
                <p14:modId xmlns:p14="http://schemas.microsoft.com/office/powerpoint/2010/main" val="1186414260"/>
              </p:ext>
            </p:extLst>
          </p:nvPr>
        </p:nvGraphicFramePr>
        <p:xfrm>
          <a:off x="5871130" y="1014548"/>
          <a:ext cx="5409446" cy="5582799"/>
        </p:xfrm>
        <a:graphic>
          <a:graphicData uri="http://schemas.openxmlformats.org/presentationml/2006/ole">
            <mc:AlternateContent xmlns:mc="http://schemas.openxmlformats.org/markup-compatibility/2006">
              <mc:Choice xmlns:v="urn:schemas-microsoft-com:vml" Requires="v">
                <p:oleObj name="Worksheet" r:id="rId4" imgW="10890276" imgH="11391761" progId="Excel.Sheet.12">
                  <p:embed/>
                </p:oleObj>
              </mc:Choice>
              <mc:Fallback>
                <p:oleObj name="Worksheet" r:id="rId4" imgW="10890276" imgH="11391761" progId="Excel.Sheet.12">
                  <p:embed/>
                  <p:pic>
                    <p:nvPicPr>
                      <p:cNvPr id="5" name="オブジェクト 4">
                        <a:extLst>
                          <a:ext uri="{FF2B5EF4-FFF2-40B4-BE49-F238E27FC236}">
                            <a16:creationId xmlns:a16="http://schemas.microsoft.com/office/drawing/2014/main" id="{B5240F4E-9230-C88F-5181-1F15CC5CC2CC}"/>
                          </a:ext>
                        </a:extLst>
                      </p:cNvPr>
                      <p:cNvPicPr/>
                      <p:nvPr/>
                    </p:nvPicPr>
                    <p:blipFill>
                      <a:blip r:embed="rId5"/>
                      <a:stretch>
                        <a:fillRect/>
                      </a:stretch>
                    </p:blipFill>
                    <p:spPr>
                      <a:xfrm>
                        <a:off x="5871130" y="1014548"/>
                        <a:ext cx="5409446" cy="5582799"/>
                      </a:xfrm>
                      <a:prstGeom prst="rect">
                        <a:avLst/>
                      </a:prstGeom>
                    </p:spPr>
                  </p:pic>
                </p:oleObj>
              </mc:Fallback>
            </mc:AlternateContent>
          </a:graphicData>
        </a:graphic>
      </p:graphicFrame>
      <p:sp>
        <p:nvSpPr>
          <p:cNvPr id="7" name="スライド番号プレースホルダー 8">
            <a:extLst>
              <a:ext uri="{FF2B5EF4-FFF2-40B4-BE49-F238E27FC236}">
                <a16:creationId xmlns:a16="http://schemas.microsoft.com/office/drawing/2014/main" id="{D94BA215-C20D-9E89-8B9E-7ECCD42DE92F}"/>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18</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90665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9166"/>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なかの</a:t>
            </a:r>
            <a:r>
              <a:rPr lang="en-US" altLang="ja-JP" sz="2800" dirty="0">
                <a:latin typeface="BIZ UDゴシック" panose="020B0400000000000000" pitchFamily="49" charset="-128"/>
                <a:ea typeface="BIZ UDゴシック" panose="020B0400000000000000" pitchFamily="49" charset="-128"/>
              </a:rPr>
              <a:t>SDGs</a:t>
            </a:r>
            <a:r>
              <a:rPr lang="ja-JP" altLang="en-US" sz="2800" dirty="0">
                <a:latin typeface="BIZ UDゴシック" panose="020B0400000000000000" pitchFamily="49" charset="-128"/>
                <a:ea typeface="BIZ UDゴシック" panose="020B0400000000000000" pitchFamily="49" charset="-128"/>
              </a:rPr>
              <a:t>パートナー</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オブジェクト 5">
            <a:extLst>
              <a:ext uri="{FF2B5EF4-FFF2-40B4-BE49-F238E27FC236}">
                <a16:creationId xmlns:a16="http://schemas.microsoft.com/office/drawing/2014/main" id="{F3801C7A-EF69-5EFE-157E-6D028ECA6658}"/>
              </a:ext>
            </a:extLst>
          </p:cNvPr>
          <p:cNvGraphicFramePr>
            <a:graphicFrameLocks noChangeAspect="1"/>
          </p:cNvGraphicFramePr>
          <p:nvPr>
            <p:extLst>
              <p:ext uri="{D42A27DB-BD31-4B8C-83A1-F6EECF244321}">
                <p14:modId xmlns:p14="http://schemas.microsoft.com/office/powerpoint/2010/main" val="674011530"/>
              </p:ext>
            </p:extLst>
          </p:nvPr>
        </p:nvGraphicFramePr>
        <p:xfrm>
          <a:off x="474327" y="1011462"/>
          <a:ext cx="5184576" cy="5585890"/>
        </p:xfrm>
        <a:graphic>
          <a:graphicData uri="http://schemas.openxmlformats.org/presentationml/2006/ole">
            <mc:AlternateContent xmlns:mc="http://schemas.openxmlformats.org/markup-compatibility/2006">
              <mc:Choice xmlns:v="urn:schemas-microsoft-com:vml" Requires="v">
                <p:oleObj name="Worksheet" r:id="rId2" imgW="10890276" imgH="10687258" progId="Excel.Sheet.12">
                  <p:embed/>
                </p:oleObj>
              </mc:Choice>
              <mc:Fallback>
                <p:oleObj name="Worksheet" r:id="rId2" imgW="10890276" imgH="10687258" progId="Excel.Sheet.12">
                  <p:embed/>
                  <p:pic>
                    <p:nvPicPr>
                      <p:cNvPr id="6" name="オブジェクト 5">
                        <a:extLst>
                          <a:ext uri="{FF2B5EF4-FFF2-40B4-BE49-F238E27FC236}">
                            <a16:creationId xmlns:a16="http://schemas.microsoft.com/office/drawing/2014/main" id="{F3801C7A-EF69-5EFE-157E-6D028ECA6658}"/>
                          </a:ext>
                        </a:extLst>
                      </p:cNvPr>
                      <p:cNvPicPr/>
                      <p:nvPr/>
                    </p:nvPicPr>
                    <p:blipFill>
                      <a:blip r:embed="rId3"/>
                      <a:stretch>
                        <a:fillRect/>
                      </a:stretch>
                    </p:blipFill>
                    <p:spPr>
                      <a:xfrm>
                        <a:off x="474327" y="1011462"/>
                        <a:ext cx="5184576" cy="5585890"/>
                      </a:xfrm>
                      <a:prstGeom prst="rect">
                        <a:avLst/>
                      </a:prstGeom>
                    </p:spPr>
                  </p:pic>
                </p:oleObj>
              </mc:Fallback>
            </mc:AlternateContent>
          </a:graphicData>
        </a:graphic>
      </p:graphicFrame>
      <p:graphicFrame>
        <p:nvGraphicFramePr>
          <p:cNvPr id="3" name="オブジェクト 2">
            <a:extLst>
              <a:ext uri="{FF2B5EF4-FFF2-40B4-BE49-F238E27FC236}">
                <a16:creationId xmlns:a16="http://schemas.microsoft.com/office/drawing/2014/main" id="{A25C6401-F0D9-899C-1C58-D6AA3F58EA4C}"/>
              </a:ext>
            </a:extLst>
          </p:cNvPr>
          <p:cNvGraphicFramePr>
            <a:graphicFrameLocks noChangeAspect="1"/>
          </p:cNvGraphicFramePr>
          <p:nvPr>
            <p:extLst>
              <p:ext uri="{D42A27DB-BD31-4B8C-83A1-F6EECF244321}">
                <p14:modId xmlns:p14="http://schemas.microsoft.com/office/powerpoint/2010/main" val="1573362857"/>
              </p:ext>
            </p:extLst>
          </p:nvPr>
        </p:nvGraphicFramePr>
        <p:xfrm>
          <a:off x="5879976" y="1011460"/>
          <a:ext cx="5400600" cy="5585883"/>
        </p:xfrm>
        <a:graphic>
          <a:graphicData uri="http://schemas.openxmlformats.org/presentationml/2006/ole">
            <mc:AlternateContent xmlns:mc="http://schemas.openxmlformats.org/markup-compatibility/2006">
              <mc:Choice xmlns:v="urn:schemas-microsoft-com:vml" Requires="v">
                <p:oleObj name="Worksheet" r:id="rId4" imgW="10890276" imgH="12566765" progId="Excel.Sheet.12">
                  <p:embed/>
                </p:oleObj>
              </mc:Choice>
              <mc:Fallback>
                <p:oleObj name="Worksheet" r:id="rId4" imgW="10890276" imgH="12566765" progId="Excel.Sheet.12">
                  <p:embed/>
                  <p:pic>
                    <p:nvPicPr>
                      <p:cNvPr id="3" name="オブジェクト 2">
                        <a:extLst>
                          <a:ext uri="{FF2B5EF4-FFF2-40B4-BE49-F238E27FC236}">
                            <a16:creationId xmlns:a16="http://schemas.microsoft.com/office/drawing/2014/main" id="{A25C6401-F0D9-899C-1C58-D6AA3F58EA4C}"/>
                          </a:ext>
                        </a:extLst>
                      </p:cNvPr>
                      <p:cNvPicPr/>
                      <p:nvPr/>
                    </p:nvPicPr>
                    <p:blipFill>
                      <a:blip r:embed="rId5"/>
                      <a:stretch>
                        <a:fillRect/>
                      </a:stretch>
                    </p:blipFill>
                    <p:spPr>
                      <a:xfrm>
                        <a:off x="5879976" y="1011460"/>
                        <a:ext cx="5400600" cy="5585883"/>
                      </a:xfrm>
                      <a:prstGeom prst="rect">
                        <a:avLst/>
                      </a:prstGeom>
                    </p:spPr>
                  </p:pic>
                </p:oleObj>
              </mc:Fallback>
            </mc:AlternateContent>
          </a:graphicData>
        </a:graphic>
      </p:graphicFrame>
      <p:sp>
        <p:nvSpPr>
          <p:cNvPr id="7" name="スライド番号プレースホルダー 8">
            <a:extLst>
              <a:ext uri="{FF2B5EF4-FFF2-40B4-BE49-F238E27FC236}">
                <a16:creationId xmlns:a16="http://schemas.microsoft.com/office/drawing/2014/main" id="{B03A38EE-B34C-394E-1A1C-FA9FCA5F678E}"/>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19</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9989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タイトル 1"/>
          <p:cNvSpPr>
            <a:spLocks noGrp="1"/>
          </p:cNvSpPr>
          <p:nvPr>
            <p:ph type="ctrTitle"/>
          </p:nvPr>
        </p:nvSpPr>
        <p:spPr>
          <a:xfrm>
            <a:off x="479376" y="2999026"/>
            <a:ext cx="11233248" cy="726020"/>
          </a:xfrm>
        </p:spPr>
        <p:txBody>
          <a:bodyPr>
            <a:normAutofit fontScale="90000"/>
          </a:bodyPr>
          <a:lstStyle/>
          <a:p>
            <a:pPr>
              <a:lnSpc>
                <a:spcPct val="150000"/>
              </a:lnSpc>
            </a:pPr>
            <a:r>
              <a:rPr lang="ja-JP" altLang="en-US" sz="4000" dirty="0">
                <a:latin typeface="BIZ UDゴシック" panose="020B0400000000000000" pitchFamily="49" charset="-128"/>
                <a:ea typeface="BIZ UDゴシック" panose="020B0400000000000000" pitchFamily="49" charset="-128"/>
              </a:rPr>
              <a:t>第４次環境基本計画の目標</a:t>
            </a:r>
          </a:p>
        </p:txBody>
      </p:sp>
      <p:cxnSp>
        <p:nvCxnSpPr>
          <p:cNvPr id="2" name="直線コネクタ 1">
            <a:extLst>
              <a:ext uri="{FF2B5EF4-FFF2-40B4-BE49-F238E27FC236}">
                <a16:creationId xmlns:a16="http://schemas.microsoft.com/office/drawing/2014/main" id="{C2072B9A-71E7-E727-1A5E-62F9170575C1}"/>
              </a:ext>
            </a:extLst>
          </p:cNvPr>
          <p:cNvCxnSpPr>
            <a:cxnSpLocks/>
          </p:cNvCxnSpPr>
          <p:nvPr/>
        </p:nvCxnSpPr>
        <p:spPr>
          <a:xfrm>
            <a:off x="0" y="83671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F76EA965-DE10-1001-D161-B138D2112A23}"/>
              </a:ext>
            </a:extLst>
          </p:cNvPr>
          <p:cNvSpPr/>
          <p:nvPr/>
        </p:nvSpPr>
        <p:spPr>
          <a:xfrm>
            <a:off x="0" y="8806"/>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348A142-DE00-548D-AFBE-AA648FCADBA4}"/>
              </a:ext>
            </a:extLst>
          </p:cNvPr>
          <p:cNvSpPr/>
          <p:nvPr/>
        </p:nvSpPr>
        <p:spPr>
          <a:xfrm>
            <a:off x="0" y="6012482"/>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8">
            <a:extLst>
              <a:ext uri="{FF2B5EF4-FFF2-40B4-BE49-F238E27FC236}">
                <a16:creationId xmlns:a16="http://schemas.microsoft.com/office/drawing/2014/main" id="{5C059B89-71A7-B65E-907F-C3ADAC60513F}"/>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bg1"/>
                </a:solidFill>
                <a:latin typeface="BIZ UDゴシック" panose="020B0400000000000000" pitchFamily="49" charset="-128"/>
                <a:ea typeface="BIZ UDゴシック" panose="020B0400000000000000" pitchFamily="49" charset="-128"/>
              </a:rPr>
              <a:t>2</a:t>
            </a:fld>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2816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中野区デジタル地域通貨事業</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551384" y="1098658"/>
            <a:ext cx="3024336" cy="5426686"/>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　本事業の「デジタル地域通貨」とは、スマートフォンのアプリケーションでチャージ及び決済することができ、区内の加盟店舗で使える中野区独自のデジタルペイメント</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モバイル決済</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です。</a:t>
            </a:r>
          </a:p>
          <a:p>
            <a:pPr>
              <a:spcBef>
                <a:spcPts val="600"/>
              </a:spcBef>
            </a:pPr>
            <a:r>
              <a:rPr lang="ja-JP" altLang="en-US" sz="1600" dirty="0">
                <a:latin typeface="BIZ UDゴシック" panose="020B0400000000000000" pitchFamily="49" charset="-128"/>
                <a:ea typeface="BIZ UDゴシック" panose="020B0400000000000000" pitchFamily="49" charset="-128"/>
              </a:rPr>
              <a:t>　</a:t>
            </a:r>
            <a:r>
              <a:rPr lang="ja-JP" altLang="en-US" sz="1600" u="sng" dirty="0">
                <a:latin typeface="BIZ UDゴシック" panose="020B0400000000000000" pitchFamily="49" charset="-128"/>
                <a:ea typeface="BIZ UDゴシック" panose="020B0400000000000000" pitchFamily="49" charset="-128"/>
              </a:rPr>
              <a:t>デジタル地域通貨の流通により、キャッシュレス化を推進するとともに、区内経済を循環させ、区内消費を喚起し、経済の活性化と区内事業者の経営力強化を図ります。</a:t>
            </a:r>
            <a:endParaRPr lang="en-US" altLang="ja-JP" sz="1600" u="sng" dirty="0">
              <a:latin typeface="BIZ UDゴシック" panose="020B0400000000000000" pitchFamily="49" charset="-128"/>
              <a:ea typeface="BIZ UDゴシック" panose="020B0400000000000000" pitchFamily="49" charset="-128"/>
            </a:endParaRPr>
          </a:p>
          <a:p>
            <a:pPr>
              <a:spcBef>
                <a:spcPts val="600"/>
              </a:spcBef>
            </a:pPr>
            <a:r>
              <a:rPr lang="ja-JP" altLang="en-US" sz="1600" dirty="0">
                <a:latin typeface="BIZ UDゴシック" panose="020B0400000000000000" pitchFamily="49" charset="-128"/>
                <a:ea typeface="BIZ UDゴシック" panose="020B0400000000000000" pitchFamily="49" charset="-128"/>
              </a:rPr>
              <a:t>　加えて、令和７年度以降、スマートウェルネスシティ（ＳＷＣ）の推進やＳＤＧｓの推進等に資する取組に対し、デジタル地域通貨と連動したコミュニティポイントを付与することで、区の政策・施策を側面から推進します。</a:t>
            </a:r>
          </a:p>
        </p:txBody>
      </p:sp>
      <p:sp>
        <p:nvSpPr>
          <p:cNvPr id="26" name="テキスト ボックス 25">
            <a:extLst>
              <a:ext uri="{FF2B5EF4-FFF2-40B4-BE49-F238E27FC236}">
                <a16:creationId xmlns:a16="http://schemas.microsoft.com/office/drawing/2014/main" id="{28BE707D-38DD-C15E-6EC3-94C2E174839E}"/>
              </a:ext>
            </a:extLst>
          </p:cNvPr>
          <p:cNvSpPr txBox="1"/>
          <p:nvPr/>
        </p:nvSpPr>
        <p:spPr>
          <a:xfrm>
            <a:off x="5335510" y="1268760"/>
            <a:ext cx="4432898" cy="282536"/>
          </a:xfrm>
          <a:prstGeom prst="rect">
            <a:avLst/>
          </a:prstGeom>
          <a:noFill/>
        </p:spPr>
        <p:txBody>
          <a:bodyPr wrap="square" lIns="0" tIns="0" rIns="0" bIns="0" rtlCol="0" anchor="ctr" anchorCtr="0">
            <a:noAutofit/>
          </a:bodyPr>
          <a:lstStyle/>
          <a:p>
            <a:pPr algn="ct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事業イメージ</a:t>
            </a:r>
            <a:r>
              <a:rPr lang="en-US" altLang="ja-JP" sz="1200" dirty="0">
                <a:latin typeface="BIZ UDゴシック" panose="020B0400000000000000" pitchFamily="49" charset="-128"/>
                <a:ea typeface="BIZ UDゴシック" panose="020B0400000000000000" pitchFamily="49" charset="-128"/>
              </a:rPr>
              <a:t>】</a:t>
            </a:r>
          </a:p>
        </p:txBody>
      </p:sp>
      <p:pic>
        <p:nvPicPr>
          <p:cNvPr id="47" name="図 46">
            <a:extLst>
              <a:ext uri="{FF2B5EF4-FFF2-40B4-BE49-F238E27FC236}">
                <a16:creationId xmlns:a16="http://schemas.microsoft.com/office/drawing/2014/main" id="{C291C573-CFD4-8C94-3540-90834CD782D4}"/>
              </a:ext>
            </a:extLst>
          </p:cNvPr>
          <p:cNvPicPr>
            <a:picLocks noChangeAspect="1"/>
          </p:cNvPicPr>
          <p:nvPr/>
        </p:nvPicPr>
        <p:blipFill>
          <a:blip r:embed="rId2"/>
          <a:stretch>
            <a:fillRect/>
          </a:stretch>
        </p:blipFill>
        <p:spPr>
          <a:xfrm>
            <a:off x="3791744" y="1628800"/>
            <a:ext cx="7438322" cy="4513814"/>
          </a:xfrm>
          <a:prstGeom prst="rect">
            <a:avLst/>
          </a:prstGeom>
          <a:ln>
            <a:solidFill>
              <a:schemeClr val="tx1"/>
            </a:solidFill>
          </a:ln>
        </p:spPr>
      </p:pic>
      <p:sp>
        <p:nvSpPr>
          <p:cNvPr id="5" name="スライド番号プレースホルダー 8">
            <a:extLst>
              <a:ext uri="{FF2B5EF4-FFF2-40B4-BE49-F238E27FC236}">
                <a16:creationId xmlns:a16="http://schemas.microsoft.com/office/drawing/2014/main" id="{DD840E23-CF6C-63FF-2321-67C7D0D3C5F4}"/>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20</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0142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28402"/>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食品ロス対策</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567990" y="2477202"/>
            <a:ext cx="7040178" cy="1239830"/>
          </a:xfrm>
          <a:prstGeom prst="rect">
            <a:avLst/>
          </a:prstGeom>
          <a:noFill/>
        </p:spPr>
        <p:txBody>
          <a:bodyPr wrap="square" lIns="0" tIns="0" rIns="0" bIns="0" rtlCol="0">
            <a:noAutofit/>
          </a:bodyPr>
          <a:lstStyle/>
          <a:p>
            <a:r>
              <a:rPr lang="ja-JP" altLang="ja-JP"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食品ロス削減協力店（「なかの☆もったいない　ぱくぱくパートナーズ」）</a:t>
            </a:r>
          </a:p>
          <a:p>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食品ロスの削減に積極的に取り組む事業者（飲食店、食品小売店等）を協力店として登録し、その取組を区民等に周知することで、外食や食品購入時の食品ロスの削減を推進</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しています</a:t>
            </a:r>
            <a:r>
              <a:rPr lang="ja-JP" altLang="en-US" sz="1600" dirty="0">
                <a:latin typeface="BIZ UDゴシック" panose="020B0400000000000000" pitchFamily="49" charset="-128"/>
                <a:ea typeface="BIZ UDゴシック" panose="020B0400000000000000" pitchFamily="49" charset="-128"/>
              </a:rPr>
              <a:t>。</a:t>
            </a:r>
          </a:p>
        </p:txBody>
      </p:sp>
      <p:sp>
        <p:nvSpPr>
          <p:cNvPr id="26" name="テキスト ボックス 25">
            <a:extLst>
              <a:ext uri="{FF2B5EF4-FFF2-40B4-BE49-F238E27FC236}">
                <a16:creationId xmlns:a16="http://schemas.microsoft.com/office/drawing/2014/main" id="{28BE707D-38DD-C15E-6EC3-94C2E174839E}"/>
              </a:ext>
            </a:extLst>
          </p:cNvPr>
          <p:cNvSpPr txBox="1"/>
          <p:nvPr/>
        </p:nvSpPr>
        <p:spPr>
          <a:xfrm>
            <a:off x="7759102" y="4019301"/>
            <a:ext cx="4432898" cy="282536"/>
          </a:xfrm>
          <a:prstGeom prst="rect">
            <a:avLst/>
          </a:prstGeom>
          <a:noFill/>
        </p:spPr>
        <p:txBody>
          <a:bodyPr wrap="square" lIns="0" tIns="0" rIns="0" bIns="0" rtlCol="0" anchor="ctr" anchorCtr="0">
            <a:noAutofit/>
          </a:bodyPr>
          <a:lstStyle/>
          <a:p>
            <a:pPr algn="ctr"/>
            <a:r>
              <a:rPr lang="ja-JP" altLang="en-US" sz="1200" dirty="0">
                <a:latin typeface="BIZ UDゴシック" panose="020B0400000000000000" pitchFamily="49" charset="-128"/>
                <a:ea typeface="BIZ UDゴシック" panose="020B0400000000000000" pitchFamily="49" charset="-128"/>
              </a:rPr>
              <a:t>（データ名）</a:t>
            </a:r>
            <a:endParaRPr lang="en-US" altLang="ja-JP" sz="1200" dirty="0">
              <a:latin typeface="BIZ UDゴシック" panose="020B0400000000000000" pitchFamily="49" charset="-128"/>
              <a:ea typeface="BIZ UDゴシック" panose="020B0400000000000000" pitchFamily="49" charset="-128"/>
            </a:endParaRPr>
          </a:p>
        </p:txBody>
      </p:sp>
      <p:grpSp>
        <p:nvGrpSpPr>
          <p:cNvPr id="10" name="グループ化 9">
            <a:extLst>
              <a:ext uri="{FF2B5EF4-FFF2-40B4-BE49-F238E27FC236}">
                <a16:creationId xmlns:a16="http://schemas.microsoft.com/office/drawing/2014/main" id="{81A5B210-D024-D00A-6047-A424D2081F2E}"/>
              </a:ext>
            </a:extLst>
          </p:cNvPr>
          <p:cNvGrpSpPr/>
          <p:nvPr/>
        </p:nvGrpSpPr>
        <p:grpSpPr>
          <a:xfrm>
            <a:off x="473176" y="1889469"/>
            <a:ext cx="10591376" cy="432000"/>
            <a:chOff x="-1036" y="36797"/>
            <a:chExt cx="9541640" cy="983970"/>
          </a:xfrm>
          <a:solidFill>
            <a:schemeClr val="accent6">
              <a:lumMod val="75000"/>
            </a:schemeClr>
          </a:solidFill>
        </p:grpSpPr>
        <p:sp>
          <p:nvSpPr>
            <p:cNvPr id="11" name="四角形: 角を丸くする 10">
              <a:extLst>
                <a:ext uri="{FF2B5EF4-FFF2-40B4-BE49-F238E27FC236}">
                  <a16:creationId xmlns:a16="http://schemas.microsoft.com/office/drawing/2014/main" id="{53824BDA-BF3E-C91C-8865-3C5337D3FBA5}"/>
                </a:ext>
              </a:extLst>
            </p:cNvPr>
            <p:cNvSpPr/>
            <p:nvPr/>
          </p:nvSpPr>
          <p:spPr>
            <a:xfrm>
              <a:off x="0" y="36797"/>
              <a:ext cx="9540604" cy="983970"/>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ja-JP" altLang="en-US" sz="2000">
                <a:latin typeface="BIZ UDゴシック" panose="020B0400000000000000" pitchFamily="49" charset="-128"/>
                <a:ea typeface="BIZ UDゴシック" panose="020B0400000000000000" pitchFamily="49" charset="-128"/>
              </a:endParaRPr>
            </a:p>
          </p:txBody>
        </p:sp>
        <p:sp>
          <p:nvSpPr>
            <p:cNvPr id="12" name="四角形: 角を丸くする 4">
              <a:extLst>
                <a:ext uri="{FF2B5EF4-FFF2-40B4-BE49-F238E27FC236}">
                  <a16:creationId xmlns:a16="http://schemas.microsoft.com/office/drawing/2014/main" id="{E832A093-6458-64D9-57BC-DFC4145C4AB6}"/>
                </a:ext>
              </a:extLst>
            </p:cNvPr>
            <p:cNvSpPr txBox="1"/>
            <p:nvPr/>
          </p:nvSpPr>
          <p:spPr>
            <a:xfrm>
              <a:off x="-1036" y="84829"/>
              <a:ext cx="9444538" cy="8879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飲食店・食品販売店との連携</a:t>
              </a:r>
              <a:endParaRPr lang="ja-JP" sz="2000" kern="1200" dirty="0">
                <a:latin typeface="BIZ UDゴシック" panose="020B0400000000000000" pitchFamily="49" charset="-128"/>
                <a:ea typeface="BIZ UDゴシック" panose="020B0400000000000000" pitchFamily="49" charset="-128"/>
              </a:endParaRPr>
            </a:p>
          </p:txBody>
        </p:sp>
      </p:grpSp>
      <p:graphicFrame>
        <p:nvGraphicFramePr>
          <p:cNvPr id="20" name="表 19">
            <a:extLst>
              <a:ext uri="{FF2B5EF4-FFF2-40B4-BE49-F238E27FC236}">
                <a16:creationId xmlns:a16="http://schemas.microsoft.com/office/drawing/2014/main" id="{EA6B7A8C-A0B6-2AF6-5A05-7F0467612FD9}"/>
              </a:ext>
            </a:extLst>
          </p:cNvPr>
          <p:cNvGraphicFramePr>
            <a:graphicFrameLocks noGrp="1"/>
          </p:cNvGraphicFramePr>
          <p:nvPr/>
        </p:nvGraphicFramePr>
        <p:xfrm>
          <a:off x="608760" y="3655475"/>
          <a:ext cx="5315672" cy="1010187"/>
        </p:xfrm>
        <a:graphic>
          <a:graphicData uri="http://schemas.openxmlformats.org/drawingml/2006/table">
            <a:tbl>
              <a:tblPr firstRow="1" firstCol="1" bandRow="1">
                <a:tableStyleId>{5C22544A-7EE6-4342-B048-85BDC9FD1C3A}</a:tableStyleId>
              </a:tblPr>
              <a:tblGrid>
                <a:gridCol w="1328918">
                  <a:extLst>
                    <a:ext uri="{9D8B030D-6E8A-4147-A177-3AD203B41FA5}">
                      <a16:colId xmlns:a16="http://schemas.microsoft.com/office/drawing/2014/main" val="1425669994"/>
                    </a:ext>
                  </a:extLst>
                </a:gridCol>
                <a:gridCol w="1328918">
                  <a:extLst>
                    <a:ext uri="{9D8B030D-6E8A-4147-A177-3AD203B41FA5}">
                      <a16:colId xmlns:a16="http://schemas.microsoft.com/office/drawing/2014/main" val="3385969213"/>
                    </a:ext>
                  </a:extLst>
                </a:gridCol>
                <a:gridCol w="1328918">
                  <a:extLst>
                    <a:ext uri="{9D8B030D-6E8A-4147-A177-3AD203B41FA5}">
                      <a16:colId xmlns:a16="http://schemas.microsoft.com/office/drawing/2014/main" val="1568223656"/>
                    </a:ext>
                  </a:extLst>
                </a:gridCol>
                <a:gridCol w="1328918">
                  <a:extLst>
                    <a:ext uri="{9D8B030D-6E8A-4147-A177-3AD203B41FA5}">
                      <a16:colId xmlns:a16="http://schemas.microsoft.com/office/drawing/2014/main" val="1094132863"/>
                    </a:ext>
                  </a:extLst>
                </a:gridCol>
              </a:tblGrid>
              <a:tr h="336729">
                <a:tc gridSpan="4">
                  <a:txBody>
                    <a:bodyPr/>
                    <a:lstStyle/>
                    <a:p>
                      <a:pPr algn="l">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食品ロス削減協力店　登録等実績</a:t>
                      </a:r>
                      <a:r>
                        <a:rPr lang="ja-JP" sz="1200" kern="100" dirty="0">
                          <a:effectLst/>
                          <a:latin typeface="BIZ UDゴシック" panose="020B0400000000000000" pitchFamily="49" charset="-128"/>
                          <a:ea typeface="BIZ UDゴシック" panose="020B0400000000000000" pitchFamily="49" charset="-128"/>
                        </a:rPr>
                        <a:t>（登録数は各年度末時点累計）</a:t>
                      </a:r>
                      <a:endParaRPr lang="ja-JP" sz="1600" kern="100" dirty="0">
                        <a:effectLst/>
                        <a:latin typeface="BIZ UDゴシック" panose="020B0400000000000000" pitchFamily="49" charset="-128"/>
                        <a:ea typeface="BIZ UDゴシック" panose="020B0400000000000000" pitchFamily="49" charset="-128"/>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73462846"/>
                  </a:ext>
                </a:extLst>
              </a:tr>
              <a:tr h="336729">
                <a:tc>
                  <a:txBody>
                    <a:bodyPr/>
                    <a:lstStyle/>
                    <a:p>
                      <a:pPr algn="ctr">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実績 ＼ 年度</a:t>
                      </a:r>
                      <a:endParaRPr lang="ja-JP" sz="16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400" kern="100" dirty="0">
                          <a:solidFill>
                            <a:schemeClr val="tx1"/>
                          </a:solidFill>
                          <a:effectLst/>
                          <a:latin typeface="BIZ UDゴシック" panose="020B0400000000000000" pitchFamily="49" charset="-128"/>
                          <a:ea typeface="BIZ UDゴシック" panose="020B0400000000000000" pitchFamily="49" charset="-128"/>
                        </a:rPr>
                        <a:t>令和</a:t>
                      </a:r>
                      <a:r>
                        <a:rPr lang="en-US" sz="1400" kern="100" dirty="0">
                          <a:solidFill>
                            <a:schemeClr val="tx1"/>
                          </a:solidFill>
                          <a:effectLst/>
                          <a:latin typeface="BIZ UDゴシック" panose="020B0400000000000000" pitchFamily="49" charset="-128"/>
                          <a:ea typeface="BIZ UDゴシック" panose="020B0400000000000000" pitchFamily="49" charset="-128"/>
                        </a:rPr>
                        <a:t>3</a:t>
                      </a:r>
                      <a:r>
                        <a:rPr lang="ja-JP" sz="1400" kern="100" dirty="0">
                          <a:solidFill>
                            <a:schemeClr val="tx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400" kern="100" dirty="0">
                          <a:solidFill>
                            <a:schemeClr val="tx1"/>
                          </a:solidFill>
                          <a:effectLst/>
                          <a:latin typeface="BIZ UDゴシック" panose="020B0400000000000000" pitchFamily="49" charset="-128"/>
                          <a:ea typeface="BIZ UDゴシック" panose="020B0400000000000000" pitchFamily="49" charset="-128"/>
                        </a:rPr>
                        <a:t>令和</a:t>
                      </a:r>
                      <a:r>
                        <a:rPr lang="en-US" sz="1400" kern="100" dirty="0">
                          <a:solidFill>
                            <a:schemeClr val="tx1"/>
                          </a:solidFill>
                          <a:effectLst/>
                          <a:latin typeface="BIZ UDゴシック" panose="020B0400000000000000" pitchFamily="49" charset="-128"/>
                          <a:ea typeface="BIZ UDゴシック" panose="020B0400000000000000" pitchFamily="49" charset="-128"/>
                        </a:rPr>
                        <a:t>4</a:t>
                      </a:r>
                      <a:r>
                        <a:rPr lang="ja-JP" sz="1400" kern="100" dirty="0">
                          <a:solidFill>
                            <a:schemeClr val="tx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400" kern="100" dirty="0">
                          <a:solidFill>
                            <a:schemeClr val="tx1"/>
                          </a:solidFill>
                          <a:effectLst/>
                          <a:latin typeface="BIZ UDゴシック" panose="020B0400000000000000" pitchFamily="49" charset="-128"/>
                          <a:ea typeface="BIZ UDゴシック" panose="020B0400000000000000" pitchFamily="49" charset="-128"/>
                        </a:rPr>
                        <a:t>令和</a:t>
                      </a:r>
                      <a:r>
                        <a:rPr lang="en-US" sz="1400" kern="100" dirty="0">
                          <a:solidFill>
                            <a:schemeClr val="tx1"/>
                          </a:solidFill>
                          <a:effectLst/>
                          <a:latin typeface="BIZ UDゴシック" panose="020B0400000000000000" pitchFamily="49" charset="-128"/>
                          <a:ea typeface="BIZ UDゴシック" panose="020B0400000000000000" pitchFamily="49" charset="-128"/>
                        </a:rPr>
                        <a:t>5</a:t>
                      </a:r>
                      <a:r>
                        <a:rPr lang="ja-JP" sz="1400" kern="100" dirty="0">
                          <a:solidFill>
                            <a:schemeClr val="tx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871042717"/>
                  </a:ext>
                </a:extLst>
              </a:tr>
              <a:tr h="336729">
                <a:tc>
                  <a:txBody>
                    <a:bodyPr/>
                    <a:lstStyle/>
                    <a:p>
                      <a:pPr algn="ctr">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協力店登録数　</a:t>
                      </a:r>
                      <a:endParaRPr lang="ja-JP" sz="16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sz="1400" kern="100" dirty="0">
                          <a:solidFill>
                            <a:schemeClr val="tx1"/>
                          </a:solidFill>
                          <a:effectLst/>
                          <a:latin typeface="BIZ UDゴシック" panose="020B0400000000000000" pitchFamily="49" charset="-128"/>
                          <a:ea typeface="BIZ UDゴシック" panose="020B0400000000000000" pitchFamily="49" charset="-128"/>
                        </a:rPr>
                        <a:t>240</a:t>
                      </a:r>
                      <a:r>
                        <a:rPr lang="ja-JP" sz="1400" kern="100" dirty="0">
                          <a:solidFill>
                            <a:schemeClr val="tx1"/>
                          </a:solidFill>
                          <a:effectLst/>
                          <a:latin typeface="BIZ UDゴシック" panose="020B0400000000000000" pitchFamily="49" charset="-128"/>
                          <a:ea typeface="BIZ UDゴシック" panose="020B0400000000000000" pitchFamily="49" charset="-128"/>
                        </a:rPr>
                        <a:t>店舗</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sz="1400" kern="100" dirty="0">
                          <a:solidFill>
                            <a:schemeClr val="tx1"/>
                          </a:solidFill>
                          <a:effectLst/>
                          <a:latin typeface="BIZ UDゴシック" panose="020B0400000000000000" pitchFamily="49" charset="-128"/>
                          <a:ea typeface="BIZ UDゴシック" panose="020B0400000000000000" pitchFamily="49" charset="-128"/>
                        </a:rPr>
                        <a:t>303</a:t>
                      </a:r>
                      <a:r>
                        <a:rPr lang="ja-JP" sz="1400" kern="100" dirty="0">
                          <a:solidFill>
                            <a:schemeClr val="tx1"/>
                          </a:solidFill>
                          <a:effectLst/>
                          <a:latin typeface="BIZ UDゴシック" panose="020B0400000000000000" pitchFamily="49" charset="-128"/>
                          <a:ea typeface="BIZ UDゴシック" panose="020B0400000000000000" pitchFamily="49" charset="-128"/>
                        </a:rPr>
                        <a:t>店舗</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sz="1400" kern="100" dirty="0">
                          <a:solidFill>
                            <a:schemeClr val="tx1"/>
                          </a:solidFill>
                          <a:effectLst/>
                          <a:latin typeface="BIZ UDゴシック" panose="020B0400000000000000" pitchFamily="49" charset="-128"/>
                          <a:ea typeface="BIZ UDゴシック" panose="020B0400000000000000" pitchFamily="49" charset="-128"/>
                        </a:rPr>
                        <a:t>295</a:t>
                      </a:r>
                      <a:r>
                        <a:rPr lang="ja-JP" sz="1400" kern="100" dirty="0">
                          <a:solidFill>
                            <a:schemeClr val="tx1"/>
                          </a:solidFill>
                          <a:effectLst/>
                          <a:latin typeface="BIZ UDゴシック" panose="020B0400000000000000" pitchFamily="49" charset="-128"/>
                          <a:ea typeface="BIZ UDゴシック" panose="020B0400000000000000" pitchFamily="49" charset="-128"/>
                        </a:rPr>
                        <a:t>店舗</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2778123475"/>
                  </a:ext>
                </a:extLst>
              </a:tr>
            </a:tbl>
          </a:graphicData>
        </a:graphic>
      </p:graphicFrame>
      <p:pic>
        <p:nvPicPr>
          <p:cNvPr id="22" name="オブジェクト 0">
            <a:extLst>
              <a:ext uri="{FF2B5EF4-FFF2-40B4-BE49-F238E27FC236}">
                <a16:creationId xmlns:a16="http://schemas.microsoft.com/office/drawing/2014/main" id="{32E3C854-0F5F-1FD0-B4C7-2C7B1934AF7F}"/>
              </a:ext>
            </a:extLst>
          </p:cNvPr>
          <p:cNvPicPr/>
          <p:nvPr/>
        </p:nvPicPr>
        <p:blipFill>
          <a:blip r:embed="rId2"/>
          <a:stretch>
            <a:fillRect/>
          </a:stretch>
        </p:blipFill>
        <p:spPr>
          <a:xfrm>
            <a:off x="6317388" y="3485539"/>
            <a:ext cx="1421765" cy="1258570"/>
          </a:xfrm>
          <a:prstGeom prst="rect">
            <a:avLst/>
          </a:prstGeom>
        </p:spPr>
      </p:pic>
      <p:pic>
        <p:nvPicPr>
          <p:cNvPr id="25" name="オブジェクト 0">
            <a:extLst>
              <a:ext uri="{FF2B5EF4-FFF2-40B4-BE49-F238E27FC236}">
                <a16:creationId xmlns:a16="http://schemas.microsoft.com/office/drawing/2014/main" id="{66FFC309-5352-14B8-14DF-217CF9BF44C8}"/>
              </a:ext>
            </a:extLst>
          </p:cNvPr>
          <p:cNvPicPr>
            <a:picLocks noChangeAspect="1"/>
          </p:cNvPicPr>
          <p:nvPr/>
        </p:nvPicPr>
        <p:blipFill>
          <a:blip r:embed="rId3"/>
          <a:stretch>
            <a:fillRect/>
          </a:stretch>
        </p:blipFill>
        <p:spPr>
          <a:xfrm>
            <a:off x="7932012" y="2472603"/>
            <a:ext cx="3316638" cy="2399353"/>
          </a:xfrm>
          <a:prstGeom prst="rect">
            <a:avLst/>
          </a:prstGeom>
        </p:spPr>
      </p:pic>
      <p:sp>
        <p:nvSpPr>
          <p:cNvPr id="29" name="テキスト ボックス 28">
            <a:extLst>
              <a:ext uri="{FF2B5EF4-FFF2-40B4-BE49-F238E27FC236}">
                <a16:creationId xmlns:a16="http://schemas.microsoft.com/office/drawing/2014/main" id="{34483662-95FE-9A7C-7A8D-2EEB6C56186C}"/>
              </a:ext>
            </a:extLst>
          </p:cNvPr>
          <p:cNvSpPr txBox="1"/>
          <p:nvPr/>
        </p:nvSpPr>
        <p:spPr>
          <a:xfrm>
            <a:off x="512121" y="986542"/>
            <a:ext cx="10499114" cy="798666"/>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　まだ食べられるのに廃棄される「食品ロス」は年間</a:t>
            </a:r>
            <a:r>
              <a:rPr lang="en-US" altLang="ja-JP" sz="1600" dirty="0">
                <a:latin typeface="BIZ UDゴシック" panose="020B0400000000000000" pitchFamily="49" charset="-128"/>
                <a:ea typeface="BIZ UDゴシック" panose="020B0400000000000000" pitchFamily="49" charset="-128"/>
              </a:rPr>
              <a:t>500</a:t>
            </a:r>
            <a:r>
              <a:rPr lang="ja-JP" altLang="en-US" sz="1600" dirty="0">
                <a:latin typeface="BIZ UDゴシック" panose="020B0400000000000000" pitchFamily="49" charset="-128"/>
                <a:ea typeface="BIZ UDゴシック" panose="020B0400000000000000" pitchFamily="49" charset="-128"/>
              </a:rPr>
              <a:t>万㌧以上にのぼり、日本人一人あたりでは毎日おにぎり</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１個分を捨てていることになります。中野区では、家庭から排出される生ごみの減量に向け、区内事業者や大学等と連携した食品ロス削減対策事業に取り組んでいます。</a:t>
            </a:r>
          </a:p>
        </p:txBody>
      </p:sp>
      <p:sp>
        <p:nvSpPr>
          <p:cNvPr id="42" name="テキスト ボックス 41">
            <a:extLst>
              <a:ext uri="{FF2B5EF4-FFF2-40B4-BE49-F238E27FC236}">
                <a16:creationId xmlns:a16="http://schemas.microsoft.com/office/drawing/2014/main" id="{293B2112-A935-4A5C-2B62-443B4ED66E9D}"/>
              </a:ext>
            </a:extLst>
          </p:cNvPr>
          <p:cNvSpPr txBox="1"/>
          <p:nvPr/>
        </p:nvSpPr>
        <p:spPr>
          <a:xfrm>
            <a:off x="543419" y="5559447"/>
            <a:ext cx="6659607" cy="1326395"/>
          </a:xfrm>
          <a:prstGeom prst="rect">
            <a:avLst/>
          </a:prstGeom>
          <a:noFill/>
        </p:spPr>
        <p:txBody>
          <a:bodyPr wrap="square" lIns="0" tIns="0" rIns="0" bIns="0" rtlCol="0">
            <a:noAutofit/>
          </a:bodyPr>
          <a:lstStyle/>
          <a:p>
            <a:r>
              <a:rPr lang="ja-JP" altLang="en-US" sz="1600" kern="100" dirty="0">
                <a:effectLst/>
                <a:latin typeface="BIZ UDゴシック" panose="020B0400000000000000" pitchFamily="49" charset="-128"/>
                <a:ea typeface="BIZ UDゴシック" panose="020B0400000000000000" pitchFamily="49" charset="-128"/>
              </a:rPr>
              <a:t>　</a:t>
            </a:r>
            <a:r>
              <a:rPr lang="ja-JP" altLang="ja-JP" sz="1600" kern="100" dirty="0">
                <a:effectLst/>
                <a:latin typeface="BIZ UDゴシック" panose="020B0400000000000000" pitchFamily="49" charset="-128"/>
                <a:ea typeface="BIZ UDゴシック" panose="020B0400000000000000" pitchFamily="49" charset="-128"/>
              </a:rPr>
              <a:t>未利用食品の有効活用のため、家庭で食べきれない食品等を区民に持ち寄ってもらい、社会福祉協議会を通して区内の子ども食堂等の団体へ寄付する事業です。</a:t>
            </a:r>
            <a:r>
              <a:rPr lang="ja-JP" altLang="en-US" sz="1600" kern="100" dirty="0">
                <a:effectLst/>
                <a:latin typeface="BIZ UDゴシック" panose="020B0400000000000000" pitchFamily="49" charset="-128"/>
                <a:ea typeface="BIZ UDゴシック" panose="020B0400000000000000" pitchFamily="49" charset="-128"/>
              </a:rPr>
              <a:t>リサイクル展示室と区役所環境課の</a:t>
            </a:r>
            <a:r>
              <a:rPr lang="en-US" altLang="ja-JP" sz="1600" kern="100" dirty="0">
                <a:effectLst/>
                <a:latin typeface="BIZ UDゴシック" panose="020B0400000000000000" pitchFamily="49" charset="-128"/>
                <a:ea typeface="BIZ UDゴシック" panose="020B0400000000000000" pitchFamily="49" charset="-128"/>
              </a:rPr>
              <a:t>2</a:t>
            </a:r>
            <a:r>
              <a:rPr lang="ja-JP" altLang="en-US" sz="1600" kern="100" dirty="0">
                <a:effectLst/>
                <a:latin typeface="BIZ UDゴシック" panose="020B0400000000000000" pitchFamily="49" charset="-128"/>
                <a:ea typeface="BIZ UDゴシック" panose="020B0400000000000000" pitchFamily="49" charset="-128"/>
              </a:rPr>
              <a:t>箇所に受付窓口を設けています。</a:t>
            </a:r>
            <a:endParaRPr lang="ja-JP" altLang="en-US" sz="1400" dirty="0">
              <a:latin typeface="BIZ UDゴシック" panose="020B0400000000000000" pitchFamily="49" charset="-128"/>
              <a:ea typeface="BIZ UDゴシック" panose="020B0400000000000000" pitchFamily="49" charset="-128"/>
            </a:endParaRPr>
          </a:p>
        </p:txBody>
      </p:sp>
      <p:grpSp>
        <p:nvGrpSpPr>
          <p:cNvPr id="43" name="グループ化 42">
            <a:extLst>
              <a:ext uri="{FF2B5EF4-FFF2-40B4-BE49-F238E27FC236}">
                <a16:creationId xmlns:a16="http://schemas.microsoft.com/office/drawing/2014/main" id="{B859AC98-39C3-FFFA-426D-AB0286BFFA0D}"/>
              </a:ext>
            </a:extLst>
          </p:cNvPr>
          <p:cNvGrpSpPr/>
          <p:nvPr/>
        </p:nvGrpSpPr>
        <p:grpSpPr>
          <a:xfrm>
            <a:off x="474326" y="4963074"/>
            <a:ext cx="10590226" cy="410142"/>
            <a:chOff x="0" y="2171777"/>
            <a:chExt cx="9540604" cy="983970"/>
          </a:xfrm>
          <a:solidFill>
            <a:schemeClr val="accent6">
              <a:lumMod val="75000"/>
            </a:schemeClr>
          </a:solidFill>
        </p:grpSpPr>
        <p:sp>
          <p:nvSpPr>
            <p:cNvPr id="44" name="四角形: 角を丸くする 43">
              <a:extLst>
                <a:ext uri="{FF2B5EF4-FFF2-40B4-BE49-F238E27FC236}">
                  <a16:creationId xmlns:a16="http://schemas.microsoft.com/office/drawing/2014/main" id="{16A3AD87-17D9-A815-C6BA-0273F6924A72}"/>
                </a:ext>
              </a:extLst>
            </p:cNvPr>
            <p:cNvSpPr/>
            <p:nvPr/>
          </p:nvSpPr>
          <p:spPr>
            <a:xfrm>
              <a:off x="0" y="2171777"/>
              <a:ext cx="9540604" cy="983970"/>
            </a:xfrm>
            <a:prstGeom prst="roundRect">
              <a:avLst/>
            </a:prstGeom>
            <a:grp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endParaRPr lang="ja-JP" altLang="en-US" sz="2000">
                <a:latin typeface="BIZ UDゴシック" panose="020B0400000000000000" pitchFamily="49" charset="-128"/>
                <a:ea typeface="BIZ UDゴシック" panose="020B0400000000000000" pitchFamily="49" charset="-128"/>
              </a:endParaRPr>
            </a:p>
          </p:txBody>
        </p:sp>
        <p:sp>
          <p:nvSpPr>
            <p:cNvPr id="45" name="四角形: 角を丸くする 4">
              <a:extLst>
                <a:ext uri="{FF2B5EF4-FFF2-40B4-BE49-F238E27FC236}">
                  <a16:creationId xmlns:a16="http://schemas.microsoft.com/office/drawing/2014/main" id="{82BAB887-2B70-D310-FAF0-A7E54AA377E8}"/>
                </a:ext>
              </a:extLst>
            </p:cNvPr>
            <p:cNvSpPr txBox="1"/>
            <p:nvPr/>
          </p:nvSpPr>
          <p:spPr>
            <a:xfrm>
              <a:off x="48033" y="2219810"/>
              <a:ext cx="9444538" cy="8879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フードドライブ事業の実施</a:t>
              </a:r>
              <a:endParaRPr lang="ja-JP" sz="2000" kern="1200" dirty="0">
                <a:latin typeface="BIZ UDゴシック" panose="020B0400000000000000" pitchFamily="49" charset="-128"/>
                <a:ea typeface="BIZ UDゴシック" panose="020B0400000000000000" pitchFamily="49" charset="-128"/>
              </a:endParaRPr>
            </a:p>
          </p:txBody>
        </p:sp>
      </p:grpSp>
      <p:pic>
        <p:nvPicPr>
          <p:cNvPr id="46" name="オブジェクト 0" descr="写真, 異なる, 項目, 食品 が含まれている画像&#10;&#10;自動的に生成された説明">
            <a:extLst>
              <a:ext uri="{FF2B5EF4-FFF2-40B4-BE49-F238E27FC236}">
                <a16:creationId xmlns:a16="http://schemas.microsoft.com/office/drawing/2014/main" id="{21CD4780-CEAD-535F-BA50-2C37B9E3FC96}"/>
              </a:ext>
            </a:extLst>
          </p:cNvPr>
          <p:cNvPicPr>
            <a:picLocks noChangeAspect="1"/>
          </p:cNvPicPr>
          <p:nvPr/>
        </p:nvPicPr>
        <p:blipFill>
          <a:blip r:embed="rId4"/>
          <a:stretch>
            <a:fillRect/>
          </a:stretch>
        </p:blipFill>
        <p:spPr>
          <a:xfrm>
            <a:off x="7688703" y="5531595"/>
            <a:ext cx="1731937" cy="1080000"/>
          </a:xfrm>
          <a:prstGeom prst="rect">
            <a:avLst/>
          </a:prstGeom>
        </p:spPr>
      </p:pic>
      <p:pic>
        <p:nvPicPr>
          <p:cNvPr id="47" name="オブジェクト 0">
            <a:extLst>
              <a:ext uri="{FF2B5EF4-FFF2-40B4-BE49-F238E27FC236}">
                <a16:creationId xmlns:a16="http://schemas.microsoft.com/office/drawing/2014/main" id="{5F15E3EA-BD4C-DB85-661C-73F0319BA508}"/>
              </a:ext>
            </a:extLst>
          </p:cNvPr>
          <p:cNvPicPr>
            <a:picLocks noChangeAspect="1"/>
          </p:cNvPicPr>
          <p:nvPr/>
        </p:nvPicPr>
        <p:blipFill>
          <a:blip r:embed="rId5"/>
          <a:stretch>
            <a:fillRect/>
          </a:stretch>
        </p:blipFill>
        <p:spPr>
          <a:xfrm>
            <a:off x="9648596" y="5101891"/>
            <a:ext cx="1188000" cy="1724698"/>
          </a:xfrm>
          <a:prstGeom prst="rect">
            <a:avLst/>
          </a:prstGeom>
        </p:spPr>
      </p:pic>
      <p:sp>
        <p:nvSpPr>
          <p:cNvPr id="5" name="スライド番号プレースホルダー 8">
            <a:extLst>
              <a:ext uri="{FF2B5EF4-FFF2-40B4-BE49-F238E27FC236}">
                <a16:creationId xmlns:a16="http://schemas.microsoft.com/office/drawing/2014/main" id="{81FF73F4-9F93-238C-2FBE-3A02CB2A6211}"/>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21</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91599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28402"/>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食品ロス対策</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1A8B1761-DA72-3D6D-FA4F-2001165E2D08}"/>
              </a:ext>
            </a:extLst>
          </p:cNvPr>
          <p:cNvSpPr txBox="1"/>
          <p:nvPr/>
        </p:nvSpPr>
        <p:spPr>
          <a:xfrm>
            <a:off x="491026" y="1484784"/>
            <a:ext cx="10430810" cy="936177"/>
          </a:xfrm>
          <a:prstGeom prst="rect">
            <a:avLst/>
          </a:prstGeom>
          <a:noFill/>
        </p:spPr>
        <p:txBody>
          <a:bodyPr wrap="square" lIns="0" tIns="0" rIns="0" bIns="0" rtlCol="0">
            <a:noAutofit/>
          </a:bodyPr>
          <a:lstStyle/>
          <a:p>
            <a:r>
              <a:rPr lang="ja-JP" altLang="en-US"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親子向け料理教室</a:t>
            </a:r>
            <a:r>
              <a:rPr lang="ja-JP" altLang="en-US"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の実施</a:t>
            </a:r>
            <a:endParaRPr lang="en-US" altLang="ja-JP"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食品ロスへの興味・関心を喚起して家庭でのごみ減量を促すため、</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余りがちな食材を食べきるためのレシピを題材とした</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親子向け料理教室を実施しています。</a:t>
            </a:r>
            <a:endPar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nvGrpSpPr>
          <p:cNvPr id="37" name="グループ化 36">
            <a:extLst>
              <a:ext uri="{FF2B5EF4-FFF2-40B4-BE49-F238E27FC236}">
                <a16:creationId xmlns:a16="http://schemas.microsoft.com/office/drawing/2014/main" id="{46099271-9822-A488-5546-54FCE179C20E}"/>
              </a:ext>
            </a:extLst>
          </p:cNvPr>
          <p:cNvGrpSpPr/>
          <p:nvPr/>
        </p:nvGrpSpPr>
        <p:grpSpPr>
          <a:xfrm>
            <a:off x="419858" y="980728"/>
            <a:ext cx="10536909" cy="432001"/>
            <a:chOff x="0" y="1104287"/>
            <a:chExt cx="9540604" cy="983970"/>
          </a:xfrm>
          <a:solidFill>
            <a:schemeClr val="accent6">
              <a:lumMod val="75000"/>
            </a:schemeClr>
          </a:solidFill>
        </p:grpSpPr>
        <p:sp>
          <p:nvSpPr>
            <p:cNvPr id="38" name="四角形: 角を丸くする 37">
              <a:extLst>
                <a:ext uri="{FF2B5EF4-FFF2-40B4-BE49-F238E27FC236}">
                  <a16:creationId xmlns:a16="http://schemas.microsoft.com/office/drawing/2014/main" id="{54741FE8-190E-68A4-8B7C-AEB0562035D0}"/>
                </a:ext>
              </a:extLst>
            </p:cNvPr>
            <p:cNvSpPr/>
            <p:nvPr/>
          </p:nvSpPr>
          <p:spPr>
            <a:xfrm>
              <a:off x="0" y="1104287"/>
              <a:ext cx="9540604" cy="983970"/>
            </a:xfrm>
            <a:prstGeom prst="roundRect">
              <a:avLst/>
            </a:prstGeom>
            <a:grpFill/>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a:lstStyle/>
            <a:p>
              <a:endParaRPr lang="ja-JP" altLang="en-US" sz="2000">
                <a:latin typeface="BIZ UDゴシック" panose="020B0400000000000000" pitchFamily="49" charset="-128"/>
                <a:ea typeface="BIZ UDゴシック" panose="020B0400000000000000" pitchFamily="49" charset="-128"/>
              </a:endParaRPr>
            </a:p>
          </p:txBody>
        </p:sp>
        <p:sp>
          <p:nvSpPr>
            <p:cNvPr id="39" name="四角形: 角を丸くする 4">
              <a:extLst>
                <a:ext uri="{FF2B5EF4-FFF2-40B4-BE49-F238E27FC236}">
                  <a16:creationId xmlns:a16="http://schemas.microsoft.com/office/drawing/2014/main" id="{2DA04E73-5E00-1C33-8436-E51A8AB0E0D0}"/>
                </a:ext>
              </a:extLst>
            </p:cNvPr>
            <p:cNvSpPr txBox="1"/>
            <p:nvPr/>
          </p:nvSpPr>
          <p:spPr>
            <a:xfrm>
              <a:off x="34669" y="1104287"/>
              <a:ext cx="9444538" cy="8879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sz="2000" kern="1200" dirty="0">
                  <a:latin typeface="BIZ UDゴシック" panose="020B0400000000000000" pitchFamily="49" charset="-128"/>
                  <a:ea typeface="BIZ UDゴシック" panose="020B0400000000000000" pitchFamily="49" charset="-128"/>
                </a:rPr>
                <a:t>大学との連携事業</a:t>
              </a:r>
              <a:endParaRPr lang="ja-JP" sz="2000" kern="1200" dirty="0">
                <a:latin typeface="BIZ UDゴシック" panose="020B0400000000000000" pitchFamily="49" charset="-128"/>
                <a:ea typeface="BIZ UDゴシック" panose="020B0400000000000000" pitchFamily="49" charset="-128"/>
              </a:endParaRPr>
            </a:p>
          </p:txBody>
        </p:sp>
      </p:grpSp>
      <p:pic>
        <p:nvPicPr>
          <p:cNvPr id="40" name="図 39">
            <a:extLst>
              <a:ext uri="{FF2B5EF4-FFF2-40B4-BE49-F238E27FC236}">
                <a16:creationId xmlns:a16="http://schemas.microsoft.com/office/drawing/2014/main" id="{C4AF5460-F243-DFFB-CF44-8C4E60DCD4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2024" y="2302706"/>
            <a:ext cx="1857375" cy="1460500"/>
          </a:xfrm>
          <a:prstGeom prst="rect">
            <a:avLst/>
          </a:prstGeom>
          <a:noFill/>
          <a:ln>
            <a:solidFill>
              <a:srgbClr val="FF0000"/>
            </a:solidFill>
          </a:ln>
        </p:spPr>
      </p:pic>
      <p:pic>
        <p:nvPicPr>
          <p:cNvPr id="41" name="図 40">
            <a:extLst>
              <a:ext uri="{FF2B5EF4-FFF2-40B4-BE49-F238E27FC236}">
                <a16:creationId xmlns:a16="http://schemas.microsoft.com/office/drawing/2014/main" id="{880CDC9A-B027-176F-04D3-1E37D2330C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3765" y="2298395"/>
            <a:ext cx="1703705" cy="1285875"/>
          </a:xfrm>
          <a:prstGeom prst="rect">
            <a:avLst/>
          </a:prstGeom>
          <a:noFill/>
          <a:ln>
            <a:solidFill>
              <a:srgbClr val="FF0000"/>
            </a:solidFill>
          </a:ln>
        </p:spPr>
      </p:pic>
      <p:grpSp>
        <p:nvGrpSpPr>
          <p:cNvPr id="29" name="グループ化 28">
            <a:extLst>
              <a:ext uri="{FF2B5EF4-FFF2-40B4-BE49-F238E27FC236}">
                <a16:creationId xmlns:a16="http://schemas.microsoft.com/office/drawing/2014/main" id="{20837B79-A7BA-3FA2-8802-261364911161}"/>
              </a:ext>
            </a:extLst>
          </p:cNvPr>
          <p:cNvGrpSpPr/>
          <p:nvPr/>
        </p:nvGrpSpPr>
        <p:grpSpPr>
          <a:xfrm>
            <a:off x="405097" y="4695407"/>
            <a:ext cx="10536909" cy="432001"/>
            <a:chOff x="0" y="1104287"/>
            <a:chExt cx="9540604" cy="983970"/>
          </a:xfrm>
          <a:solidFill>
            <a:schemeClr val="accent6">
              <a:lumMod val="75000"/>
            </a:schemeClr>
          </a:solidFill>
        </p:grpSpPr>
        <p:sp>
          <p:nvSpPr>
            <p:cNvPr id="30" name="四角形: 角を丸くする 29">
              <a:extLst>
                <a:ext uri="{FF2B5EF4-FFF2-40B4-BE49-F238E27FC236}">
                  <a16:creationId xmlns:a16="http://schemas.microsoft.com/office/drawing/2014/main" id="{99A2AEFD-42F6-078A-96A9-9E441D1C07AE}"/>
                </a:ext>
              </a:extLst>
            </p:cNvPr>
            <p:cNvSpPr/>
            <p:nvPr/>
          </p:nvSpPr>
          <p:spPr>
            <a:xfrm>
              <a:off x="0" y="1104287"/>
              <a:ext cx="9540604" cy="983970"/>
            </a:xfrm>
            <a:prstGeom prst="roundRect">
              <a:avLst/>
            </a:prstGeom>
            <a:grpFill/>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a:lstStyle/>
            <a:p>
              <a:endParaRPr lang="ja-JP" altLang="en-US" sz="2000">
                <a:latin typeface="BIZ UDゴシック" panose="020B0400000000000000" pitchFamily="49" charset="-128"/>
                <a:ea typeface="BIZ UDゴシック" panose="020B0400000000000000" pitchFamily="49" charset="-128"/>
              </a:endParaRPr>
            </a:p>
          </p:txBody>
        </p:sp>
        <p:sp>
          <p:nvSpPr>
            <p:cNvPr id="31" name="四角形: 角を丸くする 4">
              <a:extLst>
                <a:ext uri="{FF2B5EF4-FFF2-40B4-BE49-F238E27FC236}">
                  <a16:creationId xmlns:a16="http://schemas.microsoft.com/office/drawing/2014/main" id="{7F8D93D7-E2DA-FDC8-A64C-EEBA87AA6620}"/>
                </a:ext>
              </a:extLst>
            </p:cNvPr>
            <p:cNvSpPr txBox="1"/>
            <p:nvPr/>
          </p:nvSpPr>
          <p:spPr>
            <a:xfrm>
              <a:off x="34669" y="1172019"/>
              <a:ext cx="9444538" cy="8879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ja-JP" altLang="en-US" sz="2000" kern="1200" dirty="0">
                  <a:latin typeface="BIZ UDゴシック" panose="020B0400000000000000" pitchFamily="49" charset="-128"/>
                  <a:ea typeface="BIZ UDゴシック" panose="020B0400000000000000" pitchFamily="49" charset="-128"/>
                </a:rPr>
                <a:t>食品ロス対策事業　今後の課題</a:t>
              </a:r>
              <a:endParaRPr lang="ja-JP" sz="2000" kern="1200" dirty="0">
                <a:latin typeface="BIZ UDゴシック" panose="020B0400000000000000" pitchFamily="49" charset="-128"/>
                <a:ea typeface="BIZ UDゴシック" panose="020B0400000000000000" pitchFamily="49" charset="-128"/>
              </a:endParaRPr>
            </a:p>
          </p:txBody>
        </p:sp>
      </p:grpSp>
      <p:sp>
        <p:nvSpPr>
          <p:cNvPr id="32" name="テキスト ボックス 31">
            <a:extLst>
              <a:ext uri="{FF2B5EF4-FFF2-40B4-BE49-F238E27FC236}">
                <a16:creationId xmlns:a16="http://schemas.microsoft.com/office/drawing/2014/main" id="{6F7BF78C-6817-E4EC-334A-10EC17B33288}"/>
              </a:ext>
            </a:extLst>
          </p:cNvPr>
          <p:cNvSpPr txBox="1"/>
          <p:nvPr/>
        </p:nvSpPr>
        <p:spPr>
          <a:xfrm>
            <a:off x="405098" y="5154038"/>
            <a:ext cx="10887792" cy="1650906"/>
          </a:xfrm>
          <a:prstGeom prst="rect">
            <a:avLst/>
          </a:prstGeom>
          <a:noFill/>
        </p:spPr>
        <p:txBody>
          <a:bodyPr wrap="square" lIns="0" tIns="0" rIns="0" bIns="0" rtlCol="0">
            <a:noAutofit/>
          </a:bodyPr>
          <a:lstStyle/>
          <a:p>
            <a:r>
              <a:rPr lang="ja-JP" altLang="en-US"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・普及啓発の波及効果の拡大</a:t>
            </a:r>
            <a:endParaRPr lang="en-US" altLang="ja-JP"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216000"/>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飲食店利用者、料理教室参加者のみならず、広く区民に波及していくような効果のある取組を検討していく必要があります</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・フードドライブの提供先の拡充</a:t>
            </a:r>
            <a:endParaRPr lang="en-US" altLang="ja-JP"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80000"/>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区で集めた食品は、社会福祉協議会の協力のもと、区内子ども食堂等の福祉団体に寄付をしていますが、食品の引き取り希望が少ない状況にあるため、提供先の拡充が喫緊の課題です。</a:t>
            </a:r>
            <a:endParaRPr lang="ja-JP" altLang="en-US" sz="1600" dirty="0">
              <a:latin typeface="BIZ UDゴシック" panose="020B0400000000000000" pitchFamily="49" charset="-128"/>
              <a:ea typeface="BIZ UDゴシック" panose="020B0400000000000000" pitchFamily="49" charset="-128"/>
            </a:endParaRPr>
          </a:p>
        </p:txBody>
      </p:sp>
      <p:sp>
        <p:nvSpPr>
          <p:cNvPr id="33" name="テキスト ボックス 32">
            <a:extLst>
              <a:ext uri="{FF2B5EF4-FFF2-40B4-BE49-F238E27FC236}">
                <a16:creationId xmlns:a16="http://schemas.microsoft.com/office/drawing/2014/main" id="{96538C29-26C1-E3C7-1282-D1CD8114380A}"/>
              </a:ext>
            </a:extLst>
          </p:cNvPr>
          <p:cNvSpPr txBox="1"/>
          <p:nvPr/>
        </p:nvSpPr>
        <p:spPr>
          <a:xfrm>
            <a:off x="587523" y="3903565"/>
            <a:ext cx="10334314" cy="730101"/>
          </a:xfrm>
          <a:prstGeom prst="rect">
            <a:avLst/>
          </a:prstGeom>
          <a:noFill/>
        </p:spPr>
        <p:txBody>
          <a:bodyPr wrap="square" lIns="0" tIns="0" rIns="0" bIns="0" rtlCol="0">
            <a:noAutofit/>
          </a:bodyPr>
          <a:lstStyle/>
          <a:p>
            <a:r>
              <a:rPr lang="ja-JP" altLang="en-US"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情報誌に掲載する食品ロス削減対策レシピの作成・紹介</a:t>
            </a:r>
            <a:endPar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ご</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み減量・リサイクル情報誌「ごみのん通信」に、学生考案による「あまりものレシピ」等の紹介記事を</a:t>
            </a:r>
            <a:r>
              <a:rPr lang="ja-JP" altLang="ja-JP" sz="16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掲載</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し</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、区</a:t>
            </a: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HP</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等で公開しています</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altLang="en-US" sz="1600" dirty="0">
              <a:latin typeface="BIZ UDゴシック" panose="020B0400000000000000" pitchFamily="49" charset="-128"/>
              <a:ea typeface="BIZ UDゴシック" panose="020B0400000000000000" pitchFamily="49" charset="-128"/>
            </a:endParaRPr>
          </a:p>
        </p:txBody>
      </p:sp>
      <p:graphicFrame>
        <p:nvGraphicFramePr>
          <p:cNvPr id="34" name="表 33">
            <a:extLst>
              <a:ext uri="{FF2B5EF4-FFF2-40B4-BE49-F238E27FC236}">
                <a16:creationId xmlns:a16="http://schemas.microsoft.com/office/drawing/2014/main" id="{DF852D3D-A57C-F3B6-7268-8F04E70031B3}"/>
              </a:ext>
            </a:extLst>
          </p:cNvPr>
          <p:cNvGraphicFramePr>
            <a:graphicFrameLocks noGrp="1"/>
          </p:cNvGraphicFramePr>
          <p:nvPr/>
        </p:nvGraphicFramePr>
        <p:xfrm>
          <a:off x="536552" y="2333137"/>
          <a:ext cx="5415432" cy="1189128"/>
        </p:xfrm>
        <a:graphic>
          <a:graphicData uri="http://schemas.openxmlformats.org/drawingml/2006/table">
            <a:tbl>
              <a:tblPr firstRow="1" firstCol="1" bandRow="1">
                <a:tableStyleId>{5C22544A-7EE6-4342-B048-85BDC9FD1C3A}</a:tableStyleId>
              </a:tblPr>
              <a:tblGrid>
                <a:gridCol w="1353858">
                  <a:extLst>
                    <a:ext uri="{9D8B030D-6E8A-4147-A177-3AD203B41FA5}">
                      <a16:colId xmlns:a16="http://schemas.microsoft.com/office/drawing/2014/main" val="1991782724"/>
                    </a:ext>
                  </a:extLst>
                </a:gridCol>
                <a:gridCol w="1353858">
                  <a:extLst>
                    <a:ext uri="{9D8B030D-6E8A-4147-A177-3AD203B41FA5}">
                      <a16:colId xmlns:a16="http://schemas.microsoft.com/office/drawing/2014/main" val="363723686"/>
                    </a:ext>
                  </a:extLst>
                </a:gridCol>
                <a:gridCol w="1353858">
                  <a:extLst>
                    <a:ext uri="{9D8B030D-6E8A-4147-A177-3AD203B41FA5}">
                      <a16:colId xmlns:a16="http://schemas.microsoft.com/office/drawing/2014/main" val="2989879770"/>
                    </a:ext>
                  </a:extLst>
                </a:gridCol>
                <a:gridCol w="1353858">
                  <a:extLst>
                    <a:ext uri="{9D8B030D-6E8A-4147-A177-3AD203B41FA5}">
                      <a16:colId xmlns:a16="http://schemas.microsoft.com/office/drawing/2014/main" val="3334597988"/>
                    </a:ext>
                  </a:extLst>
                </a:gridCol>
              </a:tblGrid>
              <a:tr h="297282">
                <a:tc gridSpan="4">
                  <a:txBody>
                    <a:bodyPr/>
                    <a:lstStyle/>
                    <a:p>
                      <a:pPr algn="l">
                        <a:lnSpc>
                          <a:spcPct val="107000"/>
                        </a:lnSpc>
                        <a:spcAft>
                          <a:spcPts val="800"/>
                        </a:spcAft>
                      </a:pPr>
                      <a:r>
                        <a:rPr lang="ja-JP" sz="1400" kern="100" dirty="0">
                          <a:solidFill>
                            <a:schemeClr val="bg1"/>
                          </a:solidFill>
                          <a:effectLst/>
                          <a:latin typeface="BIZ UDゴシック" panose="020B0400000000000000" pitchFamily="49" charset="-128"/>
                          <a:ea typeface="BIZ UDゴシック" panose="020B0400000000000000" pitchFamily="49" charset="-128"/>
                        </a:rPr>
                        <a:t>●小学生親子向け料理教室　実績</a:t>
                      </a:r>
                    </a:p>
                  </a:txBody>
                  <a:tcPr marL="68580" marR="6858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24847344"/>
                  </a:ext>
                </a:extLst>
              </a:tr>
              <a:tr h="297282">
                <a:tc>
                  <a:txBody>
                    <a:bodyPr/>
                    <a:lstStyle/>
                    <a:p>
                      <a:pPr algn="ctr">
                        <a:lnSpc>
                          <a:spcPct val="107000"/>
                        </a:lnSpc>
                        <a:spcAft>
                          <a:spcPts val="800"/>
                        </a:spcAft>
                      </a:pPr>
                      <a:r>
                        <a:rPr lang="ja-JP" sz="1400" kern="100" dirty="0">
                          <a:solidFill>
                            <a:schemeClr val="bg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bg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600" kern="100" dirty="0">
                          <a:solidFill>
                            <a:schemeClr val="tx1"/>
                          </a:solidFill>
                          <a:effectLst/>
                          <a:latin typeface="BIZ UDゴシック" panose="020B0400000000000000" pitchFamily="49" charset="-128"/>
                          <a:ea typeface="BIZ UDゴシック" panose="020B0400000000000000" pitchFamily="49" charset="-128"/>
                        </a:rPr>
                        <a:t>令和</a:t>
                      </a:r>
                      <a:r>
                        <a:rPr lang="en-US" sz="1600" kern="100" dirty="0">
                          <a:solidFill>
                            <a:schemeClr val="tx1"/>
                          </a:solidFill>
                          <a:effectLst/>
                          <a:latin typeface="BIZ UDゴシック" panose="020B0400000000000000" pitchFamily="49" charset="-128"/>
                          <a:ea typeface="BIZ UDゴシック" panose="020B0400000000000000" pitchFamily="49" charset="-128"/>
                        </a:rPr>
                        <a:t>3</a:t>
                      </a:r>
                      <a:r>
                        <a:rPr lang="ja-JP" sz="1600" kern="100" dirty="0">
                          <a:solidFill>
                            <a:schemeClr val="tx1"/>
                          </a:solidFill>
                          <a:effectLst/>
                          <a:latin typeface="BIZ UDゴシック" panose="020B0400000000000000" pitchFamily="49" charset="-128"/>
                          <a:ea typeface="BIZ UDゴシック" panose="020B0400000000000000" pitchFamily="49" charset="-128"/>
                        </a:rPr>
                        <a:t>年度</a:t>
                      </a:r>
                      <a:endParaRPr lang="ja-JP" sz="18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600" kern="100" dirty="0">
                          <a:solidFill>
                            <a:schemeClr val="tx1"/>
                          </a:solidFill>
                          <a:effectLst/>
                          <a:latin typeface="BIZ UDゴシック" panose="020B0400000000000000" pitchFamily="49" charset="-128"/>
                          <a:ea typeface="BIZ UDゴシック" panose="020B0400000000000000" pitchFamily="49" charset="-128"/>
                        </a:rPr>
                        <a:t>令和</a:t>
                      </a:r>
                      <a:r>
                        <a:rPr lang="en-US" sz="1600" kern="100" dirty="0">
                          <a:solidFill>
                            <a:schemeClr val="tx1"/>
                          </a:solidFill>
                          <a:effectLst/>
                          <a:latin typeface="BIZ UDゴシック" panose="020B0400000000000000" pitchFamily="49" charset="-128"/>
                          <a:ea typeface="BIZ UDゴシック" panose="020B0400000000000000" pitchFamily="49" charset="-128"/>
                        </a:rPr>
                        <a:t>4</a:t>
                      </a:r>
                      <a:r>
                        <a:rPr lang="ja-JP" sz="1600" kern="100" dirty="0">
                          <a:solidFill>
                            <a:schemeClr val="tx1"/>
                          </a:solidFill>
                          <a:effectLst/>
                          <a:latin typeface="BIZ UDゴシック" panose="020B0400000000000000" pitchFamily="49" charset="-128"/>
                          <a:ea typeface="BIZ UDゴシック" panose="020B0400000000000000" pitchFamily="49" charset="-128"/>
                        </a:rPr>
                        <a:t>年度</a:t>
                      </a:r>
                      <a:endParaRPr lang="ja-JP" sz="18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600" kern="100" dirty="0">
                          <a:solidFill>
                            <a:schemeClr val="tx1"/>
                          </a:solidFill>
                          <a:effectLst/>
                          <a:latin typeface="BIZ UDゴシック" panose="020B0400000000000000" pitchFamily="49" charset="-128"/>
                          <a:ea typeface="BIZ UDゴシック" panose="020B0400000000000000" pitchFamily="49" charset="-128"/>
                        </a:rPr>
                        <a:t>令和</a:t>
                      </a:r>
                      <a:r>
                        <a:rPr lang="en-US" sz="1600" kern="100" dirty="0">
                          <a:solidFill>
                            <a:schemeClr val="tx1"/>
                          </a:solidFill>
                          <a:effectLst/>
                          <a:latin typeface="BIZ UDゴシック" panose="020B0400000000000000" pitchFamily="49" charset="-128"/>
                          <a:ea typeface="BIZ UDゴシック" panose="020B0400000000000000" pitchFamily="49" charset="-128"/>
                        </a:rPr>
                        <a:t>5</a:t>
                      </a:r>
                      <a:r>
                        <a:rPr lang="ja-JP" sz="1600" kern="100" dirty="0">
                          <a:solidFill>
                            <a:schemeClr val="tx1"/>
                          </a:solidFill>
                          <a:effectLst/>
                          <a:latin typeface="BIZ UDゴシック" panose="020B0400000000000000" pitchFamily="49" charset="-128"/>
                          <a:ea typeface="BIZ UDゴシック" panose="020B0400000000000000" pitchFamily="49" charset="-128"/>
                        </a:rPr>
                        <a:t>年度</a:t>
                      </a:r>
                      <a:endParaRPr lang="ja-JP" sz="18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3510389502"/>
                  </a:ext>
                </a:extLst>
              </a:tr>
              <a:tr h="297282">
                <a:tc>
                  <a:txBody>
                    <a:bodyPr/>
                    <a:lstStyle/>
                    <a:p>
                      <a:pPr algn="ctr">
                        <a:lnSpc>
                          <a:spcPts val="1600"/>
                        </a:lnSpc>
                        <a:spcAft>
                          <a:spcPts val="800"/>
                        </a:spcAft>
                      </a:pPr>
                      <a:r>
                        <a:rPr lang="ja-JP" sz="1400" kern="100" dirty="0">
                          <a:solidFill>
                            <a:schemeClr val="bg1"/>
                          </a:solidFill>
                          <a:effectLst/>
                          <a:latin typeface="BIZ UDゴシック" panose="020B0400000000000000" pitchFamily="49" charset="-128"/>
                          <a:ea typeface="BIZ UDゴシック" panose="020B0400000000000000" pitchFamily="49" charset="-128"/>
                        </a:rPr>
                        <a:t>開催回数</a:t>
                      </a:r>
                      <a:endParaRPr lang="ja-JP" sz="1600" kern="100" dirty="0">
                        <a:solidFill>
                          <a:schemeClr val="bg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ts val="1600"/>
                        </a:lnSpc>
                        <a:spcAft>
                          <a:spcPts val="800"/>
                        </a:spcAft>
                      </a:pPr>
                      <a:r>
                        <a:rPr lang="en-US" sz="1600" kern="100" dirty="0">
                          <a:solidFill>
                            <a:schemeClr val="tx1"/>
                          </a:solidFill>
                          <a:effectLst/>
                          <a:latin typeface="BIZ UDゴシック" panose="020B0400000000000000" pitchFamily="49" charset="-128"/>
                          <a:ea typeface="BIZ UDゴシック" panose="020B0400000000000000" pitchFamily="49" charset="-128"/>
                        </a:rPr>
                        <a:t>3</a:t>
                      </a:r>
                      <a:r>
                        <a:rPr lang="ja-JP" sz="1600" kern="100" dirty="0">
                          <a:solidFill>
                            <a:schemeClr val="tx1"/>
                          </a:solidFill>
                          <a:effectLst/>
                          <a:latin typeface="BIZ UDゴシック" panose="020B0400000000000000" pitchFamily="49" charset="-128"/>
                          <a:ea typeface="BIZ UDゴシック" panose="020B0400000000000000" pitchFamily="49" charset="-128"/>
                        </a:rPr>
                        <a:t>回</a:t>
                      </a:r>
                      <a:endParaRPr lang="ja-JP" sz="18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ts val="1600"/>
                        </a:lnSpc>
                        <a:spcAft>
                          <a:spcPts val="800"/>
                        </a:spcAft>
                      </a:pPr>
                      <a:r>
                        <a:rPr lang="en-US" sz="1600" kern="100" dirty="0">
                          <a:solidFill>
                            <a:schemeClr val="tx1"/>
                          </a:solidFill>
                          <a:effectLst/>
                          <a:latin typeface="BIZ UDゴシック" panose="020B0400000000000000" pitchFamily="49" charset="-128"/>
                          <a:ea typeface="BIZ UDゴシック" panose="020B0400000000000000" pitchFamily="49" charset="-128"/>
                        </a:rPr>
                        <a:t>2</a:t>
                      </a:r>
                      <a:r>
                        <a:rPr lang="ja-JP" sz="1600" kern="100" dirty="0">
                          <a:solidFill>
                            <a:schemeClr val="tx1"/>
                          </a:solidFill>
                          <a:effectLst/>
                          <a:latin typeface="BIZ UDゴシック" panose="020B0400000000000000" pitchFamily="49" charset="-128"/>
                          <a:ea typeface="BIZ UDゴシック" panose="020B0400000000000000" pitchFamily="49" charset="-128"/>
                        </a:rPr>
                        <a:t>回</a:t>
                      </a:r>
                      <a:endParaRPr lang="ja-JP" sz="18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sz="1600" kern="100" dirty="0">
                          <a:solidFill>
                            <a:schemeClr val="tx1"/>
                          </a:solidFill>
                          <a:effectLst/>
                          <a:latin typeface="BIZ UDゴシック" panose="020B0400000000000000" pitchFamily="49" charset="-128"/>
                          <a:ea typeface="BIZ UDゴシック" panose="020B0400000000000000" pitchFamily="49" charset="-128"/>
                        </a:rPr>
                        <a:t>2</a:t>
                      </a:r>
                      <a:r>
                        <a:rPr lang="ja-JP" sz="1600" kern="100" dirty="0">
                          <a:solidFill>
                            <a:schemeClr val="tx1"/>
                          </a:solidFill>
                          <a:effectLst/>
                          <a:latin typeface="BIZ UDゴシック" panose="020B0400000000000000" pitchFamily="49" charset="-128"/>
                          <a:ea typeface="BIZ UDゴシック" panose="020B0400000000000000" pitchFamily="49" charset="-128"/>
                        </a:rPr>
                        <a:t>回</a:t>
                      </a:r>
                      <a:endParaRPr lang="ja-JP" sz="18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748853143"/>
                  </a:ext>
                </a:extLst>
              </a:tr>
              <a:tr h="297282">
                <a:tc>
                  <a:txBody>
                    <a:bodyPr/>
                    <a:lstStyle/>
                    <a:p>
                      <a:pPr algn="ctr">
                        <a:lnSpc>
                          <a:spcPct val="107000"/>
                        </a:lnSpc>
                        <a:spcAft>
                          <a:spcPts val="800"/>
                        </a:spcAft>
                      </a:pPr>
                      <a:r>
                        <a:rPr lang="ja-JP" sz="1400" kern="100" dirty="0">
                          <a:solidFill>
                            <a:schemeClr val="bg1"/>
                          </a:solidFill>
                          <a:effectLst/>
                          <a:latin typeface="BIZ UDゴシック" panose="020B0400000000000000" pitchFamily="49" charset="-128"/>
                          <a:ea typeface="BIZ UDゴシック" panose="020B0400000000000000" pitchFamily="49" charset="-128"/>
                        </a:rPr>
                        <a:t>参加人数</a:t>
                      </a:r>
                      <a:endParaRPr lang="ja-JP" sz="1600" kern="100" dirty="0">
                        <a:solidFill>
                          <a:schemeClr val="bg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sz="1600" kern="100" dirty="0">
                          <a:solidFill>
                            <a:schemeClr val="tx1"/>
                          </a:solidFill>
                          <a:effectLst/>
                          <a:latin typeface="BIZ UDゴシック" panose="020B0400000000000000" pitchFamily="49" charset="-128"/>
                          <a:ea typeface="BIZ UDゴシック" panose="020B0400000000000000" pitchFamily="49" charset="-128"/>
                        </a:rPr>
                        <a:t>58</a:t>
                      </a:r>
                      <a:endParaRPr lang="ja-JP" sz="18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sz="1600" kern="100" dirty="0">
                          <a:solidFill>
                            <a:schemeClr val="tx1"/>
                          </a:solidFill>
                          <a:effectLst/>
                          <a:latin typeface="BIZ UDゴシック" panose="020B0400000000000000" pitchFamily="49" charset="-128"/>
                          <a:ea typeface="BIZ UDゴシック" panose="020B0400000000000000" pitchFamily="49" charset="-128"/>
                        </a:rPr>
                        <a:t>48</a:t>
                      </a:r>
                      <a:endParaRPr lang="ja-JP" sz="18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sz="1600" kern="100" dirty="0">
                          <a:solidFill>
                            <a:schemeClr val="tx1"/>
                          </a:solidFill>
                          <a:effectLst/>
                          <a:latin typeface="BIZ UDゴシック" panose="020B0400000000000000" pitchFamily="49" charset="-128"/>
                          <a:ea typeface="BIZ UDゴシック" panose="020B0400000000000000" pitchFamily="49" charset="-128"/>
                        </a:rPr>
                        <a:t>48</a:t>
                      </a:r>
                      <a:endParaRPr lang="ja-JP" sz="18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935117306"/>
                  </a:ext>
                </a:extLst>
              </a:tr>
            </a:tbl>
          </a:graphicData>
        </a:graphic>
      </p:graphicFrame>
      <p:sp>
        <p:nvSpPr>
          <p:cNvPr id="35" name="テキスト ボックス 34">
            <a:extLst>
              <a:ext uri="{FF2B5EF4-FFF2-40B4-BE49-F238E27FC236}">
                <a16:creationId xmlns:a16="http://schemas.microsoft.com/office/drawing/2014/main" id="{F252D6C2-B22A-235E-1002-D37888860E85}"/>
              </a:ext>
            </a:extLst>
          </p:cNvPr>
          <p:cNvSpPr txBox="1"/>
          <p:nvPr/>
        </p:nvSpPr>
        <p:spPr>
          <a:xfrm>
            <a:off x="587522" y="3522266"/>
            <a:ext cx="7354384" cy="280733"/>
          </a:xfrm>
          <a:prstGeom prst="rect">
            <a:avLst/>
          </a:prstGeom>
          <a:noFill/>
        </p:spPr>
        <p:txBody>
          <a:bodyPr wrap="square" lIns="0" tIns="0" rIns="0" bIns="0" rtlCol="0">
            <a:noAutofit/>
          </a:bodyPr>
          <a:lstStyle/>
          <a:p>
            <a:r>
              <a:rPr lang="en-US"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en-US"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3</a:t>
            </a:r>
            <a:r>
              <a:rPr lang="ja-JP"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年度の第</a:t>
            </a:r>
            <a:r>
              <a:rPr lang="en-US"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3</a:t>
            </a:r>
            <a:r>
              <a:rPr lang="ja-JP"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回（</a:t>
            </a:r>
            <a:r>
              <a:rPr lang="en-US"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10</a:t>
            </a:r>
            <a:r>
              <a:rPr lang="ja-JP"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月</a:t>
            </a:r>
            <a:r>
              <a:rPr lang="en-US"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30</a:t>
            </a:r>
            <a:r>
              <a:rPr lang="ja-JP"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日）は</a:t>
            </a:r>
            <a:r>
              <a:rPr lang="en-US"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Zoom</a:t>
            </a:r>
            <a:r>
              <a:rPr lang="ja-JP" altLang="ja-JP" sz="14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によるオンラインで開催</a:t>
            </a:r>
            <a:endPar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 name="スライド番号プレースホルダー 8">
            <a:extLst>
              <a:ext uri="{FF2B5EF4-FFF2-40B4-BE49-F238E27FC236}">
                <a16:creationId xmlns:a16="http://schemas.microsoft.com/office/drawing/2014/main" id="{151034DD-EF98-4494-653A-D40C3ED304F3}"/>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22</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26519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369332"/>
            <a:ext cx="11526330" cy="467332"/>
          </a:xfrm>
        </p:spPr>
        <p:txBody>
          <a:bodyPr vert="horz" lIns="0" tIns="0" rIns="0" bIns="0" rtlCol="0" anchor="b" anchorCtr="0">
            <a:normAutofit fontScale="90000"/>
          </a:bodyPr>
          <a:lstStyle/>
          <a:p>
            <a:pPr algn="l"/>
            <a:r>
              <a:rPr lang="ja-JP" altLang="en-US" sz="2800" dirty="0">
                <a:latin typeface="BIZ UDゴシック" panose="020B0400000000000000" pitchFamily="49" charset="-128"/>
                <a:ea typeface="BIZ UDゴシック" panose="020B0400000000000000" pitchFamily="49" charset="-128"/>
              </a:rPr>
              <a:t>区民団体による公園内の花壇づくり及び清掃・除草活動の認定並びに支援</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9540604" cy="1664981"/>
          </a:xfrm>
          <a:prstGeom prst="rect">
            <a:avLst/>
          </a:prstGeom>
          <a:noFill/>
        </p:spPr>
        <p:txBody>
          <a:bodyPr wrap="square" lIns="0" tIns="0" rIns="0" bIns="0" rtlCol="0" anchor="t">
            <a:noAutofit/>
          </a:bodyPr>
          <a:lstStyle/>
          <a:p>
            <a:r>
              <a:rPr lang="ja-JP" altLang="en-US" sz="1600" dirty="0">
                <a:latin typeface="BIZ UDゴシック" panose="020B0400000000000000" pitchFamily="49" charset="-128"/>
                <a:ea typeface="BIZ UDゴシック" panose="020B0400000000000000" pitchFamily="49" charset="-128"/>
              </a:rPr>
              <a:t>「中野区地域住民による公園等の管理作業に関する要綱」に基づき、地域のコミュニケーションを活発化するとともに公園への親しみを深めることを目的に、公園における区民団体による花壇づくり及び清掃・除草活動を認めています。</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a:rPr>
              <a:t>　また、区民団体による公園等の花壇づくり活動に対し、花苗等の支援を行うことで、区内にやすらぎや安堵感を与える空間づくりを進めています。</a:t>
            </a:r>
            <a:endParaRPr lang="ja-JP" altLang="en-US" sz="1600" dirty="0">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28BE707D-38DD-C15E-6EC3-94C2E174839E}"/>
              </a:ext>
            </a:extLst>
          </p:cNvPr>
          <p:cNvSpPr txBox="1"/>
          <p:nvPr/>
        </p:nvSpPr>
        <p:spPr>
          <a:xfrm>
            <a:off x="801366" y="2290869"/>
            <a:ext cx="3681651" cy="282536"/>
          </a:xfrm>
          <a:prstGeom prst="rect">
            <a:avLst/>
          </a:prstGeom>
          <a:noFill/>
        </p:spPr>
        <p:txBody>
          <a:bodyPr wrap="square" lIns="0" tIns="0" rIns="0" bIns="0" rtlCol="0" anchor="ctr" anchorCtr="0">
            <a:noAutofit/>
          </a:bodyPr>
          <a:lstStyle/>
          <a:p>
            <a:pPr algn="just"/>
            <a:r>
              <a:rPr lang="ja-JP" altLang="en-US" sz="1200" dirty="0">
                <a:latin typeface="BIZ UDゴシック" panose="020B0400000000000000" pitchFamily="49" charset="-128"/>
                <a:ea typeface="BIZ UDゴシック" panose="020B0400000000000000" pitchFamily="49" charset="-128"/>
              </a:rPr>
              <a:t>認定団体数（令和</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27</a:t>
            </a:r>
            <a:r>
              <a:rPr lang="ja-JP" altLang="en-US" sz="1200" dirty="0">
                <a:latin typeface="BIZ UDゴシック" panose="020B0400000000000000" pitchFamily="49" charset="-128"/>
                <a:ea typeface="BIZ UDゴシック" panose="020B0400000000000000" pitchFamily="49" charset="-128"/>
              </a:rPr>
              <a:t>日時点）</a:t>
            </a:r>
            <a:endParaRPr lang="en-US" altLang="ja-JP" sz="1200" dirty="0">
              <a:latin typeface="BIZ UDゴシック" panose="020B0400000000000000" pitchFamily="49" charset="-128"/>
              <a:ea typeface="BIZ UDゴシック" panose="020B0400000000000000" pitchFamily="49" charset="-128"/>
            </a:endParaRPr>
          </a:p>
        </p:txBody>
      </p:sp>
      <p:graphicFrame>
        <p:nvGraphicFramePr>
          <p:cNvPr id="7" name="表 6">
            <a:extLst>
              <a:ext uri="{FF2B5EF4-FFF2-40B4-BE49-F238E27FC236}">
                <a16:creationId xmlns:a16="http://schemas.microsoft.com/office/drawing/2014/main" id="{37FA0ED8-D5D3-818D-804E-B8D8F018C5F3}"/>
              </a:ext>
            </a:extLst>
          </p:cNvPr>
          <p:cNvGraphicFramePr>
            <a:graphicFrameLocks noGrp="1"/>
          </p:cNvGraphicFramePr>
          <p:nvPr/>
        </p:nvGraphicFramePr>
        <p:xfrm>
          <a:off x="801367" y="2594790"/>
          <a:ext cx="4320000" cy="1668419"/>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941889781"/>
                    </a:ext>
                  </a:extLst>
                </a:gridCol>
                <a:gridCol w="2160000">
                  <a:extLst>
                    <a:ext uri="{9D8B030D-6E8A-4147-A177-3AD203B41FA5}">
                      <a16:colId xmlns:a16="http://schemas.microsoft.com/office/drawing/2014/main" val="2736933618"/>
                    </a:ext>
                  </a:extLst>
                </a:gridCol>
              </a:tblGrid>
              <a:tr h="330017">
                <a:tc>
                  <a:txBody>
                    <a:bodyPr/>
                    <a:lstStyle/>
                    <a:p>
                      <a:pPr algn="ctr"/>
                      <a:r>
                        <a:rPr kumimoji="1" lang="ja-JP" altLang="en-US" sz="1200" dirty="0">
                          <a:latin typeface="BIZ UDゴシック" panose="020B0400000000000000" pitchFamily="49" charset="-128"/>
                          <a:ea typeface="BIZ UDゴシック" panose="020B0400000000000000" pitchFamily="49" charset="-128"/>
                        </a:rPr>
                        <a:t>活動内容</a:t>
                      </a:r>
                    </a:p>
                  </a:txBody>
                  <a:tcPr anchor="ctr"/>
                </a:tc>
                <a:tc>
                  <a:txBody>
                    <a:bodyPr/>
                    <a:lstStyle/>
                    <a:p>
                      <a:pPr algn="ctr"/>
                      <a:r>
                        <a:rPr kumimoji="1" lang="ja-JP" altLang="en-US" sz="1200" dirty="0">
                          <a:latin typeface="BIZ UDゴシック" panose="020B0400000000000000" pitchFamily="49" charset="-128"/>
                          <a:ea typeface="BIZ UDゴシック" panose="020B0400000000000000" pitchFamily="49" charset="-128"/>
                        </a:rPr>
                        <a:t>団体数</a:t>
                      </a:r>
                    </a:p>
                  </a:txBody>
                  <a:tcPr anchor="ctr"/>
                </a:tc>
                <a:extLst>
                  <a:ext uri="{0D108BD9-81ED-4DB2-BD59-A6C34878D82A}">
                    <a16:rowId xmlns:a16="http://schemas.microsoft.com/office/drawing/2014/main" val="3462978980"/>
                  </a:ext>
                </a:extLst>
              </a:tr>
              <a:tr h="446134">
                <a:tc>
                  <a:txBody>
                    <a:bodyPr/>
                    <a:lstStyle/>
                    <a:p>
                      <a:pPr algn="ctr"/>
                      <a:r>
                        <a:rPr kumimoji="1" lang="ja-JP" altLang="en-US" sz="1200" dirty="0">
                          <a:latin typeface="BIZ UDゴシック" panose="020B0400000000000000" pitchFamily="49" charset="-128"/>
                          <a:ea typeface="BIZ UDゴシック" panose="020B0400000000000000" pitchFamily="49" charset="-128"/>
                        </a:rPr>
                        <a:t>花壇づくり</a:t>
                      </a:r>
                    </a:p>
                  </a:txBody>
                  <a:tcPr anchor="ctr"/>
                </a:tc>
                <a:tc>
                  <a:txBody>
                    <a:bodyPr/>
                    <a:lstStyle/>
                    <a:p>
                      <a:pPr algn="ctr"/>
                      <a:r>
                        <a:rPr kumimoji="1" lang="en-US" altLang="ja-JP" sz="1200">
                          <a:latin typeface="BIZ UDゴシック" panose="020B0400000000000000" pitchFamily="49" charset="-128"/>
                          <a:ea typeface="BIZ UDゴシック" panose="020B0400000000000000" pitchFamily="49" charset="-128"/>
                        </a:rPr>
                        <a:t>14</a:t>
                      </a:r>
                      <a:r>
                        <a:rPr kumimoji="1" lang="ja-JP" altLang="en-US" sz="1200">
                          <a:latin typeface="BIZ UDゴシック" panose="020B0400000000000000" pitchFamily="49" charset="-128"/>
                          <a:ea typeface="BIZ UDゴシック" panose="020B0400000000000000" pitchFamily="49" charset="-128"/>
                        </a:rPr>
                        <a:t>団体</a:t>
                      </a:r>
                      <a:endParaRPr kumimoji="1" lang="en-US" altLang="ja-JP" sz="120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3205697632"/>
                  </a:ext>
                </a:extLst>
              </a:tr>
              <a:tr h="446134">
                <a:tc>
                  <a:txBody>
                    <a:bodyPr/>
                    <a:lstStyle/>
                    <a:p>
                      <a:pPr algn="ctr"/>
                      <a:r>
                        <a:rPr kumimoji="1" lang="ja-JP" altLang="en-US" sz="1200" dirty="0">
                          <a:latin typeface="BIZ UDゴシック" panose="020B0400000000000000" pitchFamily="49" charset="-128"/>
                          <a:ea typeface="BIZ UDゴシック" panose="020B0400000000000000" pitchFamily="49" charset="-128"/>
                        </a:rPr>
                        <a:t>清掃・除草</a:t>
                      </a:r>
                    </a:p>
                  </a:txBody>
                  <a:tcPr anchor="ctr"/>
                </a:tc>
                <a:tc>
                  <a:txBody>
                    <a:bodyPr/>
                    <a:lstStyle/>
                    <a:p>
                      <a:pPr algn="ctr"/>
                      <a:r>
                        <a:rPr kumimoji="1" lang="en-US" altLang="ja-JP" sz="1200" dirty="0">
                          <a:latin typeface="BIZ UDゴシック" panose="020B0400000000000000" pitchFamily="49" charset="-128"/>
                          <a:ea typeface="BIZ UDゴシック" panose="020B0400000000000000" pitchFamily="49" charset="-128"/>
                        </a:rPr>
                        <a:t>1</a:t>
                      </a:r>
                      <a:r>
                        <a:rPr kumimoji="1" lang="ja-JP" altLang="en-US" sz="1200" dirty="0">
                          <a:latin typeface="BIZ UDゴシック" panose="020B0400000000000000" pitchFamily="49" charset="-128"/>
                          <a:ea typeface="BIZ UDゴシック" panose="020B0400000000000000" pitchFamily="49" charset="-128"/>
                        </a:rPr>
                        <a:t>団体</a:t>
                      </a:r>
                    </a:p>
                  </a:txBody>
                  <a:tcPr anchor="ctr"/>
                </a:tc>
                <a:extLst>
                  <a:ext uri="{0D108BD9-81ED-4DB2-BD59-A6C34878D82A}">
                    <a16:rowId xmlns:a16="http://schemas.microsoft.com/office/drawing/2014/main" val="3143163707"/>
                  </a:ext>
                </a:extLst>
              </a:tr>
              <a:tr h="4461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花壇づくり及び清掃・除草</a:t>
                      </a:r>
                    </a:p>
                  </a:txBody>
                  <a:tcPr anchor="ctr"/>
                </a:tc>
                <a:tc>
                  <a:txBody>
                    <a:bodyPr/>
                    <a:lstStyle/>
                    <a:p>
                      <a:pPr algn="ctr"/>
                      <a:r>
                        <a:rPr kumimoji="1" lang="en-US" altLang="ja-JP" sz="1200" dirty="0">
                          <a:latin typeface="BIZ UDゴシック" panose="020B0400000000000000" pitchFamily="49" charset="-128"/>
                          <a:ea typeface="BIZ UDゴシック" panose="020B0400000000000000" pitchFamily="49" charset="-128"/>
                        </a:rPr>
                        <a:t>13</a:t>
                      </a:r>
                      <a:r>
                        <a:rPr kumimoji="1" lang="ja-JP" altLang="en-US" sz="1200" dirty="0">
                          <a:latin typeface="BIZ UDゴシック" panose="020B0400000000000000" pitchFamily="49" charset="-128"/>
                          <a:ea typeface="BIZ UDゴシック" panose="020B0400000000000000" pitchFamily="49" charset="-128"/>
                        </a:rPr>
                        <a:t>団体</a:t>
                      </a:r>
                    </a:p>
                  </a:txBody>
                  <a:tcPr anchor="ctr"/>
                </a:tc>
                <a:extLst>
                  <a:ext uri="{0D108BD9-81ED-4DB2-BD59-A6C34878D82A}">
                    <a16:rowId xmlns:a16="http://schemas.microsoft.com/office/drawing/2014/main" val="1509035696"/>
                  </a:ext>
                </a:extLst>
              </a:tr>
            </a:tbl>
          </a:graphicData>
        </a:graphic>
      </p:graphicFrame>
      <p:pic>
        <p:nvPicPr>
          <p:cNvPr id="5" name="図 4" descr="花が咲いている庭&#10;&#10;中程度の精度で自動的に生成された説明">
            <a:extLst>
              <a:ext uri="{FF2B5EF4-FFF2-40B4-BE49-F238E27FC236}">
                <a16:creationId xmlns:a16="http://schemas.microsoft.com/office/drawing/2014/main" id="{0ABE756A-8AB0-2B78-2E10-F5F656756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4032" y="2595840"/>
            <a:ext cx="3960440" cy="2967990"/>
          </a:xfrm>
          <a:prstGeom prst="rect">
            <a:avLst/>
          </a:prstGeom>
        </p:spPr>
      </p:pic>
      <p:sp>
        <p:nvSpPr>
          <p:cNvPr id="8" name="テキスト ボックス 7">
            <a:extLst>
              <a:ext uri="{FF2B5EF4-FFF2-40B4-BE49-F238E27FC236}">
                <a16:creationId xmlns:a16="http://schemas.microsoft.com/office/drawing/2014/main" id="{5D2FD4A1-B655-A540-E8DB-B5F0BD3E0FB3}"/>
              </a:ext>
            </a:extLst>
          </p:cNvPr>
          <p:cNvSpPr txBox="1"/>
          <p:nvPr/>
        </p:nvSpPr>
        <p:spPr>
          <a:xfrm>
            <a:off x="6240016" y="2301561"/>
            <a:ext cx="4432898" cy="282536"/>
          </a:xfrm>
          <a:prstGeom prst="rect">
            <a:avLst/>
          </a:prstGeom>
          <a:noFill/>
        </p:spPr>
        <p:txBody>
          <a:bodyPr wrap="square" lIns="0" tIns="0" rIns="0" bIns="0" rtlCol="0" anchor="ctr" anchorCtr="0">
            <a:noAutofit/>
          </a:bodyPr>
          <a:lstStyle/>
          <a:p>
            <a:pPr algn="ctr"/>
            <a:r>
              <a:rPr lang="ja-JP" altLang="en-US" sz="1200" dirty="0">
                <a:latin typeface="BIZ UDゴシック" panose="020B0400000000000000" pitchFamily="49" charset="-128"/>
                <a:ea typeface="BIZ UDゴシック" panose="020B0400000000000000" pitchFamily="49" charset="-128"/>
              </a:rPr>
              <a:t>谷戸運動公園</a:t>
            </a:r>
            <a:endParaRPr lang="en-US" altLang="ja-JP" sz="1200" dirty="0">
              <a:latin typeface="BIZ UDゴシック" panose="020B0400000000000000" pitchFamily="49" charset="-128"/>
              <a:ea typeface="BIZ UDゴシック" panose="020B0400000000000000" pitchFamily="49" charset="-128"/>
            </a:endParaRPr>
          </a:p>
        </p:txBody>
      </p:sp>
      <p:sp>
        <p:nvSpPr>
          <p:cNvPr id="9" name="スライド番号プレースホルダー 8">
            <a:extLst>
              <a:ext uri="{FF2B5EF4-FFF2-40B4-BE49-F238E27FC236}">
                <a16:creationId xmlns:a16="http://schemas.microsoft.com/office/drawing/2014/main" id="{9D8228FD-BF91-D1BB-155C-FDCADD473724}"/>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23</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9A1318CF-8A64-2C8F-B0DA-F77DADE8BCC9}"/>
              </a:ext>
            </a:extLst>
          </p:cNvPr>
          <p:cNvSpPr txBox="1"/>
          <p:nvPr/>
        </p:nvSpPr>
        <p:spPr>
          <a:xfrm>
            <a:off x="801366" y="4425862"/>
            <a:ext cx="3681651" cy="282536"/>
          </a:xfrm>
          <a:prstGeom prst="rect">
            <a:avLst/>
          </a:prstGeom>
          <a:noFill/>
        </p:spPr>
        <p:txBody>
          <a:bodyPr wrap="square" lIns="0" tIns="0" rIns="0" bIns="0" rtlCol="0" anchor="ctr" anchorCtr="0">
            <a:noAutofit/>
          </a:bodyPr>
          <a:lstStyle/>
          <a:p>
            <a:pPr algn="just"/>
            <a:r>
              <a:rPr lang="ja-JP" altLang="en-US" sz="1200" dirty="0">
                <a:latin typeface="BIZ UDゴシック" panose="020B0400000000000000" pitchFamily="49" charset="-128"/>
                <a:ea typeface="BIZ UDゴシック" panose="020B0400000000000000" pitchFamily="49" charset="-128"/>
              </a:rPr>
              <a:t>団体への助成・支援内容</a:t>
            </a:r>
            <a:endParaRPr lang="en-US" altLang="ja-JP" sz="1200" dirty="0">
              <a:latin typeface="BIZ UDゴシック" panose="020B0400000000000000" pitchFamily="49" charset="-128"/>
              <a:ea typeface="BIZ UDゴシック" panose="020B0400000000000000" pitchFamily="49" charset="-128"/>
            </a:endParaRPr>
          </a:p>
        </p:txBody>
      </p:sp>
      <p:graphicFrame>
        <p:nvGraphicFramePr>
          <p:cNvPr id="12" name="表 11">
            <a:extLst>
              <a:ext uri="{FF2B5EF4-FFF2-40B4-BE49-F238E27FC236}">
                <a16:creationId xmlns:a16="http://schemas.microsoft.com/office/drawing/2014/main" id="{952628F6-5B95-8B29-0374-425E6E69D4AF}"/>
              </a:ext>
            </a:extLst>
          </p:cNvPr>
          <p:cNvGraphicFramePr>
            <a:graphicFrameLocks noGrp="1"/>
          </p:cNvGraphicFramePr>
          <p:nvPr>
            <p:extLst>
              <p:ext uri="{D42A27DB-BD31-4B8C-83A1-F6EECF244321}">
                <p14:modId xmlns:p14="http://schemas.microsoft.com/office/powerpoint/2010/main" val="2077321732"/>
              </p:ext>
            </p:extLst>
          </p:nvPr>
        </p:nvGraphicFramePr>
        <p:xfrm>
          <a:off x="801367" y="4729783"/>
          <a:ext cx="4320000" cy="1222285"/>
        </p:xfrm>
        <a:graphic>
          <a:graphicData uri="http://schemas.openxmlformats.org/drawingml/2006/table">
            <a:tbl>
              <a:tblPr firstRow="1" bandRow="1">
                <a:tableStyleId>{5C22544A-7EE6-4342-B048-85BDC9FD1C3A}</a:tableStyleId>
              </a:tblPr>
              <a:tblGrid>
                <a:gridCol w="974153">
                  <a:extLst>
                    <a:ext uri="{9D8B030D-6E8A-4147-A177-3AD203B41FA5}">
                      <a16:colId xmlns:a16="http://schemas.microsoft.com/office/drawing/2014/main" val="941889781"/>
                    </a:ext>
                  </a:extLst>
                </a:gridCol>
                <a:gridCol w="3345847">
                  <a:extLst>
                    <a:ext uri="{9D8B030D-6E8A-4147-A177-3AD203B41FA5}">
                      <a16:colId xmlns:a16="http://schemas.microsoft.com/office/drawing/2014/main" val="2736933618"/>
                    </a:ext>
                  </a:extLst>
                </a:gridCol>
              </a:tblGrid>
              <a:tr h="330017">
                <a:tc>
                  <a:txBody>
                    <a:bodyPr/>
                    <a:lstStyle/>
                    <a:p>
                      <a:pPr algn="ctr"/>
                      <a:endParaRPr kumimoji="1" lang="ja-JP" altLang="en-US" sz="12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ja-JP" altLang="en-US" sz="1200" dirty="0">
                          <a:latin typeface="BIZ UDゴシック" panose="020B0400000000000000" pitchFamily="49" charset="-128"/>
                          <a:ea typeface="BIZ UDゴシック" panose="020B0400000000000000" pitchFamily="49" charset="-128"/>
                        </a:rPr>
                        <a:t>内容</a:t>
                      </a:r>
                    </a:p>
                  </a:txBody>
                  <a:tcPr anchor="ctr"/>
                </a:tc>
                <a:extLst>
                  <a:ext uri="{0D108BD9-81ED-4DB2-BD59-A6C34878D82A}">
                    <a16:rowId xmlns:a16="http://schemas.microsoft.com/office/drawing/2014/main" val="3462978980"/>
                  </a:ext>
                </a:extLst>
              </a:tr>
              <a:tr h="446134">
                <a:tc>
                  <a:txBody>
                    <a:bodyPr/>
                    <a:lstStyle/>
                    <a:p>
                      <a:pPr algn="ctr"/>
                      <a:r>
                        <a:rPr kumimoji="1" lang="ja-JP" altLang="en-US" sz="1200" dirty="0">
                          <a:latin typeface="BIZ UDゴシック" panose="020B0400000000000000" pitchFamily="49" charset="-128"/>
                          <a:ea typeface="BIZ UDゴシック" panose="020B0400000000000000" pitchFamily="49" charset="-128"/>
                        </a:rPr>
                        <a:t>令和４年度</a:t>
                      </a:r>
                    </a:p>
                  </a:txBody>
                  <a:tcPr anchor="ctr"/>
                </a:tc>
                <a:tc>
                  <a:txBody>
                    <a:bodyPr/>
                    <a:lstStyle/>
                    <a:p>
                      <a:pPr algn="ctr"/>
                      <a:r>
                        <a:rPr kumimoji="1" lang="ja-JP" altLang="en-US" sz="1200" dirty="0">
                          <a:latin typeface="BIZ UDゴシック" panose="020B0400000000000000" pitchFamily="49" charset="-128"/>
                          <a:ea typeface="BIZ UDゴシック"/>
                        </a:rPr>
                        <a:t>苗、肥料、</a:t>
                      </a:r>
                      <a:r>
                        <a:rPr lang="ja-JP" altLang="en-US" sz="1200" dirty="0">
                          <a:solidFill>
                            <a:schemeClr val="tx1"/>
                          </a:solidFill>
                          <a:latin typeface="BIZ UDゴシック" panose="020B0400000000000000" pitchFamily="49" charset="-128"/>
                          <a:ea typeface="BIZ UDゴシック"/>
                        </a:rPr>
                        <a:t>園芸資材</a:t>
                      </a:r>
                      <a:endParaRPr kumimoji="1" lang="en-US" altLang="ja-JP" sz="1200" dirty="0">
                        <a:solidFill>
                          <a:schemeClr val="tx1"/>
                        </a:solidFill>
                        <a:latin typeface="BIZ UDゴシック" panose="020B0400000000000000" pitchFamily="49" charset="-128"/>
                        <a:ea typeface="BIZ UDゴシック"/>
                      </a:endParaRPr>
                    </a:p>
                  </a:txBody>
                  <a:tcPr anchor="ctr"/>
                </a:tc>
                <a:extLst>
                  <a:ext uri="{0D108BD9-81ED-4DB2-BD59-A6C34878D82A}">
                    <a16:rowId xmlns:a16="http://schemas.microsoft.com/office/drawing/2014/main" val="3205697632"/>
                  </a:ext>
                </a:extLst>
              </a:tr>
              <a:tr h="446134">
                <a:tc>
                  <a:txBody>
                    <a:bodyPr/>
                    <a:lstStyle/>
                    <a:p>
                      <a:pPr algn="ctr"/>
                      <a:r>
                        <a:rPr kumimoji="1" lang="ja-JP" altLang="en-US" sz="1200" dirty="0">
                          <a:latin typeface="BIZ UDゴシック" panose="020B0400000000000000" pitchFamily="49" charset="-128"/>
                          <a:ea typeface="BIZ UDゴシック" panose="020B0400000000000000" pitchFamily="49" charset="-128"/>
                        </a:rPr>
                        <a:t>令和５年度</a:t>
                      </a:r>
                    </a:p>
                  </a:txBody>
                  <a:tcPr anchor="ctr"/>
                </a:tc>
                <a:tc>
                  <a:txBody>
                    <a:bodyPr/>
                    <a:lstStyle/>
                    <a:p>
                      <a:pPr algn="ctr"/>
                      <a:r>
                        <a:rPr kumimoji="1" lang="ja-JP" altLang="en-US" sz="1200" dirty="0">
                          <a:latin typeface="BIZ UDゴシック" panose="020B0400000000000000" pitchFamily="49" charset="-128"/>
                          <a:ea typeface="BIZ UDゴシック"/>
                        </a:rPr>
                        <a:t>苗、肥料</a:t>
                      </a:r>
                      <a:r>
                        <a:rPr kumimoji="1" lang="ja-JP" altLang="en-US" sz="1200" dirty="0">
                          <a:solidFill>
                            <a:schemeClr val="tx1"/>
                          </a:solidFill>
                          <a:latin typeface="BIZ UDゴシック" panose="020B0400000000000000" pitchFamily="49" charset="-128"/>
                          <a:ea typeface="BIZ UDゴシック"/>
                        </a:rPr>
                        <a:t>、</a:t>
                      </a:r>
                      <a:r>
                        <a:rPr lang="ja-JP" altLang="en-US" sz="1200" dirty="0">
                          <a:solidFill>
                            <a:schemeClr val="tx1"/>
                          </a:solidFill>
                          <a:latin typeface="BIZ UDゴシック" panose="020B0400000000000000" pitchFamily="49" charset="-128"/>
                          <a:ea typeface="BIZ UDゴシック"/>
                        </a:rPr>
                        <a:t>園芸資材</a:t>
                      </a:r>
                      <a:endParaRPr kumimoji="1" lang="ja-JP" altLang="en-US" sz="1200" dirty="0">
                        <a:solidFill>
                          <a:schemeClr val="tx1"/>
                        </a:solidFill>
                        <a:latin typeface="BIZ UDゴシック" panose="020B0400000000000000" pitchFamily="49" charset="-128"/>
                        <a:ea typeface="BIZ UDゴシック"/>
                      </a:endParaRPr>
                    </a:p>
                  </a:txBody>
                  <a:tcPr anchor="ctr"/>
                </a:tc>
                <a:extLst>
                  <a:ext uri="{0D108BD9-81ED-4DB2-BD59-A6C34878D82A}">
                    <a16:rowId xmlns:a16="http://schemas.microsoft.com/office/drawing/2014/main" val="3143163707"/>
                  </a:ext>
                </a:extLst>
              </a:tr>
            </a:tbl>
          </a:graphicData>
        </a:graphic>
      </p:graphicFrame>
    </p:spTree>
    <p:extLst>
      <p:ext uri="{BB962C8B-B14F-4D97-AF65-F5344CB8AC3E}">
        <p14:creationId xmlns:p14="http://schemas.microsoft.com/office/powerpoint/2010/main" val="1443489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地域の学生や団体等と連携した美化啓発・清掃活動</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551384" y="1052736"/>
            <a:ext cx="10081120" cy="1320482"/>
          </a:xfrm>
          <a:prstGeom prst="rect">
            <a:avLst/>
          </a:prstGeom>
          <a:noFill/>
        </p:spPr>
        <p:txBody>
          <a:bodyPr wrap="square" lIns="0" tIns="0" rIns="0" bIns="0" rtlCol="0">
            <a:noAutofit/>
          </a:bodyPr>
          <a:lstStyle/>
          <a:p>
            <a:pPr algn="just"/>
            <a:r>
              <a:rPr lang="ja-JP" altLang="en-US" sz="1600" dirty="0">
                <a:latin typeface="BIZ UDゴシック" panose="020B0400000000000000" pitchFamily="49" charset="-128"/>
                <a:ea typeface="BIZ UDゴシック" panose="020B0400000000000000" pitchFamily="49" charset="-128"/>
              </a:rPr>
              <a:t>　中野区では、</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吸い殻、空き缶等の散乱及び路上喫煙防止の周知徹底を図るため、</a:t>
            </a:r>
            <a:r>
              <a:rPr lang="ja-JP" altLang="en-US" sz="1600" dirty="0">
                <a:latin typeface="BIZ UDゴシック" panose="020B0400000000000000" pitchFamily="49" charset="-128"/>
                <a:ea typeface="BIZ UDゴシック" panose="020B0400000000000000" pitchFamily="49" charset="-128"/>
              </a:rPr>
              <a:t>ごみゼロデーに併せ毎年</a:t>
            </a:r>
            <a:r>
              <a:rPr lang="en-US" altLang="ja-JP" sz="1600" dirty="0">
                <a:latin typeface="BIZ UDゴシック" panose="020B0400000000000000" pitchFamily="49" charset="-128"/>
                <a:ea typeface="BIZ UDゴシック" panose="020B0400000000000000" pitchFamily="49" charset="-128"/>
              </a:rPr>
              <a:t>5</a:t>
            </a:r>
            <a:r>
              <a:rPr lang="ja-JP" altLang="en-US" sz="1600" dirty="0">
                <a:latin typeface="BIZ UDゴシック" panose="020B0400000000000000" pitchFamily="49" charset="-128"/>
                <a:ea typeface="BIZ UDゴシック" panose="020B0400000000000000" pitchFamily="49" charset="-128"/>
              </a:rPr>
              <a:t>月</a:t>
            </a:r>
            <a:r>
              <a:rPr lang="en-US" altLang="ja-JP" sz="1600" dirty="0">
                <a:latin typeface="BIZ UDゴシック" panose="020B0400000000000000" pitchFamily="49" charset="-128"/>
                <a:ea typeface="BIZ UDゴシック" panose="020B0400000000000000" pitchFamily="49" charset="-128"/>
              </a:rPr>
              <a:t>30</a:t>
            </a:r>
            <a:r>
              <a:rPr lang="ja-JP" altLang="en-US" sz="1600" dirty="0">
                <a:latin typeface="BIZ UDゴシック" panose="020B0400000000000000" pitchFamily="49" charset="-128"/>
                <a:ea typeface="BIZ UDゴシック" panose="020B0400000000000000" pitchFamily="49" charset="-128"/>
              </a:rPr>
              <a:t>日に、</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中野駅及びその周辺地区に重点をおいてキャンペーンを実施し</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てい</a:t>
            </a:r>
            <a:r>
              <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ます。</a:t>
            </a:r>
            <a:endPar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　また、新東京たばこ商業協同組合中野支部主催による、中野駅、東中野駅及び中野四季の森公園周辺での美化活動を年に</a:t>
            </a:r>
            <a:r>
              <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rPr>
              <a:t>10</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回実施しています。</a:t>
            </a:r>
            <a:endPar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28BE707D-38DD-C15E-6EC3-94C2E174839E}"/>
              </a:ext>
            </a:extLst>
          </p:cNvPr>
          <p:cNvSpPr txBox="1"/>
          <p:nvPr/>
        </p:nvSpPr>
        <p:spPr>
          <a:xfrm>
            <a:off x="482925" y="2856694"/>
            <a:ext cx="4432898" cy="3736326"/>
          </a:xfrm>
          <a:prstGeom prst="rect">
            <a:avLst/>
          </a:prstGeom>
          <a:noFill/>
        </p:spPr>
        <p:txBody>
          <a:bodyPr wrap="square" lIns="0" tIns="0" rIns="0" bIns="0" rtlCol="0" anchor="t" anchorCtr="0">
            <a:noAutofit/>
          </a:bodyPr>
          <a:lstStyle/>
          <a:p>
            <a:pPr algn="ctr"/>
            <a:r>
              <a:rPr lang="ja-JP" altLang="en-US" sz="1200" dirty="0">
                <a:latin typeface="BIZ UDゴシック" panose="020B0400000000000000" pitchFamily="49" charset="-128"/>
                <a:ea typeface="BIZ UDゴシック" panose="020B0400000000000000" pitchFamily="49" charset="-128"/>
              </a:rPr>
              <a:t>令和６年度ごみゼロデークリーンキャンペーン参加団体</a:t>
            </a:r>
            <a:endParaRPr lang="en-US" altLang="ja-JP" sz="1200" dirty="0">
              <a:latin typeface="BIZ UDゴシック" panose="020B0400000000000000" pitchFamily="49" charset="-128"/>
              <a:ea typeface="BIZ UDゴシック" panose="020B0400000000000000" pitchFamily="49" charset="-128"/>
            </a:endParaRPr>
          </a:p>
          <a:p>
            <a:pPr algn="ctr"/>
            <a:endParaRPr lang="en-US" altLang="ja-JP" sz="1200" dirty="0">
              <a:latin typeface="BIZ UDゴシック" panose="020B0400000000000000" pitchFamily="49" charset="-128"/>
              <a:ea typeface="BIZ UDゴシック" panose="020B0400000000000000" pitchFamily="49" charset="-128"/>
            </a:endParaRPr>
          </a:p>
          <a:p>
            <a:pPr lvl="0" algn="just"/>
            <a:r>
              <a:rPr lang="ja-JP" altLang="en-US"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なかの北口十字路商店会</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新井南町会</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桃園町会</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中野駅前南口町会</a:t>
            </a:r>
            <a:endParaRPr lang="en-US" altLang="ja-JP" sz="12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家庭倫理の会中野</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倫理法人会</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中野明るい社会づくりの会</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新東京たばこ商業協同組合中野支部</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日本たばこ産業（株）東京支店</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東京建物（株）</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明治大学 中野キャンパス</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帝京平成大学 中野キャンパス</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早稲田大学 レジデンスセンター中野</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中野駅周辺エリアマネジメント協議会</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中野区シルバー人材センター</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ＪＲ中野駅</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just"/>
            <a:endParaRPr lang="en-US" altLang="ja-JP" sz="1200" dirty="0">
              <a:latin typeface="BIZ UDゴシック" panose="020B0400000000000000" pitchFamily="49" charset="-128"/>
              <a:ea typeface="BIZ UDゴシック" panose="020B0400000000000000" pitchFamily="49" charset="-128"/>
            </a:endParaRPr>
          </a:p>
          <a:p>
            <a:endParaRPr lang="en-US" altLang="ja-JP" sz="1200" dirty="0">
              <a:latin typeface="BIZ UDゴシック" panose="020B0400000000000000" pitchFamily="49" charset="-128"/>
              <a:ea typeface="BIZ UDゴシック" panose="020B0400000000000000" pitchFamily="49" charset="-128"/>
            </a:endParaRPr>
          </a:p>
        </p:txBody>
      </p:sp>
      <p:pic>
        <p:nvPicPr>
          <p:cNvPr id="5" name="図 4" descr="道路を走る群衆&#10;&#10;自動的に生成された説明">
            <a:extLst>
              <a:ext uri="{FF2B5EF4-FFF2-40B4-BE49-F238E27FC236}">
                <a16:creationId xmlns:a16="http://schemas.microsoft.com/office/drawing/2014/main" id="{D18CB262-D360-26FA-011C-9FB19FD8E7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2801" y="2375977"/>
            <a:ext cx="3523320" cy="2348880"/>
          </a:xfrm>
          <a:prstGeom prst="rect">
            <a:avLst/>
          </a:prstGeom>
        </p:spPr>
      </p:pic>
      <p:pic>
        <p:nvPicPr>
          <p:cNvPr id="8" name="図 7" descr="歩道を歩いている女性&#10;&#10;自動的に生成された説明">
            <a:extLst>
              <a:ext uri="{FF2B5EF4-FFF2-40B4-BE49-F238E27FC236}">
                <a16:creationId xmlns:a16="http://schemas.microsoft.com/office/drawing/2014/main" id="{7D48447B-38AF-D589-CE76-3483D30D0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92" y="4008524"/>
            <a:ext cx="3294508" cy="2470881"/>
          </a:xfrm>
          <a:prstGeom prst="rect">
            <a:avLst/>
          </a:prstGeom>
          <a:ln w="38100">
            <a:solidFill>
              <a:schemeClr val="bg1"/>
            </a:solidFill>
          </a:ln>
        </p:spPr>
      </p:pic>
      <p:sp>
        <p:nvSpPr>
          <p:cNvPr id="9" name="楕円 8">
            <a:extLst>
              <a:ext uri="{FF2B5EF4-FFF2-40B4-BE49-F238E27FC236}">
                <a16:creationId xmlns:a16="http://schemas.microsoft.com/office/drawing/2014/main" id="{84941757-56CD-FAC6-71B1-A4FDC97A0EE9}"/>
              </a:ext>
            </a:extLst>
          </p:cNvPr>
          <p:cNvSpPr/>
          <p:nvPr/>
        </p:nvSpPr>
        <p:spPr>
          <a:xfrm>
            <a:off x="10560496" y="4995440"/>
            <a:ext cx="216024" cy="30576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角を丸めた四角形 9">
            <a:extLst>
              <a:ext uri="{FF2B5EF4-FFF2-40B4-BE49-F238E27FC236}">
                <a16:creationId xmlns:a16="http://schemas.microsoft.com/office/drawing/2014/main" id="{104632BB-BB3F-2403-2E9B-B6B72CBB34DC}"/>
              </a:ext>
            </a:extLst>
          </p:cNvPr>
          <p:cNvSpPr/>
          <p:nvPr/>
        </p:nvSpPr>
        <p:spPr>
          <a:xfrm>
            <a:off x="4079776" y="4986603"/>
            <a:ext cx="2448272" cy="440067"/>
          </a:xfrm>
          <a:prstGeom prst="wedgeRoundRectCallout">
            <a:avLst>
              <a:gd name="adj1" fmla="val 56738"/>
              <a:gd name="adj2" fmla="val -187045"/>
              <a:gd name="adj3" fmla="val 16667"/>
            </a:avLst>
          </a:prstGeom>
          <a:solidFill>
            <a:srgbClr val="F8F8F8"/>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kumimoji="1" lang="ja-JP" altLang="en-US" sz="1000" dirty="0">
                <a:solidFill>
                  <a:schemeClr val="tx1"/>
                </a:solidFill>
                <a:latin typeface="BIZ UDゴシック" panose="020B0400000000000000" pitchFamily="49" charset="-128"/>
                <a:ea typeface="BIZ UDゴシック" panose="020B0400000000000000" pitchFamily="49" charset="-128"/>
              </a:rPr>
              <a:t>令和６年度</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r>
              <a:rPr lang="ja-JP" altLang="en-US" sz="1000" dirty="0">
                <a:solidFill>
                  <a:schemeClr val="tx1"/>
                </a:solidFill>
                <a:latin typeface="BIZ UDゴシック" panose="020B0400000000000000" pitchFamily="49" charset="-128"/>
                <a:ea typeface="BIZ UDゴシック" panose="020B0400000000000000" pitchFamily="49" charset="-128"/>
              </a:rPr>
              <a:t>　ごみゼロデークリーンキャンペーン</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p:txBody>
      </p:sp>
      <p:sp>
        <p:nvSpPr>
          <p:cNvPr id="11" name="吹き出し: 角を丸めた四角形 10">
            <a:extLst>
              <a:ext uri="{FF2B5EF4-FFF2-40B4-BE49-F238E27FC236}">
                <a16:creationId xmlns:a16="http://schemas.microsoft.com/office/drawing/2014/main" id="{4B5DD8E3-4CC7-9074-2EBF-7BF1D4359592}"/>
              </a:ext>
            </a:extLst>
          </p:cNvPr>
          <p:cNvSpPr/>
          <p:nvPr/>
        </p:nvSpPr>
        <p:spPr>
          <a:xfrm>
            <a:off x="8939860" y="3291142"/>
            <a:ext cx="2448272" cy="336027"/>
          </a:xfrm>
          <a:prstGeom prst="wedgeRoundRectCallout">
            <a:avLst>
              <a:gd name="adj1" fmla="val -39657"/>
              <a:gd name="adj2" fmla="val 212598"/>
              <a:gd name="adj3" fmla="val 16667"/>
            </a:avLst>
          </a:prstGeom>
          <a:solidFill>
            <a:srgbClr val="F8F8F8"/>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中野駅周辺美化活動</a:t>
            </a:r>
          </a:p>
        </p:txBody>
      </p:sp>
      <p:sp>
        <p:nvSpPr>
          <p:cNvPr id="3" name="楕円 2">
            <a:extLst>
              <a:ext uri="{FF2B5EF4-FFF2-40B4-BE49-F238E27FC236}">
                <a16:creationId xmlns:a16="http://schemas.microsoft.com/office/drawing/2014/main" id="{50D43B50-11C3-0C56-4D01-BEDBC25B58B4}"/>
              </a:ext>
            </a:extLst>
          </p:cNvPr>
          <p:cNvSpPr/>
          <p:nvPr/>
        </p:nvSpPr>
        <p:spPr>
          <a:xfrm>
            <a:off x="8513663" y="4797152"/>
            <a:ext cx="72008" cy="1440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BA1E5366-ABB5-4EF7-CE18-16AD24BE2FEF}"/>
              </a:ext>
            </a:extLst>
          </p:cNvPr>
          <p:cNvSpPr/>
          <p:nvPr/>
        </p:nvSpPr>
        <p:spPr>
          <a:xfrm>
            <a:off x="9382080" y="4779987"/>
            <a:ext cx="72008" cy="13563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5788D765-8994-2B5C-3985-CADA62AA687F}"/>
              </a:ext>
            </a:extLst>
          </p:cNvPr>
          <p:cNvSpPr/>
          <p:nvPr/>
        </p:nvSpPr>
        <p:spPr>
          <a:xfrm>
            <a:off x="8975182" y="4813803"/>
            <a:ext cx="72008" cy="6799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4EE9A74C-9137-A290-79AF-E2FC64D017D9}"/>
              </a:ext>
            </a:extLst>
          </p:cNvPr>
          <p:cNvSpPr/>
          <p:nvPr/>
        </p:nvSpPr>
        <p:spPr>
          <a:xfrm>
            <a:off x="8688288" y="4801161"/>
            <a:ext cx="72008" cy="6799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661B525B-0ADA-2C54-79E4-DCC2DA40B24A}"/>
              </a:ext>
            </a:extLst>
          </p:cNvPr>
          <p:cNvSpPr/>
          <p:nvPr/>
        </p:nvSpPr>
        <p:spPr>
          <a:xfrm>
            <a:off x="7906199" y="4805501"/>
            <a:ext cx="72008" cy="6799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8">
            <a:extLst>
              <a:ext uri="{FF2B5EF4-FFF2-40B4-BE49-F238E27FC236}">
                <a16:creationId xmlns:a16="http://schemas.microsoft.com/office/drawing/2014/main" id="{2F4CB35A-388E-31BD-2B96-FF411F8B90DB}"/>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24</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28674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8877"/>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政策助成の実績</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5" y="1040646"/>
            <a:ext cx="10536033" cy="1812289"/>
          </a:xfrm>
          <a:prstGeom prst="rect">
            <a:avLst/>
          </a:prstGeom>
          <a:noFill/>
        </p:spPr>
        <p:txBody>
          <a:bodyPr wrap="square" lIns="0" tIns="0" rIns="0" bIns="0" rtlCol="0">
            <a:noAutofit/>
          </a:bodyPr>
          <a:lstStyle/>
          <a:p>
            <a:r>
              <a:rPr lang="ja-JP" altLang="en-US" sz="1800" b="0" i="0" u="none" strike="noStrike" baseline="0" dirty="0">
                <a:latin typeface="BIZ UDゴシック" panose="020B0400000000000000" pitchFamily="49" charset="-128"/>
                <a:ea typeface="BIZ UDゴシック" panose="020B0400000000000000" pitchFamily="49" charset="-128"/>
              </a:rPr>
              <a:t>区の政策目的の実現に貢献し、区民公益活動の特徴を活かせる活動について「区民公益活動に関する助成（政策助成）」を行っています。</a:t>
            </a:r>
            <a:endParaRPr lang="en-US" altLang="ja-JP" sz="1800" b="0" i="0" u="none" strike="noStrike" baseline="0"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令和</a:t>
            </a:r>
            <a:r>
              <a:rPr lang="en-US" altLang="ja-JP" dirty="0">
                <a:latin typeface="BIZ UDゴシック" panose="020B0400000000000000" pitchFamily="49" charset="-128"/>
                <a:ea typeface="BIZ UDゴシック" panose="020B0400000000000000" pitchFamily="49" charset="-128"/>
              </a:rPr>
              <a:t>5</a:t>
            </a:r>
            <a:r>
              <a:rPr lang="ja-JP" altLang="en-US" dirty="0">
                <a:latin typeface="BIZ UDゴシック" panose="020B0400000000000000" pitchFamily="49" charset="-128"/>
                <a:ea typeface="BIZ UDゴシック" panose="020B0400000000000000" pitchFamily="49" charset="-128"/>
              </a:rPr>
              <a:t>年度は</a:t>
            </a:r>
            <a:r>
              <a:rPr lang="en-US" altLang="ja-JP" dirty="0">
                <a:latin typeface="BIZ UDゴシック" panose="020B0400000000000000" pitchFamily="49" charset="-128"/>
                <a:ea typeface="BIZ UDゴシック" panose="020B0400000000000000" pitchFamily="49" charset="-128"/>
              </a:rPr>
              <a:t>9</a:t>
            </a:r>
            <a:r>
              <a:rPr lang="ja-JP" altLang="en-US" dirty="0">
                <a:latin typeface="BIZ UDゴシック" panose="020B0400000000000000" pitchFamily="49" charset="-128"/>
                <a:ea typeface="BIZ UDゴシック" panose="020B0400000000000000" pitchFamily="49" charset="-128"/>
              </a:rPr>
              <a:t>つある活動領域のうち、活動領域</a:t>
            </a:r>
            <a:r>
              <a:rPr lang="en-US" altLang="ja-JP" dirty="0">
                <a:latin typeface="BIZ UDゴシック" panose="020B0400000000000000" pitchFamily="49" charset="-128"/>
                <a:ea typeface="BIZ UDゴシック" panose="020B0400000000000000" pitchFamily="49" charset="-128"/>
              </a:rPr>
              <a:t>8</a:t>
            </a:r>
            <a:r>
              <a:rPr lang="ja-JP" altLang="en-US" dirty="0">
                <a:latin typeface="BIZ UDゴシック" panose="020B0400000000000000" pitchFamily="49" charset="-128"/>
                <a:ea typeface="BIZ UDゴシック" panose="020B0400000000000000" pitchFamily="49" charset="-128"/>
              </a:rPr>
              <a:t>「環境負荷の少ない持続可能なまちづくり及びみどりの保全と創出のための活動」において</a:t>
            </a:r>
            <a:r>
              <a:rPr lang="en-US" altLang="ja-JP" dirty="0">
                <a:latin typeface="BIZ UDゴシック" panose="020B0400000000000000" pitchFamily="49" charset="-128"/>
                <a:ea typeface="BIZ UDゴシック" panose="020B0400000000000000" pitchFamily="49" charset="-128"/>
              </a:rPr>
              <a:t>3</a:t>
            </a:r>
            <a:r>
              <a:rPr lang="ja-JP" altLang="en-US" dirty="0">
                <a:latin typeface="BIZ UDゴシック" panose="020B0400000000000000" pitchFamily="49" charset="-128"/>
                <a:ea typeface="BIZ UDゴシック" panose="020B0400000000000000" pitchFamily="49" charset="-128"/>
              </a:rPr>
              <a:t>事業に助成金を交付しました。</a:t>
            </a:r>
            <a:endParaRPr lang="ja-JP" altLang="en-US" sz="1800" b="0" i="0" u="none" strike="noStrike" baseline="0" dirty="0">
              <a:latin typeface="BIZ UDゴシック" panose="020B0400000000000000" pitchFamily="49" charset="-128"/>
              <a:ea typeface="BIZ UDゴシック" panose="020B0400000000000000" pitchFamily="49" charset="-128"/>
            </a:endParaRPr>
          </a:p>
        </p:txBody>
      </p:sp>
      <p:graphicFrame>
        <p:nvGraphicFramePr>
          <p:cNvPr id="5" name="表 4">
            <a:extLst>
              <a:ext uri="{FF2B5EF4-FFF2-40B4-BE49-F238E27FC236}">
                <a16:creationId xmlns:a16="http://schemas.microsoft.com/office/drawing/2014/main" id="{3ED07BE1-29F6-B753-918C-68BEE83C7532}"/>
              </a:ext>
            </a:extLst>
          </p:cNvPr>
          <p:cNvGraphicFramePr>
            <a:graphicFrameLocks noGrp="1"/>
          </p:cNvGraphicFramePr>
          <p:nvPr/>
        </p:nvGraphicFramePr>
        <p:xfrm>
          <a:off x="4953842" y="2704708"/>
          <a:ext cx="6829597" cy="1531423"/>
        </p:xfrm>
        <a:graphic>
          <a:graphicData uri="http://schemas.openxmlformats.org/drawingml/2006/table">
            <a:tbl>
              <a:tblPr firstRow="1" bandRow="1">
                <a:tableStyleId>{21E4AEA4-8DFA-4A89-87EB-49C32662AFE0}</a:tableStyleId>
              </a:tblPr>
              <a:tblGrid>
                <a:gridCol w="846766">
                  <a:extLst>
                    <a:ext uri="{9D8B030D-6E8A-4147-A177-3AD203B41FA5}">
                      <a16:colId xmlns:a16="http://schemas.microsoft.com/office/drawing/2014/main" val="2670204147"/>
                    </a:ext>
                  </a:extLst>
                </a:gridCol>
                <a:gridCol w="5982831">
                  <a:extLst>
                    <a:ext uri="{9D8B030D-6E8A-4147-A177-3AD203B41FA5}">
                      <a16:colId xmlns:a16="http://schemas.microsoft.com/office/drawing/2014/main" val="2423344503"/>
                    </a:ext>
                  </a:extLst>
                </a:gridCol>
              </a:tblGrid>
              <a:tr h="347728">
                <a:tc gridSpan="2">
                  <a:txBody>
                    <a:bodyPr/>
                    <a:lstStyle/>
                    <a:p>
                      <a:pPr algn="l"/>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5</a:t>
                      </a:r>
                      <a:r>
                        <a:rPr kumimoji="1" lang="ja-JP" altLang="en-US" sz="1400" dirty="0">
                          <a:latin typeface="BIZ UDゴシック" panose="020B0400000000000000" pitchFamily="49" charset="-128"/>
                          <a:ea typeface="BIZ UDゴシック" panose="020B0400000000000000" pitchFamily="49" charset="-128"/>
                        </a:rPr>
                        <a:t>年度 政策助成事業内容</a:t>
                      </a:r>
                    </a:p>
                  </a:txBody>
                  <a:tcPr marL="86869" marR="86869" marT="43435" marB="43435" anchor="ctr"/>
                </a:tc>
                <a:tc hMerge="1">
                  <a:txBody>
                    <a:bodyPr/>
                    <a:lstStyle/>
                    <a:p>
                      <a:endParaRPr dirty="0"/>
                    </a:p>
                  </a:txBody>
                  <a:tcPr/>
                </a:tc>
                <a:extLst>
                  <a:ext uri="{0D108BD9-81ED-4DB2-BD59-A6C34878D82A}">
                    <a16:rowId xmlns:a16="http://schemas.microsoft.com/office/drawing/2014/main" val="2802876228"/>
                  </a:ext>
                </a:extLst>
              </a:tr>
              <a:tr h="354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事業</a:t>
                      </a:r>
                      <a:r>
                        <a:rPr kumimoji="1" lang="en-US" altLang="ja-JP" sz="1400" dirty="0">
                          <a:latin typeface="BIZ UDゴシック" panose="020B0400000000000000" pitchFamily="49" charset="-128"/>
                          <a:ea typeface="BIZ UDゴシック" panose="020B0400000000000000" pitchFamily="49" charset="-128"/>
                        </a:rPr>
                        <a:t>1</a:t>
                      </a:r>
                    </a:p>
                  </a:txBody>
                  <a:tcPr marL="54968" marR="54968" marT="27482" marB="27482" anchor="ctr"/>
                </a:tc>
                <a:tc>
                  <a:txBody>
                    <a:bodyPr/>
                    <a:lstStyle/>
                    <a:p>
                      <a:pPr algn="l"/>
                      <a:r>
                        <a:rPr kumimoji="1" lang="ja-JP" altLang="en-US" sz="1400" dirty="0">
                          <a:latin typeface="BIZ UDゴシック" panose="020B0400000000000000" pitchFamily="49" charset="-128"/>
                          <a:ea typeface="BIZ UDゴシック" panose="020B0400000000000000" pitchFamily="49" charset="-128"/>
                        </a:rPr>
                        <a:t>自分で出来る自宅の断熱対策を発信し、家庭からのエネルギー量を削減</a:t>
                      </a:r>
                    </a:p>
                  </a:txBody>
                  <a:tcPr marL="54968" marR="54968" marT="27482" marB="27482" anchor="ctr"/>
                </a:tc>
                <a:extLst>
                  <a:ext uri="{0D108BD9-81ED-4DB2-BD59-A6C34878D82A}">
                    <a16:rowId xmlns:a16="http://schemas.microsoft.com/office/drawing/2014/main" val="1275687737"/>
                  </a:ext>
                </a:extLst>
              </a:tr>
              <a:tr h="415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事業</a:t>
                      </a:r>
                      <a:r>
                        <a:rPr kumimoji="1" lang="en-US" altLang="ja-JP" sz="1400" dirty="0">
                          <a:latin typeface="BIZ UDゴシック" panose="020B0400000000000000" pitchFamily="49" charset="-128"/>
                          <a:ea typeface="BIZ UDゴシック" panose="020B0400000000000000" pitchFamily="49" charset="-128"/>
                        </a:rPr>
                        <a:t>2</a:t>
                      </a:r>
                    </a:p>
                  </a:txBody>
                  <a:tcPr marL="54968" marR="54968" marT="27482" marB="27482" anchor="ctr"/>
                </a:tc>
                <a:tc>
                  <a:txBody>
                    <a:bodyPr/>
                    <a:lstStyle/>
                    <a:p>
                      <a:pPr algn="l"/>
                      <a:r>
                        <a:rPr kumimoji="1" lang="ja-JP" altLang="en-US" sz="1400" dirty="0">
                          <a:latin typeface="BIZ UDゴシック" panose="020B0400000000000000" pitchFamily="49" charset="-128"/>
                          <a:ea typeface="BIZ UDゴシック" panose="020B0400000000000000" pitchFamily="49" charset="-128"/>
                        </a:rPr>
                        <a:t>「さぎ草」を地域のシンボルの花となるよう、植え付け・植え替え講習会を実施</a:t>
                      </a:r>
                      <a:endParaRPr kumimoji="1" lang="en-US" altLang="ja-JP" sz="1400" dirty="0">
                        <a:latin typeface="BIZ UDゴシック" panose="020B0400000000000000" pitchFamily="49" charset="-128"/>
                        <a:ea typeface="BIZ UDゴシック" panose="020B0400000000000000" pitchFamily="49" charset="-128"/>
                      </a:endParaRPr>
                    </a:p>
                  </a:txBody>
                  <a:tcPr marL="54968" marR="54968" marT="27482" marB="27482" anchor="ctr"/>
                </a:tc>
                <a:extLst>
                  <a:ext uri="{0D108BD9-81ED-4DB2-BD59-A6C34878D82A}">
                    <a16:rowId xmlns:a16="http://schemas.microsoft.com/office/drawing/2014/main" val="2577970107"/>
                  </a:ext>
                </a:extLst>
              </a:tr>
              <a:tr h="3477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事業</a:t>
                      </a:r>
                      <a:r>
                        <a:rPr kumimoji="1" lang="en-US" altLang="ja-JP" sz="1400" dirty="0">
                          <a:latin typeface="BIZ UDゴシック" panose="020B0400000000000000" pitchFamily="49" charset="-128"/>
                          <a:ea typeface="BIZ UDゴシック" panose="020B0400000000000000" pitchFamily="49" charset="-128"/>
                        </a:rPr>
                        <a:t>3</a:t>
                      </a:r>
                    </a:p>
                  </a:txBody>
                  <a:tcPr marL="54968" marR="54968" marT="27482" marB="27482" anchor="ctr"/>
                </a:tc>
                <a:tc>
                  <a:txBody>
                    <a:bodyPr/>
                    <a:lstStyle/>
                    <a:p>
                      <a:pPr algn="l"/>
                      <a:r>
                        <a:rPr kumimoji="1" lang="ja-JP" altLang="en-US" sz="1400" dirty="0">
                          <a:latin typeface="BIZ UDゴシック" panose="020B0400000000000000" pitchFamily="49" charset="-128"/>
                          <a:ea typeface="BIZ UDゴシック" panose="020B0400000000000000" pitchFamily="49" charset="-128"/>
                        </a:rPr>
                        <a:t>江古田の森公園の自然観察会と整備活動保全を実施</a:t>
                      </a:r>
                    </a:p>
                  </a:txBody>
                  <a:tcPr marL="54968" marR="54968" marT="27482" marB="27482" anchor="ctr"/>
                </a:tc>
                <a:extLst>
                  <a:ext uri="{0D108BD9-81ED-4DB2-BD59-A6C34878D82A}">
                    <a16:rowId xmlns:a16="http://schemas.microsoft.com/office/drawing/2014/main" val="1579124979"/>
                  </a:ext>
                </a:extLst>
              </a:tr>
            </a:tbl>
          </a:graphicData>
        </a:graphic>
      </p:graphicFrame>
      <p:graphicFrame>
        <p:nvGraphicFramePr>
          <p:cNvPr id="3" name="表 2">
            <a:extLst>
              <a:ext uri="{FF2B5EF4-FFF2-40B4-BE49-F238E27FC236}">
                <a16:creationId xmlns:a16="http://schemas.microsoft.com/office/drawing/2014/main" id="{DAE5A87B-4D8C-C993-6232-B50D85A1C041}"/>
              </a:ext>
            </a:extLst>
          </p:cNvPr>
          <p:cNvGraphicFramePr>
            <a:graphicFrameLocks noGrp="1"/>
          </p:cNvGraphicFramePr>
          <p:nvPr/>
        </p:nvGraphicFramePr>
        <p:xfrm>
          <a:off x="469143" y="2784231"/>
          <a:ext cx="4176463" cy="998128"/>
        </p:xfrm>
        <a:graphic>
          <a:graphicData uri="http://schemas.openxmlformats.org/drawingml/2006/table">
            <a:tbl>
              <a:tblPr firstRow="1" bandRow="1">
                <a:tableStyleId>{21E4AEA4-8DFA-4A89-87EB-49C32662AFE0}</a:tableStyleId>
              </a:tblPr>
              <a:tblGrid>
                <a:gridCol w="1442165">
                  <a:extLst>
                    <a:ext uri="{9D8B030D-6E8A-4147-A177-3AD203B41FA5}">
                      <a16:colId xmlns:a16="http://schemas.microsoft.com/office/drawing/2014/main" val="2423344503"/>
                    </a:ext>
                  </a:extLst>
                </a:gridCol>
                <a:gridCol w="1367149">
                  <a:extLst>
                    <a:ext uri="{9D8B030D-6E8A-4147-A177-3AD203B41FA5}">
                      <a16:colId xmlns:a16="http://schemas.microsoft.com/office/drawing/2014/main" val="2438093280"/>
                    </a:ext>
                  </a:extLst>
                </a:gridCol>
                <a:gridCol w="1367149">
                  <a:extLst>
                    <a:ext uri="{9D8B030D-6E8A-4147-A177-3AD203B41FA5}">
                      <a16:colId xmlns:a16="http://schemas.microsoft.com/office/drawing/2014/main" val="209975371"/>
                    </a:ext>
                  </a:extLst>
                </a:gridCol>
              </a:tblGrid>
              <a:tr h="342670">
                <a:tc gridSpan="3">
                  <a:txBody>
                    <a:bodyPr/>
                    <a:lstStyle/>
                    <a:p>
                      <a:r>
                        <a:rPr lang="ja-JP" altLang="en-US" sz="1400" dirty="0">
                          <a:latin typeface="BIZ UDゴシック" panose="020B0400000000000000" pitchFamily="49" charset="-128"/>
                          <a:ea typeface="BIZ UDゴシック" panose="020B0400000000000000" pitchFamily="49" charset="-128"/>
                        </a:rPr>
                        <a:t>過去</a:t>
                      </a:r>
                      <a:r>
                        <a:rPr lang="en-US" altLang="ja-JP" sz="1400" dirty="0">
                          <a:latin typeface="BIZ UDゴシック" panose="020B0400000000000000" pitchFamily="49" charset="-128"/>
                          <a:ea typeface="BIZ UDゴシック" panose="020B0400000000000000" pitchFamily="49" charset="-128"/>
                        </a:rPr>
                        <a:t>3</a:t>
                      </a:r>
                      <a:r>
                        <a:rPr lang="ja-JP" altLang="en-US" sz="1400" dirty="0">
                          <a:latin typeface="BIZ UDゴシック" panose="020B0400000000000000" pitchFamily="49" charset="-128"/>
                          <a:ea typeface="BIZ UDゴシック" panose="020B0400000000000000" pitchFamily="49" charset="-128"/>
                        </a:rPr>
                        <a:t>年間の交付件数</a:t>
                      </a:r>
                      <a:endParaRPr sz="1400" dirty="0">
                        <a:latin typeface="BIZ UDゴシック" panose="020B0400000000000000" pitchFamily="49" charset="-128"/>
                        <a:ea typeface="BIZ UDゴシック" panose="020B0400000000000000" pitchFamily="49" charset="-128"/>
                      </a:endParaRPr>
                    </a:p>
                  </a:txBody>
                  <a:tcPr marL="84331" marR="84331" marT="42165" marB="42165"/>
                </a:tc>
                <a:tc hMerge="1">
                  <a:txBody>
                    <a:bodyPr/>
                    <a:lstStyle/>
                    <a:p>
                      <a:pPr algn="l"/>
                      <a:endParaRPr kumimoji="1" lang="ja-JP" altLang="en-US" dirty="0"/>
                    </a:p>
                  </a:txBody>
                  <a:tcPr anchor="ctr"/>
                </a:tc>
                <a:tc hMerge="1">
                  <a:txBody>
                    <a:bodyPr/>
                    <a:lstStyle/>
                    <a:p>
                      <a:pPr algn="l"/>
                      <a:endParaRPr kumimoji="1" lang="ja-JP" altLang="en-US" dirty="0"/>
                    </a:p>
                  </a:txBody>
                  <a:tcPr anchor="ctr"/>
                </a:tc>
                <a:extLst>
                  <a:ext uri="{0D108BD9-81ED-4DB2-BD59-A6C34878D82A}">
                    <a16:rowId xmlns:a16="http://schemas.microsoft.com/office/drawing/2014/main" val="2802876228"/>
                  </a:ext>
                </a:extLst>
              </a:tr>
              <a:tr h="327729">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3</a:t>
                      </a:r>
                      <a:r>
                        <a:rPr kumimoji="1" lang="ja-JP" altLang="en-US" sz="1400" dirty="0">
                          <a:latin typeface="BIZ UDゴシック" panose="020B0400000000000000" pitchFamily="49" charset="-128"/>
                          <a:ea typeface="BIZ UDゴシック" panose="020B0400000000000000" pitchFamily="49" charset="-128"/>
                        </a:rPr>
                        <a:t>年度</a:t>
                      </a:r>
                    </a:p>
                  </a:txBody>
                  <a:tcPr marL="71178" marR="71178" marT="35589" marB="35589"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年度</a:t>
                      </a:r>
                    </a:p>
                  </a:txBody>
                  <a:tcPr marL="71178" marR="71178" marT="35589" marB="35589"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5</a:t>
                      </a:r>
                      <a:r>
                        <a:rPr kumimoji="1" lang="ja-JP" altLang="en-US" sz="1400" dirty="0">
                          <a:latin typeface="BIZ UDゴシック" panose="020B0400000000000000" pitchFamily="49" charset="-128"/>
                          <a:ea typeface="BIZ UDゴシック" panose="020B0400000000000000" pitchFamily="49" charset="-128"/>
                        </a:rPr>
                        <a:t>年度</a:t>
                      </a:r>
                    </a:p>
                  </a:txBody>
                  <a:tcPr marL="71178" marR="71178" marT="35589" marB="35589" anchor="ctr"/>
                </a:tc>
                <a:extLst>
                  <a:ext uri="{0D108BD9-81ED-4DB2-BD59-A6C34878D82A}">
                    <a16:rowId xmlns:a16="http://schemas.microsoft.com/office/drawing/2014/main" val="1275687737"/>
                  </a:ext>
                </a:extLst>
              </a:tr>
              <a:tr h="327729">
                <a:tc>
                  <a:txBody>
                    <a:bodyPr/>
                    <a:lstStyle/>
                    <a:p>
                      <a:pPr algn="ctr"/>
                      <a:r>
                        <a:rPr kumimoji="1" lang="en-US" altLang="ja-JP" sz="1400" dirty="0">
                          <a:latin typeface="BIZ UDゴシック" panose="020B0400000000000000" pitchFamily="49" charset="-128"/>
                          <a:ea typeface="BIZ UDゴシック" panose="020B0400000000000000" pitchFamily="49" charset="-128"/>
                        </a:rPr>
                        <a:t>1</a:t>
                      </a:r>
                      <a:endParaRPr kumimoji="1" lang="ja-JP" altLang="en-US" sz="1400" dirty="0">
                        <a:latin typeface="BIZ UDゴシック" panose="020B0400000000000000" pitchFamily="49" charset="-128"/>
                        <a:ea typeface="BIZ UDゴシック" panose="020B0400000000000000" pitchFamily="49" charset="-128"/>
                      </a:endParaRPr>
                    </a:p>
                  </a:txBody>
                  <a:tcPr marL="71178" marR="71178" marT="35589" marB="35589"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4</a:t>
                      </a:r>
                      <a:endParaRPr kumimoji="1" lang="ja-JP" altLang="en-US" sz="1400" dirty="0">
                        <a:latin typeface="BIZ UDゴシック" panose="020B0400000000000000" pitchFamily="49" charset="-128"/>
                        <a:ea typeface="BIZ UDゴシック" panose="020B0400000000000000" pitchFamily="49" charset="-128"/>
                      </a:endParaRPr>
                    </a:p>
                  </a:txBody>
                  <a:tcPr marL="71178" marR="71178" marT="35589" marB="35589"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3</a:t>
                      </a:r>
                      <a:endParaRPr kumimoji="1" lang="ja-JP" altLang="en-US" sz="1400" dirty="0">
                        <a:latin typeface="BIZ UDゴシック" panose="020B0400000000000000" pitchFamily="49" charset="-128"/>
                        <a:ea typeface="BIZ UDゴシック" panose="020B0400000000000000" pitchFamily="49" charset="-128"/>
                      </a:endParaRPr>
                    </a:p>
                  </a:txBody>
                  <a:tcPr marL="71178" marR="71178" marT="35589" marB="35589" anchor="ctr"/>
                </a:tc>
                <a:extLst>
                  <a:ext uri="{0D108BD9-81ED-4DB2-BD59-A6C34878D82A}">
                    <a16:rowId xmlns:a16="http://schemas.microsoft.com/office/drawing/2014/main" val="2476958108"/>
                  </a:ext>
                </a:extLst>
              </a:tr>
            </a:tbl>
          </a:graphicData>
        </a:graphic>
      </p:graphicFrame>
      <p:sp>
        <p:nvSpPr>
          <p:cNvPr id="7" name="二等辺三角形 6">
            <a:extLst>
              <a:ext uri="{FF2B5EF4-FFF2-40B4-BE49-F238E27FC236}">
                <a16:creationId xmlns:a16="http://schemas.microsoft.com/office/drawing/2014/main" id="{A0F719F0-5C63-7FD0-3FA2-A6A6D795A839}"/>
              </a:ext>
            </a:extLst>
          </p:cNvPr>
          <p:cNvSpPr/>
          <p:nvPr/>
        </p:nvSpPr>
        <p:spPr>
          <a:xfrm rot="1855699">
            <a:off x="4635140" y="2780226"/>
            <a:ext cx="341042" cy="294002"/>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0C94B034-F09D-36ED-996E-5B06DEE092D7}"/>
              </a:ext>
            </a:extLst>
          </p:cNvPr>
          <p:cNvSpPr/>
          <p:nvPr/>
        </p:nvSpPr>
        <p:spPr>
          <a:xfrm>
            <a:off x="3143671" y="4596520"/>
            <a:ext cx="5749957" cy="1640791"/>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ゴシック" panose="020B0400000000000000" pitchFamily="49" charset="-128"/>
                <a:ea typeface="BIZ UDゴシック" panose="020B0400000000000000" pitchFamily="49" charset="-128"/>
              </a:rPr>
              <a:t>　今後、区内における環境に配慮した取組を広く波及させるためには、政策助成事業と区が実施する普及啓発事業との連携を検討する必要があります。</a:t>
            </a:r>
            <a:endParaRPr kumimoji="1" lang="en-US" altLang="ja-JP" dirty="0">
              <a:solidFill>
                <a:schemeClr val="tx1"/>
              </a:solidFill>
              <a:latin typeface="BIZ UDゴシック" panose="020B0400000000000000" pitchFamily="49" charset="-128"/>
              <a:ea typeface="BIZ UDゴシック" panose="020B0400000000000000" pitchFamily="49" charset="-128"/>
            </a:endParaRPr>
          </a:p>
        </p:txBody>
      </p:sp>
      <p:sp>
        <p:nvSpPr>
          <p:cNvPr id="9" name="スライド番号プレースホルダー 8">
            <a:extLst>
              <a:ext uri="{FF2B5EF4-FFF2-40B4-BE49-F238E27FC236}">
                <a16:creationId xmlns:a16="http://schemas.microsoft.com/office/drawing/2014/main" id="{7F084C55-FB98-72C7-8EAB-A65648ADA545}"/>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25</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8855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369332"/>
            <a:ext cx="10590226" cy="899428"/>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脱炭素化につながる優れた取組の表彰等</a:t>
            </a:r>
            <a:br>
              <a:rPr lang="en-US" altLang="ja-JP" sz="2800" dirty="0">
                <a:latin typeface="BIZ UDゴシック" panose="020B0400000000000000" pitchFamily="49" charset="-128"/>
                <a:ea typeface="BIZ UDゴシック" panose="020B0400000000000000" pitchFamily="49" charset="-128"/>
              </a:rPr>
            </a:br>
            <a:r>
              <a:rPr lang="ja-JP" altLang="en-US" sz="2800" dirty="0">
                <a:latin typeface="BIZ UDゴシック" panose="020B0400000000000000" pitchFamily="49" charset="-128"/>
                <a:ea typeface="BIZ UDゴシック" panose="020B0400000000000000" pitchFamily="49" charset="-128"/>
              </a:rPr>
              <a:t>（なかのみどりの貢献賞・デコ活コンテスト</a:t>
            </a:r>
            <a:r>
              <a:rPr lang="en-US" altLang="ja-JP" sz="2800" dirty="0">
                <a:latin typeface="BIZ UDゴシック" panose="020B0400000000000000" pitchFamily="49" charset="-128"/>
                <a:ea typeface="BIZ UDゴシック" panose="020B0400000000000000" pitchFamily="49" charset="-128"/>
              </a:rPr>
              <a:t>)</a:t>
            </a:r>
            <a:endParaRPr lang="ja-JP" altLang="en-US" sz="2800" dirty="0">
              <a:latin typeface="BIZ UDゴシック" panose="020B0400000000000000" pitchFamily="49" charset="-128"/>
              <a:ea typeface="BIZ UDゴシック" panose="020B0400000000000000" pitchFamily="49" charset="-128"/>
            </a:endParaRPr>
          </a:p>
        </p:txBody>
      </p:sp>
      <p:cxnSp>
        <p:nvCxnSpPr>
          <p:cNvPr id="4" name="直線コネクタ 3"/>
          <p:cNvCxnSpPr>
            <a:cxnSpLocks/>
          </p:cNvCxnSpPr>
          <p:nvPr/>
        </p:nvCxnSpPr>
        <p:spPr>
          <a:xfrm>
            <a:off x="474326" y="1268760"/>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366764"/>
            <a:ext cx="10441156" cy="2466726"/>
          </a:xfrm>
          <a:prstGeom prst="rect">
            <a:avLst/>
          </a:prstGeom>
          <a:noFill/>
        </p:spPr>
        <p:txBody>
          <a:bodyPr wrap="square" lIns="0" tIns="0" rIns="0" bIns="0" rtlCol="0">
            <a:noAutofit/>
          </a:bodyPr>
          <a:lstStyle/>
          <a:p>
            <a:r>
              <a:rPr lang="ja-JP" altLang="en-US" sz="1600" dirty="0">
                <a:latin typeface="BIZ UDゴシック" panose="020B0400000000000000" pitchFamily="49" charset="-128"/>
                <a:ea typeface="BIZ UDゴシック" panose="020B0400000000000000" pitchFamily="49" charset="-128"/>
              </a:rPr>
              <a:t>１　なかのみどりの貢献賞</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平成</a:t>
            </a:r>
            <a:r>
              <a:rPr lang="en-US" altLang="ja-JP" sz="1600" dirty="0">
                <a:latin typeface="BIZ UDゴシック" panose="020B0400000000000000" pitchFamily="49" charset="-128"/>
                <a:ea typeface="BIZ UDゴシック" panose="020B0400000000000000" pitchFamily="49" charset="-128"/>
              </a:rPr>
              <a:t>20</a:t>
            </a:r>
            <a:r>
              <a:rPr lang="ja-JP" altLang="en-US" sz="1600" dirty="0">
                <a:latin typeface="BIZ UDゴシック" panose="020B0400000000000000" pitchFamily="49" charset="-128"/>
                <a:ea typeface="BIZ UDゴシック" panose="020B0400000000000000" pitchFamily="49" charset="-128"/>
              </a:rPr>
              <a:t>年～</a:t>
            </a:r>
            <a:r>
              <a:rPr lang="en-US" altLang="ja-JP" sz="1600" dirty="0">
                <a:latin typeface="BIZ UDゴシック" panose="020B0400000000000000" pitchFamily="49" charset="-128"/>
                <a:ea typeface="BIZ UDゴシック" panose="020B0400000000000000" pitchFamily="49" charset="-128"/>
              </a:rPr>
              <a:t>23</a:t>
            </a:r>
            <a:r>
              <a:rPr lang="ja-JP" altLang="en-US" sz="1600" dirty="0">
                <a:latin typeface="BIZ UDゴシック" panose="020B0400000000000000" pitchFamily="49" charset="-128"/>
                <a:ea typeface="BIZ UDゴシック" panose="020B0400000000000000" pitchFamily="49" charset="-128"/>
              </a:rPr>
              <a:t>年度まで行っていた「花と緑のコンクール」を拡大し、平成</a:t>
            </a:r>
            <a:r>
              <a:rPr lang="en-US" altLang="ja-JP" sz="1600" dirty="0">
                <a:latin typeface="BIZ UDゴシック" panose="020B0400000000000000" pitchFamily="49" charset="-128"/>
                <a:ea typeface="BIZ UDゴシック" panose="020B0400000000000000" pitchFamily="49" charset="-128"/>
              </a:rPr>
              <a:t>24</a:t>
            </a:r>
            <a:r>
              <a:rPr lang="ja-JP" altLang="en-US" sz="1600" dirty="0">
                <a:latin typeface="BIZ UDゴシック" panose="020B0400000000000000" pitchFamily="49" charset="-128"/>
                <a:ea typeface="BIZ UDゴシック" panose="020B0400000000000000" pitchFamily="49" charset="-128"/>
              </a:rPr>
              <a:t>年からは中野区の地球温暖化防止対策と緑の啓発を目的として、中野区の緑化推進や保全に関し貢献されている個人・団体・事業所を</a:t>
            </a:r>
            <a:r>
              <a:rPr lang="en-US" altLang="ja-JP" sz="1600" dirty="0">
                <a:latin typeface="BIZ UDゴシック" panose="020B0400000000000000" pitchFamily="49" charset="-128"/>
                <a:ea typeface="BIZ UDゴシック" panose="020B0400000000000000" pitchFamily="49" charset="-128"/>
              </a:rPr>
              <a:t>5</a:t>
            </a:r>
            <a:r>
              <a:rPr lang="ja-JP" altLang="en-US" sz="1600" dirty="0">
                <a:latin typeface="BIZ UDゴシック" panose="020B0400000000000000" pitchFamily="49" charset="-128"/>
                <a:ea typeface="BIZ UDゴシック" panose="020B0400000000000000" pitchFamily="49" charset="-128"/>
              </a:rPr>
              <a:t>部門に分け表彰しています。</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２　デコ活コンテスト</a:t>
            </a:r>
            <a:endParaRPr lang="en-US" altLang="ja-JP" sz="1600" dirty="0">
              <a:latin typeface="BIZ UDゴシック" panose="020B0400000000000000" pitchFamily="49" charset="-128"/>
              <a:ea typeface="BIZ UDゴシック" panose="020B0400000000000000" pitchFamily="49" charset="-128"/>
            </a:endParaRPr>
          </a:p>
          <a:p>
            <a:r>
              <a:rPr lang="ja-JP" altLang="en-US" sz="1600" kern="100" dirty="0">
                <a:effectLst/>
                <a:latin typeface="BIZ UDゴシック" panose="020B0400000000000000" pitchFamily="49" charset="-128"/>
                <a:ea typeface="BIZ UDゴシック" panose="020B0400000000000000" pitchFamily="49" charset="-128"/>
              </a:rPr>
              <a:t>　持続可能なまち「なかの」を次世代に引き継いでいくために、ゼロカーボンシティなかのに関わる皆さまから、日ごろ行っている脱炭素行動、地球規模での脱炭素・区の取組へのアイデアや「なかのエコフェア」にて実際に使用するキャッチコピーを募集しています。</a:t>
            </a:r>
          </a:p>
          <a:p>
            <a:r>
              <a:rPr lang="ja-JP" altLang="en-US" sz="1600" kern="100" dirty="0">
                <a:effectLst/>
                <a:latin typeface="BIZ UDゴシック" panose="020B0400000000000000" pitchFamily="49" charset="-128"/>
                <a:ea typeface="BIZ UDゴシック" panose="020B0400000000000000" pitchFamily="49" charset="-128"/>
              </a:rPr>
              <a:t>　</a:t>
            </a:r>
            <a:r>
              <a:rPr lang="ja-JP" altLang="ja-JP" sz="1600" kern="100" dirty="0">
                <a:effectLst/>
                <a:latin typeface="BIZ UDゴシック" panose="020B0400000000000000" pitchFamily="49" charset="-128"/>
                <a:ea typeface="BIZ UDゴシック" panose="020B0400000000000000" pitchFamily="49" charset="-128"/>
              </a:rPr>
              <a:t>例年</a:t>
            </a:r>
            <a:r>
              <a:rPr lang="en-US" altLang="ja-JP" sz="1600" kern="100" dirty="0">
                <a:effectLst/>
                <a:latin typeface="BIZ UDゴシック" panose="020B0400000000000000" pitchFamily="49" charset="-128"/>
                <a:ea typeface="BIZ UDゴシック" panose="020B0400000000000000" pitchFamily="49" charset="-128"/>
              </a:rPr>
              <a:t>11</a:t>
            </a:r>
            <a:r>
              <a:rPr lang="ja-JP" altLang="ja-JP" sz="1600" kern="100" dirty="0">
                <a:effectLst/>
                <a:latin typeface="BIZ UDゴシック" panose="020B0400000000000000" pitchFamily="49" charset="-128"/>
                <a:ea typeface="BIZ UDゴシック" panose="020B0400000000000000" pitchFamily="49" charset="-128"/>
              </a:rPr>
              <a:t>月頃に</a:t>
            </a:r>
            <a:r>
              <a:rPr lang="ja-JP" altLang="en-US" sz="1600" kern="100" dirty="0">
                <a:effectLst/>
                <a:latin typeface="BIZ UDゴシック" panose="020B0400000000000000" pitchFamily="49" charset="-128"/>
                <a:ea typeface="BIZ UDゴシック" panose="020B0400000000000000" pitchFamily="49" charset="-128"/>
              </a:rPr>
              <a:t>実施している「なかのエコフェア」で</a:t>
            </a:r>
            <a:r>
              <a:rPr lang="ja-JP" altLang="ja-JP" sz="1600" kern="100" dirty="0">
                <a:effectLst/>
                <a:latin typeface="BIZ UDゴシック" panose="020B0400000000000000" pitchFamily="49" charset="-128"/>
                <a:ea typeface="BIZ UDゴシック" panose="020B0400000000000000" pitchFamily="49" charset="-128"/>
              </a:rPr>
              <a:t>、デコ活コンテスト</a:t>
            </a:r>
            <a:r>
              <a:rPr lang="ja-JP" altLang="en-US" sz="1600" kern="100" dirty="0">
                <a:effectLst/>
                <a:latin typeface="BIZ UDゴシック" panose="020B0400000000000000" pitchFamily="49" charset="-128"/>
                <a:ea typeface="BIZ UDゴシック" panose="020B0400000000000000" pitchFamily="49" charset="-128"/>
              </a:rPr>
              <a:t>で</a:t>
            </a:r>
            <a:r>
              <a:rPr lang="ja-JP" altLang="ja-JP" sz="1600" kern="100" dirty="0">
                <a:effectLst/>
                <a:latin typeface="BIZ UDゴシック" panose="020B0400000000000000" pitchFamily="49" charset="-128"/>
                <a:ea typeface="BIZ UDゴシック" panose="020B0400000000000000" pitchFamily="49" charset="-128"/>
              </a:rPr>
              <a:t>優秀賞等表彰してい</a:t>
            </a:r>
            <a:r>
              <a:rPr lang="ja-JP" altLang="en-US" sz="1600" kern="100" dirty="0">
                <a:effectLst/>
                <a:latin typeface="BIZ UDゴシック" panose="020B0400000000000000" pitchFamily="49" charset="-128"/>
                <a:ea typeface="BIZ UDゴシック" panose="020B0400000000000000" pitchFamily="49" charset="-128"/>
              </a:rPr>
              <a:t>ます</a:t>
            </a:r>
            <a:r>
              <a:rPr lang="ja-JP" altLang="ja-JP" sz="1600" kern="100" dirty="0">
                <a:effectLst/>
                <a:latin typeface="BIZ UDゴシック" panose="020B0400000000000000" pitchFamily="49" charset="-128"/>
                <a:ea typeface="BIZ UDゴシック" panose="020B0400000000000000" pitchFamily="49" charset="-128"/>
              </a:rPr>
              <a:t>。</a:t>
            </a:r>
          </a:p>
        </p:txBody>
      </p:sp>
      <p:sp>
        <p:nvSpPr>
          <p:cNvPr id="7" name="テキスト ボックス 6">
            <a:extLst>
              <a:ext uri="{FF2B5EF4-FFF2-40B4-BE49-F238E27FC236}">
                <a16:creationId xmlns:a16="http://schemas.microsoft.com/office/drawing/2014/main" id="{EF91CC00-74B6-C80B-5630-7BF06FB1B779}"/>
              </a:ext>
            </a:extLst>
          </p:cNvPr>
          <p:cNvSpPr txBox="1"/>
          <p:nvPr/>
        </p:nvSpPr>
        <p:spPr>
          <a:xfrm>
            <a:off x="703913" y="4054672"/>
            <a:ext cx="3258487"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■中野みどりの貢献賞</a:t>
            </a:r>
            <a:r>
              <a:rPr kumimoji="1" lang="ja-JP" altLang="en-US" sz="1600" dirty="0">
                <a:latin typeface="BIZ UDゴシック" panose="020B0400000000000000" pitchFamily="49" charset="-128"/>
                <a:ea typeface="BIZ UDゴシック" panose="020B0400000000000000" pitchFamily="49" charset="-128"/>
              </a:rPr>
              <a:t>実績</a:t>
            </a:r>
          </a:p>
        </p:txBody>
      </p:sp>
      <p:graphicFrame>
        <p:nvGraphicFramePr>
          <p:cNvPr id="13" name="表 12">
            <a:extLst>
              <a:ext uri="{FF2B5EF4-FFF2-40B4-BE49-F238E27FC236}">
                <a16:creationId xmlns:a16="http://schemas.microsoft.com/office/drawing/2014/main" id="{39BBE783-9657-3D56-EFE1-45755AB99C4E}"/>
              </a:ext>
            </a:extLst>
          </p:cNvPr>
          <p:cNvGraphicFramePr>
            <a:graphicFrameLocks noGrp="1"/>
          </p:cNvGraphicFramePr>
          <p:nvPr>
            <p:extLst>
              <p:ext uri="{D42A27DB-BD31-4B8C-83A1-F6EECF244321}">
                <p14:modId xmlns:p14="http://schemas.microsoft.com/office/powerpoint/2010/main" val="2308398791"/>
              </p:ext>
            </p:extLst>
          </p:nvPr>
        </p:nvGraphicFramePr>
        <p:xfrm>
          <a:off x="1804320" y="4409758"/>
          <a:ext cx="8930355" cy="2243864"/>
        </p:xfrm>
        <a:graphic>
          <a:graphicData uri="http://schemas.openxmlformats.org/drawingml/2006/table">
            <a:tbl>
              <a:tblPr firstRow="1" firstCol="1" bandRow="1">
                <a:tableStyleId>{5C22544A-7EE6-4342-B048-85BDC9FD1C3A}</a:tableStyleId>
              </a:tblPr>
              <a:tblGrid>
                <a:gridCol w="2206350">
                  <a:extLst>
                    <a:ext uri="{9D8B030D-6E8A-4147-A177-3AD203B41FA5}">
                      <a16:colId xmlns:a16="http://schemas.microsoft.com/office/drawing/2014/main" val="1293851097"/>
                    </a:ext>
                  </a:extLst>
                </a:gridCol>
                <a:gridCol w="1569282">
                  <a:extLst>
                    <a:ext uri="{9D8B030D-6E8A-4147-A177-3AD203B41FA5}">
                      <a16:colId xmlns:a16="http://schemas.microsoft.com/office/drawing/2014/main" val="1603298354"/>
                    </a:ext>
                  </a:extLst>
                </a:gridCol>
                <a:gridCol w="1579673">
                  <a:extLst>
                    <a:ext uri="{9D8B030D-6E8A-4147-A177-3AD203B41FA5}">
                      <a16:colId xmlns:a16="http://schemas.microsoft.com/office/drawing/2014/main" val="1969526091"/>
                    </a:ext>
                  </a:extLst>
                </a:gridCol>
                <a:gridCol w="1787525">
                  <a:extLst>
                    <a:ext uri="{9D8B030D-6E8A-4147-A177-3AD203B41FA5}">
                      <a16:colId xmlns:a16="http://schemas.microsoft.com/office/drawing/2014/main" val="2840584515"/>
                    </a:ext>
                  </a:extLst>
                </a:gridCol>
                <a:gridCol w="1787525">
                  <a:extLst>
                    <a:ext uri="{9D8B030D-6E8A-4147-A177-3AD203B41FA5}">
                      <a16:colId xmlns:a16="http://schemas.microsoft.com/office/drawing/2014/main" val="768737593"/>
                    </a:ext>
                  </a:extLst>
                </a:gridCol>
              </a:tblGrid>
              <a:tr h="320552">
                <a:tc>
                  <a:txBody>
                    <a:bodyPr/>
                    <a:lstStyle/>
                    <a:p>
                      <a:pPr algn="ctr">
                        <a:lnSpc>
                          <a:spcPct val="107000"/>
                        </a:lnSpc>
                        <a:spcAft>
                          <a:spcPts val="800"/>
                        </a:spcAft>
                      </a:pPr>
                      <a:r>
                        <a:rPr lang="ja-JP" sz="1100" kern="100" dirty="0">
                          <a:effectLst/>
                          <a:latin typeface="BIZ UDゴシック" panose="020B0400000000000000" pitchFamily="49" charset="-128"/>
                          <a:ea typeface="BIZ UDゴシック" panose="020B0400000000000000" pitchFamily="49" charset="-128"/>
                        </a:rPr>
                        <a:t>部</a:t>
                      </a:r>
                      <a:r>
                        <a:rPr lang="ja-JP" altLang="en-US" sz="1100" kern="100" dirty="0">
                          <a:effectLst/>
                          <a:latin typeface="BIZ UDゴシック" panose="020B0400000000000000" pitchFamily="49" charset="-128"/>
                          <a:ea typeface="BIZ UDゴシック" panose="020B0400000000000000" pitchFamily="49" charset="-128"/>
                        </a:rPr>
                        <a:t>　　</a:t>
                      </a:r>
                      <a:r>
                        <a:rPr lang="ja-JP" sz="1100" kern="100" dirty="0">
                          <a:effectLst/>
                          <a:latin typeface="BIZ UDゴシック" panose="020B0400000000000000" pitchFamily="49" charset="-128"/>
                          <a:ea typeface="BIZ UDゴシック" panose="020B0400000000000000" pitchFamily="49" charset="-128"/>
                        </a:rPr>
                        <a:t>門</a:t>
                      </a:r>
                    </a:p>
                  </a:txBody>
                  <a:tcPr marL="68580" marR="68580" marT="0" marB="0" anchor="ctr" anchorCtr="1"/>
                </a:tc>
                <a:tc>
                  <a:txBody>
                    <a:bodyPr/>
                    <a:lstStyle/>
                    <a:p>
                      <a:pPr algn="ctr">
                        <a:lnSpc>
                          <a:spcPct val="107000"/>
                        </a:lnSpc>
                        <a:spcAft>
                          <a:spcPts val="800"/>
                        </a:spcAft>
                      </a:pPr>
                      <a:r>
                        <a:rPr lang="ja-JP" sz="1100" kern="100" dirty="0">
                          <a:effectLst/>
                          <a:latin typeface="BIZ UDゴシック" panose="020B0400000000000000" pitchFamily="49" charset="-128"/>
                          <a:ea typeface="BIZ UDゴシック" panose="020B0400000000000000" pitchFamily="49" charset="-128"/>
                        </a:rPr>
                        <a:t>令和</a:t>
                      </a:r>
                      <a:r>
                        <a:rPr lang="en-US" sz="1100" kern="100" dirty="0">
                          <a:effectLst/>
                          <a:latin typeface="BIZ UDゴシック" panose="020B0400000000000000" pitchFamily="49" charset="-128"/>
                          <a:ea typeface="BIZ UDゴシック" panose="020B0400000000000000" pitchFamily="49" charset="-128"/>
                        </a:rPr>
                        <a:t>3</a:t>
                      </a:r>
                      <a:r>
                        <a:rPr lang="ja-JP" sz="1100" kern="100" dirty="0">
                          <a:effectLst/>
                          <a:latin typeface="BIZ UDゴシック" panose="020B0400000000000000" pitchFamily="49" charset="-128"/>
                          <a:ea typeface="BIZ UDゴシック" panose="020B0400000000000000" pitchFamily="49" charset="-128"/>
                        </a:rPr>
                        <a:t>年度 受賞</a:t>
                      </a:r>
                      <a:r>
                        <a:rPr lang="en-US" sz="1100" kern="100" dirty="0">
                          <a:effectLst/>
                          <a:latin typeface="BIZ UDゴシック" panose="020B0400000000000000" pitchFamily="49" charset="-128"/>
                          <a:ea typeface="BIZ UDゴシック" panose="020B0400000000000000" pitchFamily="49" charset="-128"/>
                        </a:rPr>
                        <a:t>/</a:t>
                      </a:r>
                      <a:r>
                        <a:rPr lang="ja-JP" sz="1100" kern="100" dirty="0">
                          <a:effectLst/>
                          <a:latin typeface="BIZ UDゴシック" panose="020B0400000000000000" pitchFamily="49" charset="-128"/>
                          <a:ea typeface="BIZ UDゴシック" panose="020B0400000000000000" pitchFamily="49" charset="-128"/>
                        </a:rPr>
                        <a:t>応募</a:t>
                      </a:r>
                    </a:p>
                  </a:txBody>
                  <a:tcPr marL="68580" marR="68580" marT="0" marB="0" anchor="ctr" anchorCtr="1"/>
                </a:tc>
                <a:tc>
                  <a:txBody>
                    <a:bodyPr/>
                    <a:lstStyle/>
                    <a:p>
                      <a:pPr algn="ctr">
                        <a:lnSpc>
                          <a:spcPct val="107000"/>
                        </a:lnSpc>
                        <a:spcAft>
                          <a:spcPts val="800"/>
                        </a:spcAft>
                      </a:pPr>
                      <a:r>
                        <a:rPr lang="ja-JP" sz="1100" kern="100" dirty="0">
                          <a:effectLst/>
                          <a:latin typeface="BIZ UDゴシック" panose="020B0400000000000000" pitchFamily="49" charset="-128"/>
                          <a:ea typeface="BIZ UDゴシック" panose="020B0400000000000000" pitchFamily="49" charset="-128"/>
                        </a:rPr>
                        <a:t>令和</a:t>
                      </a:r>
                      <a:r>
                        <a:rPr lang="en-US" sz="1100" kern="100" dirty="0">
                          <a:effectLst/>
                          <a:latin typeface="BIZ UDゴシック" panose="020B0400000000000000" pitchFamily="49" charset="-128"/>
                          <a:ea typeface="BIZ UDゴシック" panose="020B0400000000000000" pitchFamily="49" charset="-128"/>
                        </a:rPr>
                        <a:t>4</a:t>
                      </a:r>
                      <a:r>
                        <a:rPr lang="ja-JP" sz="1100" kern="100" dirty="0">
                          <a:effectLst/>
                          <a:latin typeface="BIZ UDゴシック" panose="020B0400000000000000" pitchFamily="49" charset="-128"/>
                          <a:ea typeface="BIZ UDゴシック" panose="020B0400000000000000" pitchFamily="49" charset="-128"/>
                        </a:rPr>
                        <a:t>年度 受賞</a:t>
                      </a:r>
                      <a:r>
                        <a:rPr lang="en-US" sz="1100" kern="100" dirty="0">
                          <a:effectLst/>
                          <a:latin typeface="BIZ UDゴシック" panose="020B0400000000000000" pitchFamily="49" charset="-128"/>
                          <a:ea typeface="BIZ UDゴシック" panose="020B0400000000000000" pitchFamily="49" charset="-128"/>
                        </a:rPr>
                        <a:t>/</a:t>
                      </a:r>
                      <a:r>
                        <a:rPr lang="ja-JP" sz="1100" kern="100" dirty="0">
                          <a:effectLst/>
                          <a:latin typeface="BIZ UDゴシック" panose="020B0400000000000000" pitchFamily="49" charset="-128"/>
                          <a:ea typeface="BIZ UDゴシック" panose="020B0400000000000000" pitchFamily="49" charset="-128"/>
                        </a:rPr>
                        <a:t>応募</a:t>
                      </a:r>
                    </a:p>
                  </a:txBody>
                  <a:tcPr marL="68580" marR="68580" marT="0" marB="0" anchor="ctr" anchorCtr="1"/>
                </a:tc>
                <a:tc>
                  <a:txBody>
                    <a:bodyPr/>
                    <a:lstStyle/>
                    <a:p>
                      <a:pPr algn="ctr">
                        <a:lnSpc>
                          <a:spcPct val="107000"/>
                        </a:lnSpc>
                        <a:spcAft>
                          <a:spcPts val="800"/>
                        </a:spcAft>
                      </a:pPr>
                      <a:r>
                        <a:rPr lang="ja-JP" sz="1100" kern="100" dirty="0">
                          <a:effectLst/>
                          <a:latin typeface="BIZ UDゴシック" panose="020B0400000000000000" pitchFamily="49" charset="-128"/>
                          <a:ea typeface="BIZ UDゴシック" panose="020B0400000000000000" pitchFamily="49" charset="-128"/>
                        </a:rPr>
                        <a:t>令和</a:t>
                      </a:r>
                      <a:r>
                        <a:rPr lang="en-US" altLang="ja-JP" sz="1100" kern="100" dirty="0">
                          <a:effectLst/>
                          <a:latin typeface="BIZ UDゴシック" panose="020B0400000000000000" pitchFamily="49" charset="-128"/>
                          <a:ea typeface="BIZ UDゴシック" panose="020B0400000000000000" pitchFamily="49" charset="-128"/>
                        </a:rPr>
                        <a:t>5</a:t>
                      </a:r>
                      <a:r>
                        <a:rPr lang="ja-JP" sz="1100" kern="100" dirty="0">
                          <a:effectLst/>
                          <a:latin typeface="BIZ UDゴシック" panose="020B0400000000000000" pitchFamily="49" charset="-128"/>
                          <a:ea typeface="BIZ UDゴシック" panose="020B0400000000000000" pitchFamily="49" charset="-128"/>
                        </a:rPr>
                        <a:t>年度 受賞</a:t>
                      </a:r>
                      <a:r>
                        <a:rPr lang="en-US" sz="1100" kern="100" dirty="0">
                          <a:effectLst/>
                          <a:latin typeface="BIZ UDゴシック" panose="020B0400000000000000" pitchFamily="49" charset="-128"/>
                          <a:ea typeface="BIZ UDゴシック" panose="020B0400000000000000" pitchFamily="49" charset="-128"/>
                        </a:rPr>
                        <a:t>/</a:t>
                      </a:r>
                      <a:r>
                        <a:rPr lang="ja-JP" sz="1100" kern="100" dirty="0">
                          <a:effectLst/>
                          <a:latin typeface="BIZ UDゴシック" panose="020B0400000000000000" pitchFamily="49" charset="-128"/>
                          <a:ea typeface="BIZ UDゴシック" panose="020B0400000000000000" pitchFamily="49" charset="-128"/>
                        </a:rPr>
                        <a:t>応募</a:t>
                      </a:r>
                    </a:p>
                  </a:txBody>
                  <a:tcPr marL="68580" marR="68580" marT="0" marB="0" anchor="ctr" anchorCtr="1">
                    <a:solidFill>
                      <a:schemeClr val="accent1"/>
                    </a:solidFill>
                  </a:tcPr>
                </a:tc>
                <a:tc>
                  <a:txBody>
                    <a:bodyPr/>
                    <a:lstStyle/>
                    <a:p>
                      <a:pPr algn="ctr">
                        <a:lnSpc>
                          <a:spcPct val="107000"/>
                        </a:lnSpc>
                        <a:spcAft>
                          <a:spcPts val="800"/>
                        </a:spcAft>
                      </a:pPr>
                      <a:r>
                        <a:rPr lang="ja-JP" altLang="en-US" sz="1100" kern="100" dirty="0">
                          <a:effectLst/>
                          <a:latin typeface="BIZ UDゴシック" panose="020B0400000000000000" pitchFamily="49" charset="-128"/>
                          <a:ea typeface="BIZ UDゴシック" panose="020B0400000000000000" pitchFamily="49" charset="-128"/>
                        </a:rPr>
                        <a:t>令和</a:t>
                      </a:r>
                      <a:r>
                        <a:rPr lang="en-US" altLang="ja-JP" sz="1100" kern="100" dirty="0">
                          <a:effectLst/>
                          <a:latin typeface="BIZ UDゴシック" panose="020B0400000000000000" pitchFamily="49" charset="-128"/>
                          <a:ea typeface="BIZ UDゴシック" panose="020B0400000000000000" pitchFamily="49" charset="-128"/>
                        </a:rPr>
                        <a:t>6</a:t>
                      </a:r>
                      <a:r>
                        <a:rPr lang="ja-JP" altLang="en-US" sz="1100" kern="100" dirty="0">
                          <a:effectLst/>
                          <a:latin typeface="BIZ UDゴシック" panose="020B0400000000000000" pitchFamily="49" charset="-128"/>
                          <a:ea typeface="BIZ UDゴシック" panose="020B0400000000000000" pitchFamily="49" charset="-128"/>
                        </a:rPr>
                        <a:t>年度 受賞</a:t>
                      </a:r>
                      <a:r>
                        <a:rPr lang="en-US" altLang="ja-JP" sz="1100" kern="100" dirty="0">
                          <a:effectLst/>
                          <a:latin typeface="BIZ UDゴシック" panose="020B0400000000000000" pitchFamily="49" charset="-128"/>
                          <a:ea typeface="BIZ UDゴシック" panose="020B0400000000000000" pitchFamily="49" charset="-128"/>
                        </a:rPr>
                        <a:t>/</a:t>
                      </a:r>
                      <a:r>
                        <a:rPr lang="ja-JP" altLang="en-US" sz="1100" kern="100" dirty="0">
                          <a:effectLst/>
                          <a:latin typeface="BIZ UDゴシック" panose="020B0400000000000000" pitchFamily="49" charset="-128"/>
                          <a:ea typeface="BIZ UDゴシック" panose="020B0400000000000000" pitchFamily="49" charset="-128"/>
                        </a:rPr>
                        <a:t>応募</a:t>
                      </a:r>
                      <a:endParaRPr lang="ja-JP" sz="1100" kern="100" dirty="0">
                        <a:effectLst/>
                        <a:latin typeface="BIZ UDゴシック" panose="020B0400000000000000" pitchFamily="49" charset="-128"/>
                        <a:ea typeface="BIZ UDゴシック" panose="020B0400000000000000" pitchFamily="49" charset="-128"/>
                      </a:endParaRPr>
                    </a:p>
                  </a:txBody>
                  <a:tcPr marL="68580" marR="68580" marT="0" marB="0" anchor="ctr" anchorCtr="1">
                    <a:solidFill>
                      <a:schemeClr val="accent1"/>
                    </a:solidFill>
                  </a:tcPr>
                </a:tc>
                <a:extLst>
                  <a:ext uri="{0D108BD9-81ED-4DB2-BD59-A6C34878D82A}">
                    <a16:rowId xmlns:a16="http://schemas.microsoft.com/office/drawing/2014/main" val="553889429"/>
                  </a:ext>
                </a:extLst>
              </a:tr>
              <a:tr h="320552">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緑の保護育成活動部門</a:t>
                      </a:r>
                    </a:p>
                  </a:txBody>
                  <a:tcPr marL="68580" marR="68580" marT="0" marB="0" anchor="ctr" anchorCtr="1"/>
                </a:tc>
                <a:tc>
                  <a:txBody>
                    <a:bodyPr/>
                    <a:lstStyle/>
                    <a:p>
                      <a:pPr algn="ctr">
                        <a:lnSpc>
                          <a:spcPct val="107000"/>
                        </a:lnSpc>
                        <a:spcAft>
                          <a:spcPts val="800"/>
                        </a:spcAft>
                      </a:pPr>
                      <a:r>
                        <a:rPr lang="en-US" sz="1100" kern="100" dirty="0">
                          <a:effectLst/>
                          <a:latin typeface="BIZ UDゴシック" panose="020B0400000000000000" pitchFamily="49" charset="-128"/>
                          <a:ea typeface="BIZ UDゴシック" panose="020B0400000000000000" pitchFamily="49" charset="-128"/>
                        </a:rPr>
                        <a:t>1</a:t>
                      </a:r>
                      <a:r>
                        <a:rPr lang="ja-JP" sz="1100" kern="100" dirty="0">
                          <a:effectLst/>
                          <a:latin typeface="BIZ UDゴシック" panose="020B0400000000000000" pitchFamily="49" charset="-128"/>
                          <a:ea typeface="BIZ UDゴシック" panose="020B0400000000000000" pitchFamily="49" charset="-128"/>
                        </a:rPr>
                        <a:t>件</a:t>
                      </a:r>
                      <a:r>
                        <a:rPr lang="en-US" sz="1100" kern="100" dirty="0">
                          <a:effectLst/>
                          <a:latin typeface="BIZ UDゴシック" panose="020B0400000000000000" pitchFamily="49" charset="-128"/>
                          <a:ea typeface="BIZ UDゴシック" panose="020B0400000000000000" pitchFamily="49" charset="-128"/>
                        </a:rPr>
                        <a:t>/1</a:t>
                      </a:r>
                      <a:r>
                        <a:rPr lang="ja-JP" sz="1100" kern="100" dirty="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sz="1100" kern="100" dirty="0">
                          <a:effectLst/>
                          <a:latin typeface="BIZ UDゴシック" panose="020B0400000000000000" pitchFamily="49" charset="-128"/>
                          <a:ea typeface="BIZ UDゴシック" panose="020B0400000000000000" pitchFamily="49" charset="-128"/>
                        </a:rPr>
                        <a:t>6</a:t>
                      </a:r>
                      <a:r>
                        <a:rPr lang="ja-JP" sz="1100" kern="100" dirty="0">
                          <a:effectLst/>
                          <a:latin typeface="BIZ UDゴシック" panose="020B0400000000000000" pitchFamily="49" charset="-128"/>
                          <a:ea typeface="BIZ UDゴシック" panose="020B0400000000000000" pitchFamily="49" charset="-128"/>
                        </a:rPr>
                        <a:t>件</a:t>
                      </a:r>
                      <a:r>
                        <a:rPr lang="en-US" sz="1100" kern="100" dirty="0">
                          <a:effectLst/>
                          <a:latin typeface="BIZ UDゴシック" panose="020B0400000000000000" pitchFamily="49" charset="-128"/>
                          <a:ea typeface="BIZ UDゴシック" panose="020B0400000000000000" pitchFamily="49" charset="-128"/>
                        </a:rPr>
                        <a:t>/6</a:t>
                      </a:r>
                      <a:r>
                        <a:rPr lang="ja-JP" sz="1100" kern="100" dirty="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a:effectLst/>
                          <a:latin typeface="BIZ UDゴシック" panose="020B0400000000000000" pitchFamily="49" charset="-128"/>
                          <a:ea typeface="BIZ UDゴシック" panose="020B0400000000000000" pitchFamily="49" charset="-128"/>
                        </a:rPr>
                        <a:t>5</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a:t>
                      </a:r>
                      <a:r>
                        <a:rPr lang="en-US" altLang="ja-JP" sz="1100" kern="100">
                          <a:effectLst/>
                          <a:latin typeface="BIZ UDゴシック" panose="020B0400000000000000" pitchFamily="49" charset="-128"/>
                          <a:ea typeface="BIZ UDゴシック" panose="020B0400000000000000" pitchFamily="49" charset="-128"/>
                        </a:rPr>
                        <a:t>5</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dirty="0">
                          <a:effectLst/>
                          <a:latin typeface="BIZ UDゴシック" panose="020B0400000000000000" pitchFamily="49" charset="-128"/>
                          <a:ea typeface="BIZ UDゴシック" panose="020B0400000000000000" pitchFamily="49" charset="-128"/>
                        </a:rPr>
                        <a:t>2</a:t>
                      </a:r>
                      <a:r>
                        <a:rPr lang="ja-JP" altLang="en-US" sz="1100" kern="100" dirty="0">
                          <a:effectLst/>
                          <a:latin typeface="BIZ UDゴシック" panose="020B0400000000000000" pitchFamily="49" charset="-128"/>
                          <a:ea typeface="BIZ UDゴシック" panose="020B0400000000000000" pitchFamily="49" charset="-128"/>
                        </a:rPr>
                        <a:t>件</a:t>
                      </a:r>
                      <a:r>
                        <a:rPr lang="en-US" altLang="ja-JP" sz="1100" kern="100" dirty="0">
                          <a:effectLst/>
                          <a:latin typeface="BIZ UDゴシック" panose="020B0400000000000000" pitchFamily="49" charset="-128"/>
                          <a:ea typeface="BIZ UDゴシック" panose="020B0400000000000000" pitchFamily="49" charset="-128"/>
                        </a:rPr>
                        <a:t>/2</a:t>
                      </a:r>
                      <a:r>
                        <a:rPr lang="ja-JP" altLang="en-US" sz="1100" kern="100" dirty="0">
                          <a:effectLst/>
                          <a:latin typeface="BIZ UDゴシック" panose="020B0400000000000000" pitchFamily="49" charset="-128"/>
                          <a:ea typeface="BIZ UDゴシック" panose="020B0400000000000000" pitchFamily="49" charset="-128"/>
                        </a:rPr>
                        <a:t>件</a:t>
                      </a:r>
                      <a:endParaRPr lang="ja-JP" sz="1100" kern="100" dirty="0">
                        <a:effectLst/>
                        <a:latin typeface="BIZ UDゴシック" panose="020B0400000000000000" pitchFamily="49" charset="-128"/>
                        <a:ea typeface="BIZ UDゴシック" panose="020B0400000000000000" pitchFamily="49" charset="-128"/>
                      </a:endParaRPr>
                    </a:p>
                  </a:txBody>
                  <a:tcPr marL="68580" marR="68580" marT="0" marB="0" anchor="ctr" anchorCtr="1"/>
                </a:tc>
                <a:extLst>
                  <a:ext uri="{0D108BD9-81ED-4DB2-BD59-A6C34878D82A}">
                    <a16:rowId xmlns:a16="http://schemas.microsoft.com/office/drawing/2014/main" val="1038471470"/>
                  </a:ext>
                </a:extLst>
              </a:tr>
              <a:tr h="320552">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子ども緑化活動部門</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1</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/1</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6</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/6</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a:effectLst/>
                          <a:latin typeface="BIZ UDゴシック" panose="020B0400000000000000" pitchFamily="49" charset="-128"/>
                          <a:ea typeface="BIZ UDゴシック" panose="020B0400000000000000" pitchFamily="49" charset="-128"/>
                        </a:rPr>
                        <a:t>1</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a:t>
                      </a:r>
                      <a:r>
                        <a:rPr lang="en-US" altLang="ja-JP" sz="1100" kern="100">
                          <a:effectLst/>
                          <a:latin typeface="BIZ UDゴシック" panose="020B0400000000000000" pitchFamily="49" charset="-128"/>
                          <a:ea typeface="BIZ UDゴシック" panose="020B0400000000000000" pitchFamily="49" charset="-128"/>
                        </a:rPr>
                        <a:t>1</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dirty="0">
                          <a:effectLst/>
                          <a:latin typeface="BIZ UDゴシック" panose="020B0400000000000000" pitchFamily="49" charset="-128"/>
                          <a:ea typeface="BIZ UDゴシック" panose="020B0400000000000000" pitchFamily="49" charset="-128"/>
                        </a:rPr>
                        <a:t>1</a:t>
                      </a:r>
                      <a:r>
                        <a:rPr lang="ja-JP" altLang="en-US" sz="1100" kern="100" dirty="0">
                          <a:effectLst/>
                          <a:latin typeface="BIZ UDゴシック" panose="020B0400000000000000" pitchFamily="49" charset="-128"/>
                          <a:ea typeface="BIZ UDゴシック" panose="020B0400000000000000" pitchFamily="49" charset="-128"/>
                        </a:rPr>
                        <a:t>件</a:t>
                      </a:r>
                      <a:r>
                        <a:rPr lang="en-US" altLang="ja-JP" sz="1100" kern="100" dirty="0">
                          <a:effectLst/>
                          <a:latin typeface="BIZ UDゴシック" panose="020B0400000000000000" pitchFamily="49" charset="-128"/>
                          <a:ea typeface="BIZ UDゴシック" panose="020B0400000000000000" pitchFamily="49" charset="-128"/>
                        </a:rPr>
                        <a:t>/1</a:t>
                      </a:r>
                      <a:r>
                        <a:rPr lang="ja-JP" altLang="en-US" sz="1100" kern="100" dirty="0">
                          <a:effectLst/>
                          <a:latin typeface="BIZ UDゴシック" panose="020B0400000000000000" pitchFamily="49" charset="-128"/>
                          <a:ea typeface="BIZ UDゴシック" panose="020B0400000000000000" pitchFamily="49" charset="-128"/>
                        </a:rPr>
                        <a:t>件</a:t>
                      </a:r>
                      <a:endParaRPr lang="ja-JP" sz="1100" kern="100" dirty="0">
                        <a:effectLst/>
                        <a:latin typeface="BIZ UDゴシック" panose="020B0400000000000000" pitchFamily="49" charset="-128"/>
                        <a:ea typeface="BIZ UDゴシック" panose="020B0400000000000000" pitchFamily="49" charset="-128"/>
                      </a:endParaRPr>
                    </a:p>
                  </a:txBody>
                  <a:tcPr marL="68580" marR="68580" marT="0" marB="0" anchor="ctr" anchorCtr="1"/>
                </a:tc>
                <a:extLst>
                  <a:ext uri="{0D108BD9-81ED-4DB2-BD59-A6C34878D82A}">
                    <a16:rowId xmlns:a16="http://schemas.microsoft.com/office/drawing/2014/main" val="1043934304"/>
                  </a:ext>
                </a:extLst>
              </a:tr>
              <a:tr h="320552">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地域緑化活動部門</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4</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/4</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dirty="0">
                          <a:effectLst/>
                          <a:latin typeface="BIZ UDゴシック" panose="020B0400000000000000" pitchFamily="49" charset="-128"/>
                          <a:ea typeface="BIZ UDゴシック" panose="020B0400000000000000" pitchFamily="49" charset="-128"/>
                        </a:rPr>
                        <a:t>1</a:t>
                      </a:r>
                      <a:r>
                        <a:rPr lang="ja-JP" sz="1100" kern="100" dirty="0">
                          <a:effectLst/>
                          <a:latin typeface="BIZ UDゴシック" panose="020B0400000000000000" pitchFamily="49" charset="-128"/>
                          <a:ea typeface="BIZ UDゴシック" panose="020B0400000000000000" pitchFamily="49" charset="-128"/>
                        </a:rPr>
                        <a:t>件</a:t>
                      </a:r>
                      <a:r>
                        <a:rPr lang="en-US" sz="1100" kern="100" dirty="0">
                          <a:effectLst/>
                          <a:latin typeface="BIZ UDゴシック" panose="020B0400000000000000" pitchFamily="49" charset="-128"/>
                          <a:ea typeface="BIZ UDゴシック" panose="020B0400000000000000" pitchFamily="49" charset="-128"/>
                        </a:rPr>
                        <a:t>/</a:t>
                      </a:r>
                      <a:r>
                        <a:rPr lang="en-US" altLang="ja-JP" sz="1100" kern="100" dirty="0">
                          <a:effectLst/>
                          <a:latin typeface="BIZ UDゴシック" panose="020B0400000000000000" pitchFamily="49" charset="-128"/>
                          <a:ea typeface="BIZ UDゴシック" panose="020B0400000000000000" pitchFamily="49" charset="-128"/>
                        </a:rPr>
                        <a:t>1</a:t>
                      </a:r>
                      <a:r>
                        <a:rPr lang="ja-JP" sz="1100" kern="100" dirty="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dirty="0">
                          <a:effectLst/>
                          <a:latin typeface="BIZ UDゴシック" panose="020B0400000000000000" pitchFamily="49" charset="-128"/>
                          <a:ea typeface="BIZ UDゴシック" panose="020B0400000000000000" pitchFamily="49" charset="-128"/>
                        </a:rPr>
                        <a:t>1</a:t>
                      </a:r>
                      <a:r>
                        <a:rPr lang="ja-JP" altLang="en-US" sz="1100" kern="100" dirty="0">
                          <a:effectLst/>
                          <a:latin typeface="BIZ UDゴシック" panose="020B0400000000000000" pitchFamily="49" charset="-128"/>
                          <a:ea typeface="BIZ UDゴシック" panose="020B0400000000000000" pitchFamily="49" charset="-128"/>
                        </a:rPr>
                        <a:t>件</a:t>
                      </a:r>
                      <a:r>
                        <a:rPr lang="en-US" altLang="ja-JP" sz="1100" kern="100" dirty="0">
                          <a:effectLst/>
                          <a:latin typeface="BIZ UDゴシック" panose="020B0400000000000000" pitchFamily="49" charset="-128"/>
                          <a:ea typeface="BIZ UDゴシック" panose="020B0400000000000000" pitchFamily="49" charset="-128"/>
                        </a:rPr>
                        <a:t>/2</a:t>
                      </a:r>
                      <a:r>
                        <a:rPr lang="ja-JP" altLang="en-US" sz="1100" kern="100" dirty="0">
                          <a:effectLst/>
                          <a:latin typeface="BIZ UDゴシック" panose="020B0400000000000000" pitchFamily="49" charset="-128"/>
                          <a:ea typeface="BIZ UDゴシック" panose="020B0400000000000000" pitchFamily="49" charset="-128"/>
                        </a:rPr>
                        <a:t>件</a:t>
                      </a:r>
                      <a:endParaRPr lang="ja-JP" sz="1100" kern="100" dirty="0">
                        <a:effectLst/>
                        <a:latin typeface="BIZ UDゴシック" panose="020B0400000000000000" pitchFamily="49" charset="-128"/>
                        <a:ea typeface="BIZ UDゴシック" panose="020B0400000000000000" pitchFamily="49" charset="-128"/>
                      </a:endParaRPr>
                    </a:p>
                  </a:txBody>
                  <a:tcPr marL="68580" marR="68580" marT="0" marB="0" anchor="ctr" anchorCtr="1"/>
                </a:tc>
                <a:extLst>
                  <a:ext uri="{0D108BD9-81ED-4DB2-BD59-A6C34878D82A}">
                    <a16:rowId xmlns:a16="http://schemas.microsoft.com/office/drawing/2014/main" val="3582750183"/>
                  </a:ext>
                </a:extLst>
              </a:tr>
              <a:tr h="320552">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緑化貢献企業等部門</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dirty="0">
                          <a:effectLst/>
                          <a:latin typeface="BIZ UDゴシック" panose="020B0400000000000000" pitchFamily="49" charset="-128"/>
                          <a:ea typeface="BIZ UDゴシック" panose="020B0400000000000000" pitchFamily="49" charset="-128"/>
                        </a:rPr>
                        <a:t>0</a:t>
                      </a:r>
                      <a:r>
                        <a:rPr lang="ja-JP" altLang="en-US" sz="1100" kern="100" dirty="0">
                          <a:effectLst/>
                          <a:latin typeface="BIZ UDゴシック" panose="020B0400000000000000" pitchFamily="49" charset="-128"/>
                          <a:ea typeface="BIZ UDゴシック" panose="020B0400000000000000" pitchFamily="49" charset="-128"/>
                        </a:rPr>
                        <a:t>件</a:t>
                      </a:r>
                      <a:r>
                        <a:rPr lang="en-US" altLang="ja-JP" sz="1100" kern="100" dirty="0">
                          <a:effectLst/>
                          <a:latin typeface="BIZ UDゴシック" panose="020B0400000000000000" pitchFamily="49" charset="-128"/>
                          <a:ea typeface="BIZ UDゴシック" panose="020B0400000000000000" pitchFamily="49" charset="-128"/>
                        </a:rPr>
                        <a:t>/0</a:t>
                      </a:r>
                      <a:r>
                        <a:rPr lang="ja-JP" altLang="en-US" sz="1100" kern="100" dirty="0">
                          <a:effectLst/>
                          <a:latin typeface="BIZ UDゴシック" panose="020B0400000000000000" pitchFamily="49" charset="-128"/>
                          <a:ea typeface="BIZ UDゴシック" panose="020B0400000000000000" pitchFamily="49" charset="-128"/>
                        </a:rPr>
                        <a:t>件</a:t>
                      </a:r>
                      <a:endParaRPr lang="ja-JP" sz="1100" kern="100" dirty="0">
                        <a:effectLst/>
                        <a:latin typeface="BIZ UDゴシック" panose="020B0400000000000000" pitchFamily="49" charset="-128"/>
                        <a:ea typeface="BIZ UDゴシック" panose="020B0400000000000000" pitchFamily="49" charset="-128"/>
                      </a:endParaRPr>
                    </a:p>
                  </a:txBody>
                  <a:tcPr marL="68580" marR="68580" marT="0" marB="0" anchor="ctr" anchorCtr="1"/>
                </a:tc>
                <a:extLst>
                  <a:ext uri="{0D108BD9-81ED-4DB2-BD59-A6C34878D82A}">
                    <a16:rowId xmlns:a16="http://schemas.microsoft.com/office/drawing/2014/main" val="1050958780"/>
                  </a:ext>
                </a:extLst>
              </a:tr>
              <a:tr h="320552">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緑化活動サポート部門</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/0</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dirty="0">
                          <a:effectLst/>
                          <a:latin typeface="BIZ UDゴシック" panose="020B0400000000000000" pitchFamily="49" charset="-128"/>
                          <a:ea typeface="BIZ UDゴシック" panose="020B0400000000000000" pitchFamily="49" charset="-128"/>
                        </a:rPr>
                        <a:t>0</a:t>
                      </a:r>
                      <a:r>
                        <a:rPr lang="ja-JP" altLang="en-US" sz="1100" kern="100" dirty="0">
                          <a:effectLst/>
                          <a:latin typeface="BIZ UDゴシック" panose="020B0400000000000000" pitchFamily="49" charset="-128"/>
                          <a:ea typeface="BIZ UDゴシック" panose="020B0400000000000000" pitchFamily="49" charset="-128"/>
                        </a:rPr>
                        <a:t>件</a:t>
                      </a:r>
                      <a:r>
                        <a:rPr lang="en-US" altLang="ja-JP" sz="1100" kern="100" dirty="0">
                          <a:effectLst/>
                          <a:latin typeface="BIZ UDゴシック" panose="020B0400000000000000" pitchFamily="49" charset="-128"/>
                          <a:ea typeface="BIZ UDゴシック" panose="020B0400000000000000" pitchFamily="49" charset="-128"/>
                        </a:rPr>
                        <a:t>/0</a:t>
                      </a:r>
                      <a:r>
                        <a:rPr lang="ja-JP" altLang="en-US" sz="1100" kern="100" dirty="0">
                          <a:effectLst/>
                          <a:latin typeface="BIZ UDゴシック" panose="020B0400000000000000" pitchFamily="49" charset="-128"/>
                          <a:ea typeface="BIZ UDゴシック" panose="020B0400000000000000" pitchFamily="49" charset="-128"/>
                        </a:rPr>
                        <a:t>件</a:t>
                      </a:r>
                      <a:endParaRPr lang="ja-JP" sz="1100" kern="100" dirty="0">
                        <a:effectLst/>
                        <a:latin typeface="BIZ UDゴシック" panose="020B0400000000000000" pitchFamily="49" charset="-128"/>
                        <a:ea typeface="BIZ UDゴシック" panose="020B0400000000000000" pitchFamily="49" charset="-128"/>
                      </a:endParaRPr>
                    </a:p>
                  </a:txBody>
                  <a:tcPr marL="68580" marR="68580" marT="0" marB="0" anchor="ctr" anchorCtr="1"/>
                </a:tc>
                <a:extLst>
                  <a:ext uri="{0D108BD9-81ED-4DB2-BD59-A6C34878D82A}">
                    <a16:rowId xmlns:a16="http://schemas.microsoft.com/office/drawing/2014/main" val="2637391429"/>
                  </a:ext>
                </a:extLst>
              </a:tr>
              <a:tr h="320552">
                <a:tc>
                  <a:txBody>
                    <a:bodyPr/>
                    <a:lstStyle/>
                    <a:p>
                      <a:pPr algn="ctr">
                        <a:lnSpc>
                          <a:spcPct val="107000"/>
                        </a:lnSpc>
                        <a:spcAft>
                          <a:spcPts val="800"/>
                        </a:spcAft>
                      </a:pPr>
                      <a:r>
                        <a:rPr lang="ja-JP" sz="1100" kern="100">
                          <a:effectLst/>
                          <a:latin typeface="BIZ UDゴシック" panose="020B0400000000000000" pitchFamily="49" charset="-128"/>
                          <a:ea typeface="BIZ UDゴシック" panose="020B0400000000000000" pitchFamily="49" charset="-128"/>
                        </a:rPr>
                        <a:t>計</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2</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/2</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sz="1100" kern="100">
                          <a:effectLst/>
                          <a:latin typeface="BIZ UDゴシック" panose="020B0400000000000000" pitchFamily="49" charset="-128"/>
                          <a:ea typeface="BIZ UDゴシック" panose="020B0400000000000000" pitchFamily="49" charset="-128"/>
                        </a:rPr>
                        <a:t>16</a:t>
                      </a:r>
                      <a:r>
                        <a:rPr lang="ja-JP" sz="1100" kern="100">
                          <a:effectLst/>
                          <a:latin typeface="BIZ UDゴシック" panose="020B0400000000000000" pitchFamily="49" charset="-128"/>
                          <a:ea typeface="BIZ UDゴシック" panose="020B0400000000000000" pitchFamily="49" charset="-128"/>
                        </a:rPr>
                        <a:t>件</a:t>
                      </a:r>
                      <a:r>
                        <a:rPr lang="en-US" sz="1100" kern="100">
                          <a:effectLst/>
                          <a:latin typeface="BIZ UDゴシック" panose="020B0400000000000000" pitchFamily="49" charset="-128"/>
                          <a:ea typeface="BIZ UDゴシック" panose="020B0400000000000000" pitchFamily="49" charset="-128"/>
                        </a:rPr>
                        <a:t>/16</a:t>
                      </a:r>
                      <a:r>
                        <a:rPr lang="ja-JP" sz="1100" kern="10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dirty="0">
                          <a:effectLst/>
                          <a:latin typeface="BIZ UDゴシック" panose="020B0400000000000000" pitchFamily="49" charset="-128"/>
                          <a:ea typeface="BIZ UDゴシック" panose="020B0400000000000000" pitchFamily="49" charset="-128"/>
                        </a:rPr>
                        <a:t>7</a:t>
                      </a:r>
                      <a:r>
                        <a:rPr lang="ja-JP" sz="1100" kern="100" dirty="0">
                          <a:effectLst/>
                          <a:latin typeface="BIZ UDゴシック" panose="020B0400000000000000" pitchFamily="49" charset="-128"/>
                          <a:ea typeface="BIZ UDゴシック" panose="020B0400000000000000" pitchFamily="49" charset="-128"/>
                        </a:rPr>
                        <a:t>件</a:t>
                      </a:r>
                      <a:r>
                        <a:rPr lang="en-US" sz="1100" kern="100" dirty="0">
                          <a:effectLst/>
                          <a:latin typeface="BIZ UDゴシック" panose="020B0400000000000000" pitchFamily="49" charset="-128"/>
                          <a:ea typeface="BIZ UDゴシック" panose="020B0400000000000000" pitchFamily="49" charset="-128"/>
                        </a:rPr>
                        <a:t>/</a:t>
                      </a:r>
                      <a:r>
                        <a:rPr lang="en-US" altLang="ja-JP" sz="1100" kern="100" dirty="0">
                          <a:effectLst/>
                          <a:latin typeface="BIZ UDゴシック" panose="020B0400000000000000" pitchFamily="49" charset="-128"/>
                          <a:ea typeface="BIZ UDゴシック" panose="020B0400000000000000" pitchFamily="49" charset="-128"/>
                        </a:rPr>
                        <a:t>7</a:t>
                      </a:r>
                      <a:r>
                        <a:rPr lang="ja-JP" sz="1100" kern="100" dirty="0">
                          <a:effectLst/>
                          <a:latin typeface="BIZ UDゴシック" panose="020B0400000000000000" pitchFamily="49" charset="-128"/>
                          <a:ea typeface="BIZ UDゴシック" panose="020B0400000000000000" pitchFamily="49" charset="-128"/>
                        </a:rPr>
                        <a:t>件</a:t>
                      </a:r>
                    </a:p>
                  </a:txBody>
                  <a:tcPr marL="68580" marR="68580" marT="0" marB="0" anchor="ctr" anchorCtr="1"/>
                </a:tc>
                <a:tc>
                  <a:txBody>
                    <a:bodyPr/>
                    <a:lstStyle/>
                    <a:p>
                      <a:pPr algn="ctr">
                        <a:lnSpc>
                          <a:spcPct val="107000"/>
                        </a:lnSpc>
                        <a:spcAft>
                          <a:spcPts val="800"/>
                        </a:spcAft>
                      </a:pPr>
                      <a:r>
                        <a:rPr lang="en-US" altLang="ja-JP" sz="1100" kern="100" dirty="0">
                          <a:effectLst/>
                          <a:latin typeface="BIZ UDゴシック" panose="020B0400000000000000" pitchFamily="49" charset="-128"/>
                          <a:ea typeface="BIZ UDゴシック" panose="020B0400000000000000" pitchFamily="49" charset="-128"/>
                        </a:rPr>
                        <a:t>4</a:t>
                      </a:r>
                      <a:r>
                        <a:rPr lang="ja-JP" altLang="en-US" sz="1100" kern="100" dirty="0">
                          <a:effectLst/>
                          <a:latin typeface="BIZ UDゴシック" panose="020B0400000000000000" pitchFamily="49" charset="-128"/>
                          <a:ea typeface="BIZ UDゴシック" panose="020B0400000000000000" pitchFamily="49" charset="-128"/>
                        </a:rPr>
                        <a:t>件</a:t>
                      </a:r>
                      <a:r>
                        <a:rPr lang="en-US" altLang="ja-JP" sz="1100" kern="100" dirty="0">
                          <a:effectLst/>
                          <a:latin typeface="BIZ UDゴシック" panose="020B0400000000000000" pitchFamily="49" charset="-128"/>
                          <a:ea typeface="BIZ UDゴシック" panose="020B0400000000000000" pitchFamily="49" charset="-128"/>
                        </a:rPr>
                        <a:t>/5</a:t>
                      </a:r>
                      <a:r>
                        <a:rPr lang="ja-JP" altLang="en-US" sz="1100" kern="100" dirty="0">
                          <a:effectLst/>
                          <a:latin typeface="BIZ UDゴシック" panose="020B0400000000000000" pitchFamily="49" charset="-128"/>
                          <a:ea typeface="BIZ UDゴシック" panose="020B0400000000000000" pitchFamily="49" charset="-128"/>
                        </a:rPr>
                        <a:t>件</a:t>
                      </a:r>
                      <a:endParaRPr lang="ja-JP" sz="1100" kern="100" dirty="0">
                        <a:effectLst/>
                        <a:latin typeface="BIZ UDゴシック" panose="020B0400000000000000" pitchFamily="49" charset="-128"/>
                        <a:ea typeface="BIZ UDゴシック" panose="020B0400000000000000" pitchFamily="49" charset="-128"/>
                      </a:endParaRPr>
                    </a:p>
                  </a:txBody>
                  <a:tcPr marL="68580" marR="68580" marT="0" marB="0" anchor="ctr" anchorCtr="1"/>
                </a:tc>
                <a:extLst>
                  <a:ext uri="{0D108BD9-81ED-4DB2-BD59-A6C34878D82A}">
                    <a16:rowId xmlns:a16="http://schemas.microsoft.com/office/drawing/2014/main" val="770678128"/>
                  </a:ext>
                </a:extLst>
              </a:tr>
            </a:tbl>
          </a:graphicData>
        </a:graphic>
      </p:graphicFrame>
      <p:sp>
        <p:nvSpPr>
          <p:cNvPr id="3" name="スライド番号プレースホルダー 8">
            <a:extLst>
              <a:ext uri="{FF2B5EF4-FFF2-40B4-BE49-F238E27FC236}">
                <a16:creationId xmlns:a16="http://schemas.microsoft.com/office/drawing/2014/main" id="{0A098CE3-AE03-EF78-3C27-DA8438800DBE}"/>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26</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61479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スライド番号プレースホルダー 8">
            <a:extLst>
              <a:ext uri="{FF2B5EF4-FFF2-40B4-BE49-F238E27FC236}">
                <a16:creationId xmlns:a16="http://schemas.microsoft.com/office/drawing/2014/main" id="{DBDD92BF-3F9B-5353-2DAE-9160D598C749}"/>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3</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
        <p:nvSpPr>
          <p:cNvPr id="18" name="タイトル 1">
            <a:extLst>
              <a:ext uri="{FF2B5EF4-FFF2-40B4-BE49-F238E27FC236}">
                <a16:creationId xmlns:a16="http://schemas.microsoft.com/office/drawing/2014/main" id="{FA048A8D-8CE0-1A4F-0E5A-CA8A9FE67CA3}"/>
              </a:ext>
            </a:extLst>
          </p:cNvPr>
          <p:cNvSpPr>
            <a:spLocks noGrp="1"/>
          </p:cNvSpPr>
          <p:nvPr>
            <p:ph type="title"/>
          </p:nvPr>
        </p:nvSpPr>
        <p:spPr>
          <a:xfrm>
            <a:off x="485135" y="188642"/>
            <a:ext cx="9859337" cy="655060"/>
          </a:xfrm>
        </p:spPr>
        <p:txBody>
          <a:bodyPr>
            <a:normAutofit/>
          </a:bodyPr>
          <a:lstStyle/>
          <a:p>
            <a:pPr algn="just"/>
            <a:r>
              <a:rPr kumimoji="1" lang="ja-JP" altLang="en-US" sz="2800" dirty="0">
                <a:latin typeface="BIZ UDゴシック" panose="020B0400000000000000" pitchFamily="49" charset="-128"/>
                <a:ea typeface="BIZ UDゴシック" panose="020B0400000000000000" pitchFamily="49" charset="-128"/>
              </a:rPr>
              <a:t>第４次中野区環境基本計画における目標と現状値</a:t>
            </a:r>
          </a:p>
        </p:txBody>
      </p:sp>
      <p:sp>
        <p:nvSpPr>
          <p:cNvPr id="24" name="テキスト ボックス 12">
            <a:extLst>
              <a:ext uri="{FF2B5EF4-FFF2-40B4-BE49-F238E27FC236}">
                <a16:creationId xmlns:a16="http://schemas.microsoft.com/office/drawing/2014/main" id="{23C0582A-EFC8-DF67-C6AF-FCB56DB05D56}"/>
              </a:ext>
            </a:extLst>
          </p:cNvPr>
          <p:cNvSpPr txBox="1"/>
          <p:nvPr/>
        </p:nvSpPr>
        <p:spPr>
          <a:xfrm>
            <a:off x="478368" y="960638"/>
            <a:ext cx="10586184" cy="610424"/>
          </a:xfrm>
          <a:prstGeom prst="rect">
            <a:avLst/>
          </a:prstGeom>
          <a:noFill/>
          <a:ln>
            <a:noFill/>
            <a:prstDash val="sysDot"/>
          </a:ln>
        </p:spPr>
        <p:txBody>
          <a:bodyPr wrap="square" rtlCol="0">
            <a:spAutoFit/>
          </a:bodyPr>
          <a:lstStyle/>
          <a:p>
            <a:pPr marL="268288" indent="-268288">
              <a:spcBef>
                <a:spcPts val="200"/>
              </a:spcBef>
            </a:pP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目標</a:t>
            </a:r>
            <a:r>
              <a:rPr kumimoji="1" lang="en-US" altLang="ja-JP" sz="1600" dirty="0">
                <a:latin typeface="BIZ UDゴシック" panose="020B0400000000000000" pitchFamily="49" charset="-128"/>
                <a:ea typeface="BIZ UDゴシック" panose="020B0400000000000000" pitchFamily="49" charset="-128"/>
              </a:rPr>
              <a:t>】</a:t>
            </a:r>
          </a:p>
          <a:p>
            <a:pPr marL="268288" indent="-268288">
              <a:spcBef>
                <a:spcPts val="200"/>
              </a:spcBef>
            </a:pPr>
            <a:r>
              <a:rPr kumimoji="1" lang="ja-JP" altLang="en-US" sz="1600" dirty="0">
                <a:latin typeface="BIZ UDゴシック" panose="020B0400000000000000" pitchFamily="49" charset="-128"/>
                <a:ea typeface="BIZ UDゴシック" panose="020B0400000000000000" pitchFamily="49" charset="-128"/>
              </a:rPr>
              <a:t>　○環境に配慮した取組を行っている区民の割合の向上を目指します。</a:t>
            </a:r>
          </a:p>
        </p:txBody>
      </p:sp>
      <p:graphicFrame>
        <p:nvGraphicFramePr>
          <p:cNvPr id="2" name="表 1">
            <a:extLst>
              <a:ext uri="{FF2B5EF4-FFF2-40B4-BE49-F238E27FC236}">
                <a16:creationId xmlns:a16="http://schemas.microsoft.com/office/drawing/2014/main" id="{457EC4DD-BA02-BFAB-C398-F9B756F551DB}"/>
              </a:ext>
            </a:extLst>
          </p:cNvPr>
          <p:cNvGraphicFramePr>
            <a:graphicFrameLocks noGrp="1"/>
          </p:cNvGraphicFramePr>
          <p:nvPr>
            <p:extLst>
              <p:ext uri="{D42A27DB-BD31-4B8C-83A1-F6EECF244321}">
                <p14:modId xmlns:p14="http://schemas.microsoft.com/office/powerpoint/2010/main" val="335232184"/>
              </p:ext>
            </p:extLst>
          </p:nvPr>
        </p:nvGraphicFramePr>
        <p:xfrm>
          <a:off x="1775520" y="2128920"/>
          <a:ext cx="8568952" cy="2201292"/>
        </p:xfrm>
        <a:graphic>
          <a:graphicData uri="http://schemas.openxmlformats.org/drawingml/2006/table">
            <a:tbl>
              <a:tblPr firstRow="1" firstCol="1" bandRow="1"/>
              <a:tblGrid>
                <a:gridCol w="1997272">
                  <a:extLst>
                    <a:ext uri="{9D8B030D-6E8A-4147-A177-3AD203B41FA5}">
                      <a16:colId xmlns:a16="http://schemas.microsoft.com/office/drawing/2014/main" val="3463649328"/>
                    </a:ext>
                  </a:extLst>
                </a:gridCol>
                <a:gridCol w="1642920">
                  <a:extLst>
                    <a:ext uri="{9D8B030D-6E8A-4147-A177-3AD203B41FA5}">
                      <a16:colId xmlns:a16="http://schemas.microsoft.com/office/drawing/2014/main" val="1376203242"/>
                    </a:ext>
                  </a:extLst>
                </a:gridCol>
                <a:gridCol w="1642920">
                  <a:extLst>
                    <a:ext uri="{9D8B030D-6E8A-4147-A177-3AD203B41FA5}">
                      <a16:colId xmlns:a16="http://schemas.microsoft.com/office/drawing/2014/main" val="3772595601"/>
                    </a:ext>
                  </a:extLst>
                </a:gridCol>
                <a:gridCol w="1642920">
                  <a:extLst>
                    <a:ext uri="{9D8B030D-6E8A-4147-A177-3AD203B41FA5}">
                      <a16:colId xmlns:a16="http://schemas.microsoft.com/office/drawing/2014/main" val="3123911811"/>
                    </a:ext>
                  </a:extLst>
                </a:gridCol>
                <a:gridCol w="1642920">
                  <a:extLst>
                    <a:ext uri="{9D8B030D-6E8A-4147-A177-3AD203B41FA5}">
                      <a16:colId xmlns:a16="http://schemas.microsoft.com/office/drawing/2014/main" val="488837643"/>
                    </a:ext>
                  </a:extLst>
                </a:gridCol>
              </a:tblGrid>
              <a:tr h="650040">
                <a:tc rowSpan="2">
                  <a:txBody>
                    <a:bodyPr/>
                    <a:lstStyle/>
                    <a:p>
                      <a:pPr algn="ctr">
                        <a:lnSpc>
                          <a:spcPts val="2200"/>
                        </a:lnSpc>
                        <a:spcAft>
                          <a:spcPts val="800"/>
                        </a:spcAft>
                      </a:pPr>
                      <a:r>
                        <a:rPr lang="ja-JP" sz="16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指標項目</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5205" marR="105205" marT="52603" marB="526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2200"/>
                        </a:lnSpc>
                        <a:spcAft>
                          <a:spcPts val="800"/>
                        </a:spcAft>
                      </a:pPr>
                      <a:r>
                        <a:rPr lang="ja-JP" altLang="en-US" sz="16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計画策定時</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2200"/>
                        </a:lnSpc>
                        <a:spcAft>
                          <a:spcPts val="800"/>
                        </a:spcAft>
                      </a:pPr>
                      <a:r>
                        <a:rPr lang="ja-JP" sz="16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現状</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gridSpan="2">
                  <a:txBody>
                    <a:bodyPr/>
                    <a:lstStyle/>
                    <a:p>
                      <a:pPr algn="ctr">
                        <a:lnSpc>
                          <a:spcPts val="2200"/>
                        </a:lnSpc>
                        <a:spcAft>
                          <a:spcPts val="800"/>
                        </a:spcAft>
                      </a:pPr>
                      <a:r>
                        <a:rPr lang="ja-JP" sz="16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目標</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5205" marR="105205" marT="52603" marB="526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kumimoji="1" lang="ja-JP" altLang="en-US"/>
                    </a:p>
                  </a:txBody>
                  <a:tcPr/>
                </a:tc>
                <a:extLst>
                  <a:ext uri="{0D108BD9-81ED-4DB2-BD59-A6C34878D82A}">
                    <a16:rowId xmlns:a16="http://schemas.microsoft.com/office/drawing/2014/main" val="894769510"/>
                  </a:ext>
                </a:extLst>
              </a:tr>
              <a:tr h="650040">
                <a:tc vMerge="1">
                  <a:txBody>
                    <a:bodyPr/>
                    <a:lstStyle/>
                    <a:p>
                      <a:endParaRPr kumimoji="1" lang="ja-JP" altLang="en-US"/>
                    </a:p>
                  </a:txBody>
                  <a:tcPr/>
                </a:tc>
                <a:tc>
                  <a:txBody>
                    <a:bodyPr/>
                    <a:lstStyle/>
                    <a:p>
                      <a:pPr algn="ctr">
                        <a:lnSpc>
                          <a:spcPts val="1800"/>
                        </a:lnSpc>
                        <a:spcAft>
                          <a:spcPts val="800"/>
                        </a:spcAft>
                      </a:pPr>
                      <a:r>
                        <a:rPr lang="ja-JP"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en-US"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a:t>
                      </a:r>
                      <a:r>
                        <a:rPr lang="ja-JP"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alt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800"/>
                        </a:lnSpc>
                        <a:spcAft>
                          <a:spcPts val="800"/>
                        </a:spcAft>
                      </a:pPr>
                      <a:r>
                        <a:rPr lang="en-US"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(2020</a:t>
                      </a:r>
                      <a:r>
                        <a:rPr lang="ja-JP"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alt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alt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1800"/>
                        </a:lnSpc>
                        <a:spcAft>
                          <a:spcPts val="800"/>
                        </a:spcAft>
                      </a:pP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ja-JP" alt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５</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800"/>
                        </a:lnSpc>
                        <a:spcAft>
                          <a:spcPts val="800"/>
                        </a:spcAft>
                      </a:pP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(2023</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1800"/>
                        </a:lnSpc>
                        <a:spcAft>
                          <a:spcPts val="800"/>
                        </a:spcAft>
                      </a:pP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7</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800"/>
                        </a:lnSpc>
                        <a:spcAft>
                          <a:spcPts val="800"/>
                        </a:spcAft>
                      </a:pP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(2025</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ts val="1800"/>
                        </a:lnSpc>
                        <a:spcAft>
                          <a:spcPts val="800"/>
                        </a:spcAft>
                      </a:pP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令和</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12</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800"/>
                        </a:lnSpc>
                        <a:spcAft>
                          <a:spcPts val="800"/>
                        </a:spcAft>
                      </a:pP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(2030</a:t>
                      </a:r>
                      <a:r>
                        <a:rPr lang="ja-JP"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sz="1500" kern="100" dirty="0">
                          <a:solidFill>
                            <a:srgbClr val="000000"/>
                          </a:solidFill>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400" kern="100" dirty="0">
                        <a:effectLst/>
                        <a:highlight>
                          <a:srgbClr val="FFE599"/>
                        </a:highligh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92886" marR="928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578875019"/>
                  </a:ext>
                </a:extLst>
              </a:tr>
              <a:tr h="901212">
                <a:tc>
                  <a:txBody>
                    <a:bodyPr/>
                    <a:lstStyle/>
                    <a:p>
                      <a:pPr algn="just">
                        <a:lnSpc>
                          <a:spcPts val="1800"/>
                        </a:lnSpc>
                        <a:spcAft>
                          <a:spcPts val="800"/>
                        </a:spcAft>
                      </a:pP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環境に配慮した取組を行っている区民の割合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89.9</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91.9</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95</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tc>
                  <a:txBody>
                    <a:bodyPr/>
                    <a:lstStyle/>
                    <a:p>
                      <a:pPr algn="ctr">
                        <a:lnSpc>
                          <a:spcPts val="1800"/>
                        </a:lnSpc>
                        <a:spcAft>
                          <a:spcPts val="800"/>
                        </a:spcAft>
                      </a:pPr>
                      <a:r>
                        <a:rPr 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100</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noFill/>
                  </a:tcPr>
                </a:tc>
                <a:extLst>
                  <a:ext uri="{0D108BD9-81ED-4DB2-BD59-A6C34878D82A}">
                    <a16:rowId xmlns:a16="http://schemas.microsoft.com/office/drawing/2014/main" val="3959534717"/>
                  </a:ext>
                </a:extLst>
              </a:tr>
            </a:tbl>
          </a:graphicData>
        </a:graphic>
      </p:graphicFrame>
      <p:sp>
        <p:nvSpPr>
          <p:cNvPr id="3" name="テキスト ボックス 10">
            <a:extLst>
              <a:ext uri="{FF2B5EF4-FFF2-40B4-BE49-F238E27FC236}">
                <a16:creationId xmlns:a16="http://schemas.microsoft.com/office/drawing/2014/main" id="{F7BB9147-8B7D-A0CF-C317-739F1D54B563}"/>
              </a:ext>
            </a:extLst>
          </p:cNvPr>
          <p:cNvSpPr txBox="1"/>
          <p:nvPr/>
        </p:nvSpPr>
        <p:spPr>
          <a:xfrm>
            <a:off x="6126314" y="6224234"/>
            <a:ext cx="4209137" cy="230832"/>
          </a:xfrm>
          <a:prstGeom prst="rect">
            <a:avLst/>
          </a:prstGeom>
          <a:noFill/>
        </p:spPr>
        <p:txBody>
          <a:bodyPr wrap="square" rtlCol="0">
            <a:spAutoFit/>
          </a:bodyPr>
          <a:lstStyle/>
          <a:p>
            <a:pPr algn="r"/>
            <a:r>
              <a:rPr kumimoji="1" lang="ja-JP" altLang="en-US" sz="900" dirty="0">
                <a:latin typeface="BIZ UDゴシック" panose="020B0400000000000000" pitchFamily="49" charset="-128"/>
                <a:ea typeface="BIZ UDゴシック" panose="020B0400000000000000" pitchFamily="49" charset="-128"/>
              </a:rPr>
              <a:t>出典：「第４次中野区環境基本計画」を基に作成</a:t>
            </a:r>
          </a:p>
        </p:txBody>
      </p:sp>
    </p:spTree>
    <p:extLst>
      <p:ext uri="{BB962C8B-B14F-4D97-AF65-F5344CB8AC3E}">
        <p14:creationId xmlns:p14="http://schemas.microsoft.com/office/powerpoint/2010/main" val="353561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タイトル 1"/>
          <p:cNvSpPr>
            <a:spLocks noGrp="1"/>
          </p:cNvSpPr>
          <p:nvPr>
            <p:ph type="ctrTitle"/>
          </p:nvPr>
        </p:nvSpPr>
        <p:spPr>
          <a:xfrm>
            <a:off x="0" y="2999026"/>
            <a:ext cx="12192000" cy="726020"/>
          </a:xfrm>
        </p:spPr>
        <p:txBody>
          <a:bodyPr>
            <a:normAutofit fontScale="90000"/>
          </a:bodyPr>
          <a:lstStyle/>
          <a:p>
            <a:pPr>
              <a:lnSpc>
                <a:spcPct val="150000"/>
              </a:lnSpc>
            </a:pPr>
            <a:r>
              <a:rPr lang="en-US" altLang="ja-JP" sz="4000" dirty="0">
                <a:latin typeface="BIZ UDゴシック" panose="020B0400000000000000" pitchFamily="49" charset="-128"/>
                <a:ea typeface="BIZ UDゴシック" panose="020B0400000000000000" pitchFamily="49" charset="-128"/>
              </a:rPr>
              <a:t>【</a:t>
            </a:r>
            <a:r>
              <a:rPr lang="ja-JP" altLang="en-US" sz="4000" dirty="0">
                <a:latin typeface="BIZ UDゴシック" panose="020B0400000000000000" pitchFamily="49" charset="-128"/>
                <a:ea typeface="BIZ UDゴシック" panose="020B0400000000000000" pitchFamily="49" charset="-128"/>
              </a:rPr>
              <a:t>テーマ５</a:t>
            </a:r>
            <a:r>
              <a:rPr lang="en-US" altLang="ja-JP" sz="4000" dirty="0">
                <a:latin typeface="BIZ UDゴシック" panose="020B0400000000000000" pitchFamily="49" charset="-128"/>
                <a:ea typeface="BIZ UDゴシック" panose="020B0400000000000000" pitchFamily="49" charset="-128"/>
              </a:rPr>
              <a:t>】</a:t>
            </a:r>
            <a:br>
              <a:rPr lang="en-US" altLang="ja-JP" sz="4000" dirty="0">
                <a:latin typeface="BIZ UDゴシック" panose="020B0400000000000000" pitchFamily="49" charset="-128"/>
                <a:ea typeface="BIZ UDゴシック" panose="020B0400000000000000" pitchFamily="49" charset="-128"/>
              </a:rPr>
            </a:br>
            <a:r>
              <a:rPr lang="ja-JP" altLang="en-US" sz="4000" dirty="0">
                <a:latin typeface="BIZ UDゴシック" panose="020B0400000000000000" pitchFamily="49" charset="-128"/>
                <a:ea typeface="BIZ UDゴシック" panose="020B0400000000000000" pitchFamily="49" charset="-128"/>
              </a:rPr>
              <a:t>パートナーシップで広げる学びと行動のしくみづくり</a:t>
            </a:r>
          </a:p>
        </p:txBody>
      </p:sp>
      <p:cxnSp>
        <p:nvCxnSpPr>
          <p:cNvPr id="2" name="直線コネクタ 1">
            <a:extLst>
              <a:ext uri="{FF2B5EF4-FFF2-40B4-BE49-F238E27FC236}">
                <a16:creationId xmlns:a16="http://schemas.microsoft.com/office/drawing/2014/main" id="{C2072B9A-71E7-E727-1A5E-62F9170575C1}"/>
              </a:ext>
            </a:extLst>
          </p:cNvPr>
          <p:cNvCxnSpPr>
            <a:cxnSpLocks/>
          </p:cNvCxnSpPr>
          <p:nvPr/>
        </p:nvCxnSpPr>
        <p:spPr>
          <a:xfrm>
            <a:off x="0" y="83671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F76EA965-DE10-1001-D161-B138D2112A23}"/>
              </a:ext>
            </a:extLst>
          </p:cNvPr>
          <p:cNvSpPr/>
          <p:nvPr/>
        </p:nvSpPr>
        <p:spPr>
          <a:xfrm>
            <a:off x="0" y="8806"/>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348A142-DE00-548D-AFBE-AA648FCADBA4}"/>
              </a:ext>
            </a:extLst>
          </p:cNvPr>
          <p:cNvSpPr/>
          <p:nvPr/>
        </p:nvSpPr>
        <p:spPr>
          <a:xfrm>
            <a:off x="0" y="6012482"/>
            <a:ext cx="12192000" cy="836712"/>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FD24BB02-55E2-75EE-6F97-717AC3ED011D}"/>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bg1"/>
                </a:solidFill>
                <a:latin typeface="BIZ UDゴシック" panose="020B0400000000000000" pitchFamily="49" charset="-128"/>
                <a:ea typeface="BIZ UDゴシック" panose="020B0400000000000000" pitchFamily="49" charset="-128"/>
              </a:rPr>
              <a:t>4</a:t>
            </a:fld>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34203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04664"/>
            <a:ext cx="11094282" cy="432000"/>
          </a:xfrm>
        </p:spPr>
        <p:txBody>
          <a:bodyPr vert="horz" lIns="0" tIns="0" rIns="0" bIns="0" rtlCol="0" anchor="b" anchorCtr="0">
            <a:normAutofit fontScale="90000"/>
          </a:bodyPr>
          <a:lstStyle/>
          <a:p>
            <a:pPr algn="l"/>
            <a:r>
              <a:rPr lang="ja-JP" altLang="en-US" sz="2800" dirty="0">
                <a:latin typeface="BIZ UDゴシック" panose="020B0400000000000000" pitchFamily="49" charset="-128"/>
                <a:ea typeface="BIZ UDゴシック" panose="020B0400000000000000" pitchFamily="49" charset="-128"/>
              </a:rPr>
              <a:t>学習指導要領における</a:t>
            </a:r>
            <a:r>
              <a:rPr lang="en-US" altLang="ja-JP" sz="2800" dirty="0">
                <a:latin typeface="BIZ UDゴシック" panose="020B0400000000000000" pitchFamily="49" charset="-128"/>
                <a:ea typeface="BIZ UDゴシック" panose="020B0400000000000000" pitchFamily="49" charset="-128"/>
              </a:rPr>
              <a:t>ESD</a:t>
            </a:r>
            <a:r>
              <a:rPr lang="ja-JP" altLang="en-US" sz="2800" dirty="0">
                <a:latin typeface="BIZ UDゴシック" panose="020B0400000000000000" pitchFamily="49" charset="-128"/>
                <a:ea typeface="BIZ UDゴシック" panose="020B0400000000000000" pitchFamily="49" charset="-128"/>
              </a:rPr>
              <a:t>（持続可能な社会の担い手を育てる教育）の推進</a:t>
            </a:r>
          </a:p>
        </p:txBody>
      </p:sp>
      <p:cxnSp>
        <p:nvCxnSpPr>
          <p:cNvPr id="4" name="直線コネクタ 3"/>
          <p:cNvCxnSpPr>
            <a:cxnSpLocks/>
          </p:cNvCxnSpPr>
          <p:nvPr/>
        </p:nvCxnSpPr>
        <p:spPr>
          <a:xfrm>
            <a:off x="474326" y="860402"/>
            <a:ext cx="1095026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67408" y="1041456"/>
            <a:ext cx="5328592" cy="5411880"/>
          </a:xfrm>
          <a:prstGeom prst="rect">
            <a:avLst/>
          </a:prstGeom>
          <a:noFill/>
        </p:spPr>
        <p:txBody>
          <a:bodyPr wrap="square" lIns="0" tIns="0" rIns="0" bIns="0" rtlCol="0">
            <a:noAutofit/>
          </a:bodyPr>
          <a:lstStyle/>
          <a:p>
            <a:pPr algn="just">
              <a:lnSpc>
                <a:spcPts val="2300"/>
              </a:lnSpc>
            </a:pPr>
            <a:r>
              <a:rPr lang="ja-JP" altLang="en-US" sz="1600" dirty="0">
                <a:latin typeface="BIZ UDゴシック" panose="020B0400000000000000" pitchFamily="49" charset="-128"/>
                <a:ea typeface="BIZ UDゴシック" panose="020B0400000000000000" pitchFamily="49" charset="-128"/>
              </a:rPr>
              <a:t>　中野区教育委員会では、「学校教育向上事業」として、様々な教育課題について、区立学校・園を指定して解決に向けた研究を支援し、その取組を発信させることで区内の学校教育の充実・向上を図っています。</a:t>
            </a:r>
            <a:endParaRPr lang="en-US" altLang="ja-JP" sz="1600" dirty="0">
              <a:latin typeface="BIZ UDゴシック" panose="020B0400000000000000" pitchFamily="49" charset="-128"/>
              <a:ea typeface="BIZ UDゴシック" panose="020B0400000000000000" pitchFamily="49" charset="-128"/>
            </a:endParaRPr>
          </a:p>
          <a:p>
            <a:pPr algn="just">
              <a:lnSpc>
                <a:spcPts val="2300"/>
              </a:lnSpc>
            </a:pPr>
            <a:r>
              <a:rPr lang="ja-JP" altLang="en-US" sz="1600" dirty="0">
                <a:latin typeface="BIZ UDゴシック" panose="020B0400000000000000" pitchFamily="49" charset="-128"/>
                <a:ea typeface="BIZ UDゴシック" panose="020B0400000000000000" pitchFamily="49" charset="-128"/>
              </a:rPr>
              <a:t>　学習指導要領　総則編では「教科等横断的な視点に立った資質・能力」の中の「現代的な諸課題に対応して求められる資質・能力」として「自然環境や資源の有限性等の中で持続可能な社会をつくる力」が挙げられています。</a:t>
            </a:r>
            <a:endParaRPr lang="en-US" altLang="ja-JP" sz="1600" dirty="0">
              <a:latin typeface="BIZ UDゴシック" panose="020B0400000000000000" pitchFamily="49" charset="-128"/>
              <a:ea typeface="BIZ UDゴシック" panose="020B0400000000000000" pitchFamily="49" charset="-128"/>
            </a:endParaRPr>
          </a:p>
          <a:p>
            <a:pPr algn="just">
              <a:lnSpc>
                <a:spcPts val="2300"/>
              </a:lnSpc>
            </a:pPr>
            <a:r>
              <a:rPr lang="ja-JP" altLang="en-US" sz="1600" dirty="0">
                <a:latin typeface="BIZ UDゴシック" panose="020B0400000000000000" pitchFamily="49" charset="-128"/>
                <a:ea typeface="BIZ UDゴシック" panose="020B0400000000000000" pitchFamily="49" charset="-128"/>
              </a:rPr>
              <a:t>　それを受け、令和元年度・</a:t>
            </a:r>
            <a:r>
              <a:rPr lang="en-US" altLang="ja-JP" sz="1600" dirty="0">
                <a:latin typeface="BIZ UDゴシック" panose="020B0400000000000000" pitchFamily="49" charset="-128"/>
                <a:ea typeface="BIZ UDゴシック" panose="020B0400000000000000" pitchFamily="49" charset="-128"/>
              </a:rPr>
              <a:t>2</a:t>
            </a:r>
            <a:r>
              <a:rPr lang="ja-JP" altLang="en-US" sz="1600" dirty="0">
                <a:latin typeface="BIZ UDゴシック" panose="020B0400000000000000" pitchFamily="49" charset="-128"/>
                <a:ea typeface="BIZ UDゴシック" panose="020B0400000000000000" pitchFamily="49" charset="-128"/>
              </a:rPr>
              <a:t>年度・</a:t>
            </a:r>
            <a:r>
              <a:rPr lang="en-US" altLang="ja-JP" sz="1600" dirty="0">
                <a:latin typeface="BIZ UDゴシック" panose="020B0400000000000000" pitchFamily="49" charset="-128"/>
                <a:ea typeface="BIZ UDゴシック" panose="020B0400000000000000" pitchFamily="49" charset="-128"/>
              </a:rPr>
              <a:t>3</a:t>
            </a:r>
            <a:r>
              <a:rPr lang="ja-JP" altLang="en-US" sz="1600" dirty="0">
                <a:latin typeface="BIZ UDゴシック" panose="020B0400000000000000" pitchFamily="49" charset="-128"/>
                <a:ea typeface="BIZ UDゴシック" panose="020B0400000000000000" pitchFamily="49" charset="-128"/>
              </a:rPr>
              <a:t>年度の「学校教育向上事業」では、「持続可能な地域社会の構築」を指定課題として、中野本郷小学校を指定校として研究を支援しました。ＥＳＤの視点から教育課程を見直すなどの取組をとおして、児童に持続可能な地域社会の担い手としての当事者意識をもたせることができました。令和</a:t>
            </a:r>
            <a:r>
              <a:rPr lang="en-US" altLang="ja-JP" sz="1600" dirty="0">
                <a:latin typeface="BIZ UDゴシック" panose="020B0400000000000000" pitchFamily="49" charset="-128"/>
                <a:ea typeface="BIZ UDゴシック" panose="020B0400000000000000" pitchFamily="49" charset="-128"/>
              </a:rPr>
              <a:t>3</a:t>
            </a:r>
            <a:r>
              <a:rPr lang="ja-JP" altLang="en-US" sz="1600" dirty="0">
                <a:latin typeface="BIZ UDゴシック" panose="020B0400000000000000" pitchFamily="49" charset="-128"/>
                <a:ea typeface="BIZ UDゴシック" panose="020B0400000000000000" pitchFamily="49" charset="-128"/>
              </a:rPr>
              <a:t>年度に研究発表を行って区内外にその成果を発信しました。</a:t>
            </a:r>
            <a:endParaRPr lang="en-US" altLang="ja-JP" sz="1600"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3F3C81B2-63E9-04B4-451B-72382AEEC361}"/>
              </a:ext>
            </a:extLst>
          </p:cNvPr>
          <p:cNvPicPr>
            <a:picLocks noChangeAspect="1"/>
          </p:cNvPicPr>
          <p:nvPr/>
        </p:nvPicPr>
        <p:blipFill>
          <a:blip r:embed="rId3"/>
          <a:stretch>
            <a:fillRect/>
          </a:stretch>
        </p:blipFill>
        <p:spPr>
          <a:xfrm>
            <a:off x="6888088" y="1081071"/>
            <a:ext cx="3888432" cy="5428693"/>
          </a:xfrm>
          <a:prstGeom prst="rect">
            <a:avLst/>
          </a:prstGeom>
        </p:spPr>
      </p:pic>
      <p:sp>
        <p:nvSpPr>
          <p:cNvPr id="5" name="スライド番号プレースホルダー 8">
            <a:extLst>
              <a:ext uri="{FF2B5EF4-FFF2-40B4-BE49-F238E27FC236}">
                <a16:creationId xmlns:a16="http://schemas.microsoft.com/office/drawing/2014/main" id="{37752F01-9616-7592-73E0-6FE254EBE5FE}"/>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5</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330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9166"/>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a:rPr>
              <a:t>なかのエコチャレンジ</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6"/>
            <a:ext cx="10441156" cy="2740148"/>
          </a:xfrm>
          <a:prstGeom prst="rect">
            <a:avLst/>
          </a:prstGeom>
          <a:noFill/>
        </p:spPr>
        <p:txBody>
          <a:bodyPr wrap="square" lIns="0" tIns="0" rIns="0" bIns="0" rtlCol="0" anchor="t">
            <a:noAutofit/>
          </a:bodyPr>
          <a:lstStyle/>
          <a:p>
            <a:r>
              <a:rPr lang="ja-JP" altLang="en-US" sz="1600" dirty="0">
                <a:latin typeface="BIZ UDゴシック" panose="020B0400000000000000" pitchFamily="49" charset="-128"/>
                <a:ea typeface="BIZ UDゴシック"/>
              </a:rPr>
              <a:t>　中野区における温室効果ガス排出量の半分以上は、家庭から排出されています。</a:t>
            </a:r>
            <a:endParaRPr lang="en-US" altLang="ja-JP" sz="1600" dirty="0">
              <a:latin typeface="BIZ UDゴシック" panose="020B0400000000000000" pitchFamily="49" charset="-128"/>
              <a:ea typeface="BIZ UDゴシック"/>
            </a:endParaRPr>
          </a:p>
          <a:p>
            <a:r>
              <a:rPr lang="ja-JP" altLang="en-US" sz="1600" dirty="0">
                <a:latin typeface="BIZ UDゴシック" panose="020B0400000000000000" pitchFamily="49" charset="-128"/>
                <a:ea typeface="BIZ UDゴシック"/>
              </a:rPr>
              <a:t>　環境学習教材「なかのエコチャレンジ」では、地球温暖化の原因や影響についての理解を深め、ムリやガマンをしない省エネ行動など、区民一人ひとりが環境に配慮した行動を実践することで、家庭からの</a:t>
            </a:r>
            <a:r>
              <a:rPr lang="en-US" altLang="ja-JP" sz="1600" dirty="0">
                <a:latin typeface="BIZ UDゴシック" panose="020B0400000000000000" pitchFamily="49" charset="-128"/>
                <a:ea typeface="BIZ UDゴシック"/>
              </a:rPr>
              <a:t>CO2</a:t>
            </a:r>
            <a:r>
              <a:rPr lang="ja-JP" altLang="en-US" sz="1600" dirty="0">
                <a:latin typeface="BIZ UDゴシック" panose="020B0400000000000000" pitchFamily="49" charset="-128"/>
                <a:ea typeface="BIZ UDゴシック"/>
              </a:rPr>
              <a:t>排出削減を目指しています。</a:t>
            </a:r>
            <a:endParaRPr lang="en-US" altLang="ja-JP" sz="1600" strike="sngStrike" dirty="0">
              <a:latin typeface="BIZ UDゴシック" panose="020B0400000000000000" pitchFamily="49" charset="-128"/>
              <a:ea typeface="BIZ UDゴシック"/>
            </a:endParaRPr>
          </a:p>
          <a:p>
            <a:r>
              <a:rPr lang="ja-JP" altLang="en-US" sz="1600" dirty="0">
                <a:latin typeface="BIZ UDゴシック" panose="020B0400000000000000" pitchFamily="49" charset="-128"/>
                <a:ea typeface="BIZ UDゴシック"/>
              </a:rPr>
              <a:t> 「なかのエコチャレンジ」は、小学校低学年、高学年、中学生用の</a:t>
            </a:r>
            <a:r>
              <a:rPr lang="en-US" altLang="ja-JP" sz="1600" dirty="0">
                <a:latin typeface="BIZ UDゴシック" panose="020B0400000000000000" pitchFamily="49" charset="-128"/>
                <a:ea typeface="BIZ UDゴシック"/>
              </a:rPr>
              <a:t>3</a:t>
            </a:r>
            <a:r>
              <a:rPr lang="ja-JP" altLang="en-US" sz="1600" dirty="0">
                <a:latin typeface="BIZ UDゴシック" panose="020B0400000000000000" pitchFamily="49" charset="-128"/>
                <a:ea typeface="BIZ UDゴシック"/>
              </a:rPr>
              <a:t>種類を用意しており、</a:t>
            </a:r>
            <a:r>
              <a:rPr lang="en-US" altLang="ja-JP" sz="1600" dirty="0">
                <a:latin typeface="BIZ UDゴシック" panose="020B0400000000000000" pitchFamily="49" charset="-128"/>
                <a:ea typeface="BIZ UDゴシック"/>
              </a:rPr>
              <a:t>1</a:t>
            </a:r>
            <a:r>
              <a:rPr lang="ja-JP" altLang="en-US" sz="1600" dirty="0">
                <a:latin typeface="BIZ UDゴシック" panose="020B0400000000000000" pitchFamily="49" charset="-128"/>
                <a:ea typeface="BIZ UDゴシック"/>
              </a:rPr>
              <a:t>週間の環境配慮行動を記録することを通じて、家族ぐるみで地球に優しいエコライフに取り組むきっかけづくりとして活用しています。</a:t>
            </a:r>
            <a:endParaRPr lang="en-US" altLang="ja-JP" sz="1600" strike="sngStrike" dirty="0">
              <a:latin typeface="BIZ UDゴシック" panose="020B0400000000000000" pitchFamily="49" charset="-128"/>
              <a:ea typeface="BIZ UDゴシック"/>
            </a:endParaRPr>
          </a:p>
          <a:p>
            <a:r>
              <a:rPr lang="ja-JP" altLang="en-US" sz="1600" dirty="0">
                <a:latin typeface="BIZ UDゴシック" panose="020B0400000000000000" pitchFamily="49" charset="-128"/>
                <a:ea typeface="BIZ UDゴシック"/>
              </a:rPr>
              <a:t>　また、教材は区ホームページに掲載しており、広く区民に対してもこの取組を呼び掛けています。</a:t>
            </a:r>
            <a:endParaRPr lang="ja-JP" altLang="en-US" sz="16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F91CC00-74B6-C80B-5630-7BF06FB1B779}"/>
              </a:ext>
            </a:extLst>
          </p:cNvPr>
          <p:cNvSpPr txBox="1"/>
          <p:nvPr/>
        </p:nvSpPr>
        <p:spPr>
          <a:xfrm>
            <a:off x="623396" y="3918506"/>
            <a:ext cx="5688632" cy="338554"/>
          </a:xfrm>
          <a:prstGeom prst="rect">
            <a:avLst/>
          </a:prstGeom>
          <a:noFill/>
        </p:spPr>
        <p:txBody>
          <a:bodyPr wrap="square" lIns="91440" tIns="45720" rIns="91440" bIns="45720" rtlCol="0" anchor="t">
            <a:spAutoFit/>
          </a:bodyPr>
          <a:lstStyle/>
          <a:p>
            <a:r>
              <a:rPr lang="ja-JP" altLang="en-US" sz="1600" dirty="0">
                <a:latin typeface="BIZ UDゴシック" panose="020B0400000000000000" pitchFamily="49" charset="-128"/>
                <a:ea typeface="BIZ UDゴシック"/>
              </a:rPr>
              <a:t>■なかのエコチャレンジの</a:t>
            </a:r>
            <a:r>
              <a:rPr kumimoji="1" lang="ja-JP" altLang="en-US" sz="1600" dirty="0">
                <a:latin typeface="BIZ UDゴシック" panose="020B0400000000000000" pitchFamily="49" charset="-128"/>
                <a:ea typeface="BIZ UDゴシック"/>
              </a:rPr>
              <a:t>実績</a:t>
            </a:r>
          </a:p>
        </p:txBody>
      </p:sp>
      <p:graphicFrame>
        <p:nvGraphicFramePr>
          <p:cNvPr id="13" name="表 12">
            <a:extLst>
              <a:ext uri="{FF2B5EF4-FFF2-40B4-BE49-F238E27FC236}">
                <a16:creationId xmlns:a16="http://schemas.microsoft.com/office/drawing/2014/main" id="{F6E7F82A-01C4-F2EC-8E3F-8408E64FDAD3}"/>
              </a:ext>
            </a:extLst>
          </p:cNvPr>
          <p:cNvGraphicFramePr>
            <a:graphicFrameLocks noGrp="1"/>
          </p:cNvGraphicFramePr>
          <p:nvPr>
            <p:extLst>
              <p:ext uri="{D42A27DB-BD31-4B8C-83A1-F6EECF244321}">
                <p14:modId xmlns:p14="http://schemas.microsoft.com/office/powerpoint/2010/main" val="3764526703"/>
              </p:ext>
            </p:extLst>
          </p:nvPr>
        </p:nvGraphicFramePr>
        <p:xfrm>
          <a:off x="982374" y="4400486"/>
          <a:ext cx="9574128" cy="1595444"/>
        </p:xfrm>
        <a:graphic>
          <a:graphicData uri="http://schemas.openxmlformats.org/drawingml/2006/table">
            <a:tbl>
              <a:tblPr firstRow="1" bandRow="1">
                <a:tableStyleId>{5C22544A-7EE6-4342-B048-85BDC9FD1C3A}</a:tableStyleId>
              </a:tblPr>
              <a:tblGrid>
                <a:gridCol w="1595688">
                  <a:extLst>
                    <a:ext uri="{9D8B030D-6E8A-4147-A177-3AD203B41FA5}">
                      <a16:colId xmlns:a16="http://schemas.microsoft.com/office/drawing/2014/main" val="1444317711"/>
                    </a:ext>
                  </a:extLst>
                </a:gridCol>
                <a:gridCol w="1595688">
                  <a:extLst>
                    <a:ext uri="{9D8B030D-6E8A-4147-A177-3AD203B41FA5}">
                      <a16:colId xmlns:a16="http://schemas.microsoft.com/office/drawing/2014/main" val="2721492337"/>
                    </a:ext>
                  </a:extLst>
                </a:gridCol>
                <a:gridCol w="1595688">
                  <a:extLst>
                    <a:ext uri="{9D8B030D-6E8A-4147-A177-3AD203B41FA5}">
                      <a16:colId xmlns:a16="http://schemas.microsoft.com/office/drawing/2014/main" val="2701047669"/>
                    </a:ext>
                  </a:extLst>
                </a:gridCol>
                <a:gridCol w="1595688">
                  <a:extLst>
                    <a:ext uri="{9D8B030D-6E8A-4147-A177-3AD203B41FA5}">
                      <a16:colId xmlns:a16="http://schemas.microsoft.com/office/drawing/2014/main" val="642508438"/>
                    </a:ext>
                  </a:extLst>
                </a:gridCol>
                <a:gridCol w="1595688">
                  <a:extLst>
                    <a:ext uri="{9D8B030D-6E8A-4147-A177-3AD203B41FA5}">
                      <a16:colId xmlns:a16="http://schemas.microsoft.com/office/drawing/2014/main" val="3143228929"/>
                    </a:ext>
                  </a:extLst>
                </a:gridCol>
                <a:gridCol w="1595688">
                  <a:extLst>
                    <a:ext uri="{9D8B030D-6E8A-4147-A177-3AD203B41FA5}">
                      <a16:colId xmlns:a16="http://schemas.microsoft.com/office/drawing/2014/main" val="415183391"/>
                    </a:ext>
                  </a:extLst>
                </a:gridCol>
              </a:tblGrid>
              <a:tr h="370840">
                <a:tc>
                  <a:txBody>
                    <a:bodyPr/>
                    <a:lstStyle/>
                    <a:p>
                      <a:pPr algn="ctr"/>
                      <a:r>
                        <a:rPr kumimoji="1" lang="ja-JP" altLang="en-US" sz="1400" dirty="0">
                          <a:latin typeface="BIZ UDゴシック" panose="020B0400000000000000" pitchFamily="49" charset="-128"/>
                          <a:ea typeface="BIZ UDゴシック" panose="020B0400000000000000" pitchFamily="49" charset="-128"/>
                        </a:rPr>
                        <a:t>項目</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2</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3</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5</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6</a:t>
                      </a:r>
                      <a:r>
                        <a:rPr kumimoji="1" lang="ja-JP" altLang="en-US" sz="1400" dirty="0">
                          <a:latin typeface="BIZ UDゴシック" panose="020B0400000000000000" pitchFamily="49" charset="-128"/>
                          <a:ea typeface="BIZ UDゴシック" panose="020B0400000000000000" pitchFamily="49" charset="-128"/>
                        </a:rPr>
                        <a:t>年度</a:t>
                      </a:r>
                    </a:p>
                  </a:txBody>
                  <a:tcPr anchor="ctr"/>
                </a:tc>
                <a:extLst>
                  <a:ext uri="{0D108BD9-81ED-4DB2-BD59-A6C34878D82A}">
                    <a16:rowId xmlns:a16="http://schemas.microsoft.com/office/drawing/2014/main" val="1652738231"/>
                  </a:ext>
                </a:extLst>
              </a:tr>
              <a:tr h="612302">
                <a:tc>
                  <a:txBody>
                    <a:bodyPr/>
                    <a:lstStyle/>
                    <a:p>
                      <a:pPr algn="ctr"/>
                      <a:r>
                        <a:rPr kumimoji="1" lang="ja-JP" altLang="en-US" sz="1400" dirty="0">
                          <a:latin typeface="BIZ UDゴシック" panose="020B0400000000000000" pitchFamily="49" charset="-128"/>
                          <a:ea typeface="BIZ UDゴシック" panose="020B0400000000000000" pitchFamily="49" charset="-128"/>
                        </a:rPr>
                        <a:t>実施人数</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人</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a:latin typeface="BIZ UDゴシック" panose="020B0400000000000000" pitchFamily="49" charset="-128"/>
                          <a:ea typeface="BIZ UDゴシック" panose="020B0400000000000000" pitchFamily="49" charset="-128"/>
                        </a:rPr>
                        <a:t>5,833</a:t>
                      </a:r>
                      <a:endParaRPr kumimoji="1" lang="ja-JP" altLang="en-US" sz="1400" b="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a:latin typeface="BIZ UDゴシック" panose="020B0400000000000000" pitchFamily="49" charset="-128"/>
                          <a:ea typeface="BIZ UDゴシック" panose="020B0400000000000000" pitchFamily="49" charset="-128"/>
                        </a:rPr>
                        <a:t>5,980</a:t>
                      </a:r>
                      <a:endParaRPr kumimoji="1" lang="ja-JP" altLang="en-US" sz="1400" b="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a:latin typeface="BIZ UDゴシック" panose="020B0400000000000000" pitchFamily="49" charset="-128"/>
                          <a:ea typeface="BIZ UDゴシック" panose="020B0400000000000000" pitchFamily="49" charset="-128"/>
                        </a:rPr>
                        <a:t>5,926</a:t>
                      </a:r>
                      <a:endParaRPr kumimoji="1" lang="ja-JP" altLang="en-US" sz="1400" b="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a:latin typeface="BIZ UDゴシック" panose="020B0400000000000000" pitchFamily="49" charset="-128"/>
                          <a:ea typeface="BIZ UDゴシック" panose="020B0400000000000000" pitchFamily="49" charset="-128"/>
                        </a:rPr>
                        <a:t>5,412</a:t>
                      </a:r>
                      <a:endParaRPr kumimoji="1" lang="ja-JP" altLang="en-US" sz="1400" b="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dirty="0">
                          <a:latin typeface="BIZ UDゴシック" panose="020B0400000000000000" pitchFamily="49" charset="-128"/>
                          <a:ea typeface="BIZ UDゴシック" panose="020B0400000000000000" pitchFamily="49" charset="-128"/>
                        </a:rPr>
                        <a:t>6,443</a:t>
                      </a:r>
                      <a:endParaRPr kumimoji="1" lang="ja-JP" altLang="en-US" sz="1400" b="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1558801285"/>
                  </a:ext>
                </a:extLst>
              </a:tr>
              <a:tr h="612302">
                <a:tc>
                  <a:txBody>
                    <a:bodyPr/>
                    <a:lstStyle/>
                    <a:p>
                      <a:pPr algn="ctr"/>
                      <a:r>
                        <a:rPr kumimoji="1" lang="en-US" altLang="ja-JP" sz="1400" dirty="0">
                          <a:latin typeface="BIZ UDゴシック" panose="020B0400000000000000" pitchFamily="49" charset="-128"/>
                          <a:ea typeface="BIZ UDゴシック" panose="020B0400000000000000" pitchFamily="49" charset="-128"/>
                        </a:rPr>
                        <a:t>CO2</a:t>
                      </a:r>
                      <a:r>
                        <a:rPr kumimoji="1" lang="ja-JP" altLang="en-US" sz="1400" dirty="0">
                          <a:latin typeface="BIZ UDゴシック" panose="020B0400000000000000" pitchFamily="49" charset="-128"/>
                          <a:ea typeface="BIZ UDゴシック" panose="020B0400000000000000" pitchFamily="49" charset="-128"/>
                        </a:rPr>
                        <a:t>削減量</a:t>
                      </a:r>
                      <a:r>
                        <a:rPr kumimoji="1" lang="en-US" altLang="ja-JP" sz="1400" dirty="0">
                          <a:latin typeface="BIZ UDゴシック" panose="020B0400000000000000" pitchFamily="49" charset="-128"/>
                          <a:ea typeface="BIZ UDゴシック" panose="020B0400000000000000" pitchFamily="49" charset="-128"/>
                        </a:rPr>
                        <a:t>(kg)</a:t>
                      </a:r>
                      <a:endParaRPr kumimoji="1" lang="ja-JP" altLang="en-US"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dirty="0">
                          <a:latin typeface="BIZ UDゴシック" panose="020B0400000000000000" pitchFamily="49" charset="-128"/>
                          <a:ea typeface="BIZ UDゴシック" panose="020B0400000000000000" pitchFamily="49" charset="-128"/>
                        </a:rPr>
                        <a:t>8,610</a:t>
                      </a:r>
                      <a:endParaRPr kumimoji="1" lang="ja-JP" altLang="en-US" sz="1400" b="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a:latin typeface="BIZ UDゴシック" panose="020B0400000000000000" pitchFamily="49" charset="-128"/>
                          <a:ea typeface="BIZ UDゴシック" panose="020B0400000000000000" pitchFamily="49" charset="-128"/>
                        </a:rPr>
                        <a:t>8,936</a:t>
                      </a:r>
                      <a:endParaRPr kumimoji="1" lang="ja-JP" altLang="en-US" sz="1400" b="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a:latin typeface="BIZ UDゴシック" panose="020B0400000000000000" pitchFamily="49" charset="-128"/>
                          <a:ea typeface="BIZ UDゴシック" panose="020B0400000000000000" pitchFamily="49" charset="-128"/>
                        </a:rPr>
                        <a:t>8,880</a:t>
                      </a:r>
                      <a:endParaRPr kumimoji="1" lang="ja-JP" altLang="en-US" sz="1400" b="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dirty="0">
                          <a:latin typeface="BIZ UDゴシック" panose="020B0400000000000000" pitchFamily="49" charset="-128"/>
                          <a:ea typeface="BIZ UDゴシック" panose="020B0400000000000000" pitchFamily="49" charset="-128"/>
                        </a:rPr>
                        <a:t>8,251</a:t>
                      </a:r>
                      <a:endParaRPr kumimoji="1" lang="ja-JP" altLang="en-US" sz="1400" b="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b="0" dirty="0">
                          <a:latin typeface="BIZ UDゴシック" panose="020B0400000000000000" pitchFamily="49" charset="-128"/>
                          <a:ea typeface="BIZ UDゴシック" panose="020B0400000000000000" pitchFamily="49" charset="-128"/>
                        </a:rPr>
                        <a:t>9,649</a:t>
                      </a:r>
                      <a:endParaRPr kumimoji="1" lang="ja-JP" altLang="en-US" sz="1400" b="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3617898522"/>
                  </a:ext>
                </a:extLst>
              </a:tr>
            </a:tbl>
          </a:graphicData>
        </a:graphic>
      </p:graphicFrame>
      <p:sp>
        <p:nvSpPr>
          <p:cNvPr id="8" name="スライド番号プレースホルダー 8">
            <a:extLst>
              <a:ext uri="{FF2B5EF4-FFF2-40B4-BE49-F238E27FC236}">
                <a16:creationId xmlns:a16="http://schemas.microsoft.com/office/drawing/2014/main" id="{2878806C-7B70-50E9-DE40-B58D3FFB4E13}"/>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6</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6542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28402"/>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出前講座等</a:t>
            </a:r>
            <a:endParaRPr lang="ja-JP" altLang="en-US" sz="2000" dirty="0">
              <a:latin typeface="BIZ UDゴシック" panose="020B0400000000000000" pitchFamily="49" charset="-128"/>
              <a:ea typeface="BIZ UDゴシック" panose="020B0400000000000000" pitchFamily="49" charset="-128"/>
            </a:endParaRP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20" name="表 19">
            <a:extLst>
              <a:ext uri="{FF2B5EF4-FFF2-40B4-BE49-F238E27FC236}">
                <a16:creationId xmlns:a16="http://schemas.microsoft.com/office/drawing/2014/main" id="{EA6B7A8C-A0B6-2AF6-5A05-7F0467612FD9}"/>
              </a:ext>
            </a:extLst>
          </p:cNvPr>
          <p:cNvGraphicFramePr>
            <a:graphicFrameLocks noGrp="1"/>
          </p:cNvGraphicFramePr>
          <p:nvPr/>
        </p:nvGraphicFramePr>
        <p:xfrm>
          <a:off x="998529" y="4941168"/>
          <a:ext cx="6031904" cy="1530392"/>
        </p:xfrm>
        <a:graphic>
          <a:graphicData uri="http://schemas.openxmlformats.org/drawingml/2006/table">
            <a:tbl>
              <a:tblPr firstRow="1" firstCol="1" bandRow="1">
                <a:tableStyleId>{5C22544A-7EE6-4342-B048-85BDC9FD1C3A}</a:tableStyleId>
              </a:tblPr>
              <a:tblGrid>
                <a:gridCol w="1507976">
                  <a:extLst>
                    <a:ext uri="{9D8B030D-6E8A-4147-A177-3AD203B41FA5}">
                      <a16:colId xmlns:a16="http://schemas.microsoft.com/office/drawing/2014/main" val="1425669994"/>
                    </a:ext>
                  </a:extLst>
                </a:gridCol>
                <a:gridCol w="1507976">
                  <a:extLst>
                    <a:ext uri="{9D8B030D-6E8A-4147-A177-3AD203B41FA5}">
                      <a16:colId xmlns:a16="http://schemas.microsoft.com/office/drawing/2014/main" val="3385969213"/>
                    </a:ext>
                  </a:extLst>
                </a:gridCol>
                <a:gridCol w="1507976">
                  <a:extLst>
                    <a:ext uri="{9D8B030D-6E8A-4147-A177-3AD203B41FA5}">
                      <a16:colId xmlns:a16="http://schemas.microsoft.com/office/drawing/2014/main" val="1568223656"/>
                    </a:ext>
                  </a:extLst>
                </a:gridCol>
                <a:gridCol w="1507976">
                  <a:extLst>
                    <a:ext uri="{9D8B030D-6E8A-4147-A177-3AD203B41FA5}">
                      <a16:colId xmlns:a16="http://schemas.microsoft.com/office/drawing/2014/main" val="1094132863"/>
                    </a:ext>
                  </a:extLst>
                </a:gridCol>
              </a:tblGrid>
              <a:tr h="382598">
                <a:tc gridSpan="4">
                  <a:txBody>
                    <a:bodyPr/>
                    <a:lstStyle/>
                    <a:p>
                      <a:pPr algn="ctr">
                        <a:lnSpc>
                          <a:spcPct val="107000"/>
                        </a:lnSpc>
                        <a:spcAft>
                          <a:spcPts val="800"/>
                        </a:spcAft>
                      </a:pPr>
                      <a:r>
                        <a:rPr lang="ja-JP" altLang="en-US" sz="1400" kern="100" dirty="0">
                          <a:effectLst/>
                          <a:latin typeface="BIZ UDゴシック" panose="020B0400000000000000" pitchFamily="49" charset="-128"/>
                          <a:ea typeface="BIZ UDゴシック" panose="020B0400000000000000" pitchFamily="49" charset="-128"/>
                        </a:rPr>
                        <a:t>出前講座</a:t>
                      </a:r>
                      <a:r>
                        <a:rPr lang="ja-JP" sz="1400" kern="100" dirty="0">
                          <a:effectLst/>
                          <a:latin typeface="BIZ UDゴシック" panose="020B0400000000000000" pitchFamily="49" charset="-128"/>
                          <a:ea typeface="BIZ UDゴシック" panose="020B0400000000000000" pitchFamily="49" charset="-128"/>
                        </a:rPr>
                        <a:t>　実績</a:t>
                      </a:r>
                      <a:endParaRPr lang="ja-JP" sz="1600" kern="100" dirty="0">
                        <a:effectLst/>
                        <a:latin typeface="BIZ UDゴシック" panose="020B0400000000000000" pitchFamily="49" charset="-128"/>
                        <a:ea typeface="BIZ UDゴシック" panose="020B0400000000000000" pitchFamily="49" charset="-128"/>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73462846"/>
                  </a:ext>
                </a:extLst>
              </a:tr>
              <a:tr h="382598">
                <a:tc>
                  <a:txBody>
                    <a:bodyPr/>
                    <a:lstStyle/>
                    <a:p>
                      <a:pPr algn="ctr">
                        <a:lnSpc>
                          <a:spcPct val="107000"/>
                        </a:lnSpc>
                        <a:spcAft>
                          <a:spcPts val="800"/>
                        </a:spcAft>
                      </a:pPr>
                      <a:r>
                        <a:rPr lang="ja-JP" sz="1400" kern="100" dirty="0">
                          <a:effectLst/>
                          <a:latin typeface="BIZ UDゴシック" panose="020B0400000000000000" pitchFamily="49" charset="-128"/>
                          <a:ea typeface="BIZ UDゴシック" panose="020B0400000000000000" pitchFamily="49" charset="-128"/>
                        </a:rPr>
                        <a:t>実績 ＼ 年度</a:t>
                      </a:r>
                      <a:endParaRPr lang="ja-JP" sz="16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400" kern="100" dirty="0">
                          <a:solidFill>
                            <a:schemeClr val="tx1"/>
                          </a:solidFill>
                          <a:effectLst/>
                          <a:latin typeface="BIZ UDゴシック" panose="020B0400000000000000" pitchFamily="49" charset="-128"/>
                          <a:ea typeface="BIZ UDゴシック" panose="020B0400000000000000" pitchFamily="49" charset="-128"/>
                        </a:rPr>
                        <a:t>令和</a:t>
                      </a:r>
                      <a:r>
                        <a:rPr lang="en-US" sz="1400" kern="100" dirty="0">
                          <a:solidFill>
                            <a:schemeClr val="tx1"/>
                          </a:solidFill>
                          <a:effectLst/>
                          <a:latin typeface="BIZ UDゴシック" panose="020B0400000000000000" pitchFamily="49" charset="-128"/>
                          <a:ea typeface="BIZ UDゴシック" panose="020B0400000000000000" pitchFamily="49" charset="-128"/>
                        </a:rPr>
                        <a:t>3</a:t>
                      </a:r>
                      <a:r>
                        <a:rPr lang="ja-JP" sz="1400" kern="100" dirty="0">
                          <a:solidFill>
                            <a:schemeClr val="tx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400" kern="100" dirty="0">
                          <a:solidFill>
                            <a:schemeClr val="tx1"/>
                          </a:solidFill>
                          <a:effectLst/>
                          <a:latin typeface="BIZ UDゴシック" panose="020B0400000000000000" pitchFamily="49" charset="-128"/>
                          <a:ea typeface="BIZ UDゴシック" panose="020B0400000000000000" pitchFamily="49" charset="-128"/>
                        </a:rPr>
                        <a:t>令和</a:t>
                      </a:r>
                      <a:r>
                        <a:rPr lang="en-US" sz="1400" kern="100" dirty="0">
                          <a:solidFill>
                            <a:schemeClr val="tx1"/>
                          </a:solidFill>
                          <a:effectLst/>
                          <a:latin typeface="BIZ UDゴシック" panose="020B0400000000000000" pitchFamily="49" charset="-128"/>
                          <a:ea typeface="BIZ UDゴシック" panose="020B0400000000000000" pitchFamily="49" charset="-128"/>
                        </a:rPr>
                        <a:t>4</a:t>
                      </a:r>
                      <a:r>
                        <a:rPr lang="ja-JP" sz="1400" kern="100" dirty="0">
                          <a:solidFill>
                            <a:schemeClr val="tx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400" kern="100" dirty="0">
                          <a:solidFill>
                            <a:schemeClr val="tx1"/>
                          </a:solidFill>
                          <a:effectLst/>
                          <a:latin typeface="BIZ UDゴシック" panose="020B0400000000000000" pitchFamily="49" charset="-128"/>
                          <a:ea typeface="BIZ UDゴシック" panose="020B0400000000000000" pitchFamily="49" charset="-128"/>
                        </a:rPr>
                        <a:t>令和</a:t>
                      </a:r>
                      <a:r>
                        <a:rPr lang="en-US" sz="1400" kern="100" dirty="0">
                          <a:solidFill>
                            <a:schemeClr val="tx1"/>
                          </a:solidFill>
                          <a:effectLst/>
                          <a:latin typeface="BIZ UDゴシック" panose="020B0400000000000000" pitchFamily="49" charset="-128"/>
                          <a:ea typeface="BIZ UDゴシック" panose="020B0400000000000000" pitchFamily="49" charset="-128"/>
                        </a:rPr>
                        <a:t>5</a:t>
                      </a:r>
                      <a:r>
                        <a:rPr lang="ja-JP" sz="1400" kern="100" dirty="0">
                          <a:solidFill>
                            <a:schemeClr val="tx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871042717"/>
                  </a:ext>
                </a:extLst>
              </a:tr>
              <a:tr h="382598">
                <a:tc>
                  <a:txBody>
                    <a:bodyPr/>
                    <a:lstStyle/>
                    <a:p>
                      <a:pPr algn="ctr">
                        <a:lnSpc>
                          <a:spcPct val="107000"/>
                        </a:lnSpc>
                        <a:spcAft>
                          <a:spcPts val="800"/>
                        </a:spcAft>
                      </a:pPr>
                      <a:r>
                        <a:rPr lang="ja-JP" altLang="en-US" sz="1400" kern="100" dirty="0">
                          <a:effectLst/>
                          <a:latin typeface="BIZ UDゴシック" panose="020B0400000000000000" pitchFamily="49" charset="-128"/>
                          <a:ea typeface="BIZ UDゴシック" panose="020B0400000000000000" pitchFamily="49" charset="-128"/>
                        </a:rPr>
                        <a:t>実施回数</a:t>
                      </a:r>
                      <a:endParaRPr lang="ja-JP" sz="16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sz="1400" kern="100" dirty="0">
                          <a:solidFill>
                            <a:schemeClr val="tx1"/>
                          </a:solidFill>
                          <a:effectLst/>
                          <a:latin typeface="BIZ UDゴシック" panose="020B0400000000000000" pitchFamily="49" charset="-128"/>
                          <a:ea typeface="BIZ UDゴシック" panose="020B0400000000000000" pitchFamily="49" charset="-128"/>
                        </a:rPr>
                        <a:t>20</a:t>
                      </a:r>
                      <a:r>
                        <a:rPr lang="ja-JP" altLang="en-US" sz="1400" kern="100" dirty="0">
                          <a:solidFill>
                            <a:schemeClr val="tx1"/>
                          </a:solidFill>
                          <a:effectLst/>
                          <a:latin typeface="BIZ UDゴシック" panose="020B0400000000000000" pitchFamily="49" charset="-128"/>
                          <a:ea typeface="BIZ UDゴシック" panose="020B0400000000000000" pitchFamily="49" charset="-128"/>
                        </a:rPr>
                        <a:t>回</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400" kern="100" dirty="0">
                          <a:solidFill>
                            <a:schemeClr val="tx1"/>
                          </a:solidFill>
                          <a:effectLst/>
                          <a:latin typeface="BIZ UDゴシック" panose="020B0400000000000000" pitchFamily="49" charset="-128"/>
                          <a:ea typeface="BIZ UDゴシック" panose="020B0400000000000000" pitchFamily="49" charset="-128"/>
                        </a:rPr>
                        <a:t>21</a:t>
                      </a:r>
                      <a:r>
                        <a:rPr lang="ja-JP" altLang="en-US" sz="1400" kern="100" dirty="0">
                          <a:solidFill>
                            <a:schemeClr val="tx1"/>
                          </a:solidFill>
                          <a:effectLst/>
                          <a:latin typeface="BIZ UDゴシック" panose="020B0400000000000000" pitchFamily="49" charset="-128"/>
                          <a:ea typeface="BIZ UDゴシック" panose="020B0400000000000000" pitchFamily="49" charset="-128"/>
                        </a:rPr>
                        <a:t>回</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400" kern="100" dirty="0">
                          <a:solidFill>
                            <a:schemeClr val="tx1"/>
                          </a:solidFill>
                          <a:effectLst/>
                          <a:latin typeface="BIZ UDゴシック" panose="020B0400000000000000" pitchFamily="49" charset="-128"/>
                          <a:ea typeface="BIZ UDゴシック" panose="020B0400000000000000" pitchFamily="49" charset="-128"/>
                        </a:rPr>
                        <a:t>20</a:t>
                      </a:r>
                      <a:r>
                        <a:rPr lang="ja-JP" altLang="en-US" sz="1400" kern="100" dirty="0">
                          <a:solidFill>
                            <a:schemeClr val="tx1"/>
                          </a:solidFill>
                          <a:effectLst/>
                          <a:latin typeface="BIZ UDゴシック" panose="020B0400000000000000" pitchFamily="49" charset="-128"/>
                          <a:ea typeface="BIZ UDゴシック" panose="020B0400000000000000" pitchFamily="49" charset="-128"/>
                        </a:rPr>
                        <a:t>回</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2778123475"/>
                  </a:ext>
                </a:extLst>
              </a:tr>
              <a:tr h="382598">
                <a:tc>
                  <a:txBody>
                    <a:bodyPr/>
                    <a:lstStyle/>
                    <a:p>
                      <a:pPr algn="ctr">
                        <a:lnSpc>
                          <a:spcPct val="107000"/>
                        </a:lnSpc>
                        <a:spcAft>
                          <a:spcPts val="800"/>
                        </a:spcAft>
                      </a:pPr>
                      <a:r>
                        <a:rPr lang="ja-JP" altLang="en-US" sz="1400" kern="100" dirty="0">
                          <a:effectLst/>
                          <a:latin typeface="BIZ UDゴシック" panose="020B0400000000000000" pitchFamily="49" charset="-128"/>
                          <a:ea typeface="BIZ UDゴシック" panose="020B0400000000000000" pitchFamily="49" charset="-128"/>
                        </a:rPr>
                        <a:t>参加人数</a:t>
                      </a:r>
                      <a:endParaRPr lang="ja-JP" altLang="ja-JP" sz="1600" kern="100" dirty="0">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400" kern="100" dirty="0">
                          <a:solidFill>
                            <a:schemeClr val="tx1"/>
                          </a:solidFill>
                          <a:effectLst/>
                          <a:latin typeface="BIZ UDゴシック" panose="020B0400000000000000" pitchFamily="49" charset="-128"/>
                          <a:ea typeface="BIZ UDゴシック" panose="020B0400000000000000" pitchFamily="49" charset="-128"/>
                        </a:rPr>
                        <a:t>2,173</a:t>
                      </a:r>
                      <a:r>
                        <a:rPr lang="ja-JP" altLang="en-US" sz="1400" kern="100" dirty="0">
                          <a:solidFill>
                            <a:schemeClr val="tx1"/>
                          </a:solidFill>
                          <a:effectLst/>
                          <a:latin typeface="BIZ UDゴシック" panose="020B0400000000000000" pitchFamily="49" charset="-128"/>
                          <a:ea typeface="BIZ UDゴシック" panose="020B0400000000000000" pitchFamily="49" charset="-128"/>
                        </a:rPr>
                        <a:t>人</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400" kern="100" dirty="0">
                          <a:solidFill>
                            <a:schemeClr val="tx1"/>
                          </a:solidFill>
                          <a:effectLst/>
                          <a:latin typeface="BIZ UDゴシック" panose="020B0400000000000000" pitchFamily="49" charset="-128"/>
                          <a:ea typeface="BIZ UDゴシック" panose="020B0400000000000000" pitchFamily="49" charset="-128"/>
                        </a:rPr>
                        <a:t>2,348</a:t>
                      </a:r>
                      <a:r>
                        <a:rPr lang="ja-JP" altLang="en-US" sz="1400" kern="100" dirty="0">
                          <a:solidFill>
                            <a:schemeClr val="tx1"/>
                          </a:solidFill>
                          <a:effectLst/>
                          <a:latin typeface="BIZ UDゴシック" panose="020B0400000000000000" pitchFamily="49" charset="-128"/>
                          <a:ea typeface="BIZ UDゴシック" panose="020B0400000000000000" pitchFamily="49" charset="-128"/>
                        </a:rPr>
                        <a:t>人</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en-US" altLang="ja-JP" sz="1400" kern="100" dirty="0">
                          <a:solidFill>
                            <a:schemeClr val="tx1"/>
                          </a:solidFill>
                          <a:effectLst/>
                          <a:latin typeface="BIZ UDゴシック" panose="020B0400000000000000" pitchFamily="49" charset="-128"/>
                          <a:ea typeface="BIZ UDゴシック" panose="020B0400000000000000" pitchFamily="49" charset="-128"/>
                        </a:rPr>
                        <a:t>1,713</a:t>
                      </a:r>
                      <a:r>
                        <a:rPr lang="ja-JP" altLang="en-US" sz="1400" kern="100" dirty="0">
                          <a:solidFill>
                            <a:schemeClr val="tx1"/>
                          </a:solidFill>
                          <a:effectLst/>
                          <a:latin typeface="BIZ UDゴシック" panose="020B0400000000000000" pitchFamily="49" charset="-128"/>
                          <a:ea typeface="BIZ UDゴシック" panose="020B0400000000000000" pitchFamily="49" charset="-128"/>
                        </a:rPr>
                        <a:t>人</a:t>
                      </a:r>
                      <a:endParaRPr lang="ja-JP" sz="1600" kern="100" dirty="0">
                        <a:solidFill>
                          <a:schemeClr val="tx1"/>
                        </a:solidFill>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3565373062"/>
                  </a:ext>
                </a:extLst>
              </a:tr>
            </a:tbl>
          </a:graphicData>
        </a:graphic>
      </p:graphicFrame>
      <p:sp>
        <p:nvSpPr>
          <p:cNvPr id="42" name="テキスト ボックス 41">
            <a:extLst>
              <a:ext uri="{FF2B5EF4-FFF2-40B4-BE49-F238E27FC236}">
                <a16:creationId xmlns:a16="http://schemas.microsoft.com/office/drawing/2014/main" id="{293B2112-A935-4A5C-2B62-443B4ED66E9D}"/>
              </a:ext>
            </a:extLst>
          </p:cNvPr>
          <p:cNvSpPr txBox="1"/>
          <p:nvPr/>
        </p:nvSpPr>
        <p:spPr>
          <a:xfrm>
            <a:off x="564811" y="3501008"/>
            <a:ext cx="6899341" cy="1337013"/>
          </a:xfrm>
          <a:prstGeom prst="rect">
            <a:avLst/>
          </a:prstGeom>
          <a:noFill/>
        </p:spPr>
        <p:txBody>
          <a:bodyPr wrap="square" lIns="0" tIns="0" rIns="0" bIns="0" rtlCol="0">
            <a:noAutofit/>
          </a:bodyPr>
          <a:lstStyle/>
          <a:p>
            <a:r>
              <a:rPr lang="ja-JP" altLang="en-US" sz="1600" kern="100" dirty="0">
                <a:effectLst/>
                <a:latin typeface="BIZ UDゴシック" panose="020B0400000000000000" pitchFamily="49" charset="-128"/>
                <a:ea typeface="BIZ UDゴシック" panose="020B0400000000000000" pitchFamily="49" charset="-128"/>
              </a:rPr>
              <a:t>　町会・自治会、小・中学校など、各種団体等からの依頼に応じ、資源とごみの現状や分け方・出し方、ごみ減量についての理解を深めてもらうために職員が出向いて講座を行っています。区民からの問い合わせの多いテーマ（「雑がみ」、「資源プラスチック」、「食品ロス削減」等）について、座学やクイズ・ゲームなど様々な形式により実施しています。</a:t>
            </a:r>
            <a:endParaRPr lang="ja-JP" altLang="en-US" sz="1400" dirty="0">
              <a:latin typeface="BIZ UDゴシック" panose="020B0400000000000000" pitchFamily="49" charset="-128"/>
              <a:ea typeface="BIZ UDゴシック" panose="020B0400000000000000" pitchFamily="49" charset="-128"/>
            </a:endParaRPr>
          </a:p>
        </p:txBody>
      </p:sp>
      <p:grpSp>
        <p:nvGrpSpPr>
          <p:cNvPr id="43" name="グループ化 42">
            <a:extLst>
              <a:ext uri="{FF2B5EF4-FFF2-40B4-BE49-F238E27FC236}">
                <a16:creationId xmlns:a16="http://schemas.microsoft.com/office/drawing/2014/main" id="{B859AC98-39C3-FFFA-426D-AB0286BFFA0D}"/>
              </a:ext>
            </a:extLst>
          </p:cNvPr>
          <p:cNvGrpSpPr/>
          <p:nvPr/>
        </p:nvGrpSpPr>
        <p:grpSpPr>
          <a:xfrm>
            <a:off x="500984" y="2924944"/>
            <a:ext cx="10590226" cy="410142"/>
            <a:chOff x="0" y="2171777"/>
            <a:chExt cx="9540604" cy="983970"/>
          </a:xfrm>
          <a:solidFill>
            <a:schemeClr val="accent6">
              <a:lumMod val="75000"/>
            </a:schemeClr>
          </a:solidFill>
        </p:grpSpPr>
        <p:sp>
          <p:nvSpPr>
            <p:cNvPr id="44" name="四角形: 角を丸くする 43">
              <a:extLst>
                <a:ext uri="{FF2B5EF4-FFF2-40B4-BE49-F238E27FC236}">
                  <a16:creationId xmlns:a16="http://schemas.microsoft.com/office/drawing/2014/main" id="{16A3AD87-17D9-A815-C6BA-0273F6924A72}"/>
                </a:ext>
              </a:extLst>
            </p:cNvPr>
            <p:cNvSpPr/>
            <p:nvPr/>
          </p:nvSpPr>
          <p:spPr>
            <a:xfrm>
              <a:off x="0" y="2171777"/>
              <a:ext cx="9540604" cy="983970"/>
            </a:xfrm>
            <a:prstGeom prst="roundRect">
              <a:avLst/>
            </a:prstGeom>
            <a:grp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endParaRPr lang="ja-JP" altLang="en-US" sz="2000">
                <a:latin typeface="BIZ UDゴシック" panose="020B0400000000000000" pitchFamily="49" charset="-128"/>
                <a:ea typeface="BIZ UDゴシック" panose="020B0400000000000000" pitchFamily="49" charset="-128"/>
              </a:endParaRPr>
            </a:p>
          </p:txBody>
        </p:sp>
        <p:sp>
          <p:nvSpPr>
            <p:cNvPr id="45" name="四角形: 角を丸くする 4">
              <a:extLst>
                <a:ext uri="{FF2B5EF4-FFF2-40B4-BE49-F238E27FC236}">
                  <a16:creationId xmlns:a16="http://schemas.microsoft.com/office/drawing/2014/main" id="{82BAB887-2B70-D310-FAF0-A7E54AA377E8}"/>
                </a:ext>
              </a:extLst>
            </p:cNvPr>
            <p:cNvSpPr txBox="1"/>
            <p:nvPr/>
          </p:nvSpPr>
          <p:spPr>
            <a:xfrm>
              <a:off x="48033" y="2219810"/>
              <a:ext cx="9444538" cy="8879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altLang="en-US" sz="2000" kern="1200" dirty="0">
                  <a:latin typeface="BIZ UDゴシック" panose="020B0400000000000000" pitchFamily="49" charset="-128"/>
                  <a:ea typeface="BIZ UDゴシック" panose="020B0400000000000000" pitchFamily="49" charset="-128"/>
                </a:rPr>
                <a:t>ごみ減量出前講座の</a:t>
              </a:r>
              <a:r>
                <a:rPr kumimoji="1" lang="ja-JP" sz="2000" kern="1200" dirty="0">
                  <a:latin typeface="BIZ UDゴシック" panose="020B0400000000000000" pitchFamily="49" charset="-128"/>
                  <a:ea typeface="BIZ UDゴシック" panose="020B0400000000000000" pitchFamily="49" charset="-128"/>
                </a:rPr>
                <a:t>実施</a:t>
              </a:r>
              <a:endParaRPr lang="ja-JP" sz="2000" kern="1200" dirty="0">
                <a:latin typeface="BIZ UDゴシック" panose="020B0400000000000000" pitchFamily="49" charset="-128"/>
                <a:ea typeface="BIZ UDゴシック" panose="020B0400000000000000" pitchFamily="49" charset="-128"/>
              </a:endParaRPr>
            </a:p>
          </p:txBody>
        </p:sp>
      </p:grpSp>
      <p:pic>
        <p:nvPicPr>
          <p:cNvPr id="7" name="図 6" descr="部屋に備えている様々なぬいぐるみ&#10;&#10;低い精度で自動的に生成された説明">
            <a:extLst>
              <a:ext uri="{FF2B5EF4-FFF2-40B4-BE49-F238E27FC236}">
                <a16:creationId xmlns:a16="http://schemas.microsoft.com/office/drawing/2014/main" id="{8E9A8AEB-666D-C7DB-4168-48344F8D1D1A}"/>
              </a:ext>
            </a:extLst>
          </p:cNvPr>
          <p:cNvPicPr>
            <a:picLocks noChangeAspect="1"/>
          </p:cNvPicPr>
          <p:nvPr/>
        </p:nvPicPr>
        <p:blipFill rotWithShape="1">
          <a:blip r:embed="rId2">
            <a:extLst>
              <a:ext uri="{28A0092B-C50C-407E-A947-70E740481C1C}">
                <a14:useLocalDpi xmlns:a14="http://schemas.microsoft.com/office/drawing/2010/main" val="0"/>
              </a:ext>
            </a:extLst>
          </a:blip>
          <a:srcRect l="21935" r="19623"/>
          <a:stretch/>
        </p:blipFill>
        <p:spPr bwMode="auto">
          <a:xfrm rot="5400000">
            <a:off x="8100768" y="3498815"/>
            <a:ext cx="2619242" cy="3361642"/>
          </a:xfrm>
          <a:prstGeom prst="rect">
            <a:avLst/>
          </a:prstGeom>
          <a:ln>
            <a:noFill/>
          </a:ln>
          <a:extLst>
            <a:ext uri="{53640926-AAD7-44D8-BBD7-CCE9431645EC}">
              <a14:shadowObscured xmlns:a14="http://schemas.microsoft.com/office/drawing/2010/main"/>
            </a:ext>
          </a:extLst>
        </p:spPr>
      </p:pic>
      <p:grpSp>
        <p:nvGrpSpPr>
          <p:cNvPr id="37" name="グループ化 36">
            <a:extLst>
              <a:ext uri="{FF2B5EF4-FFF2-40B4-BE49-F238E27FC236}">
                <a16:creationId xmlns:a16="http://schemas.microsoft.com/office/drawing/2014/main" id="{46099271-9822-A488-5546-54FCE179C20E}"/>
              </a:ext>
            </a:extLst>
          </p:cNvPr>
          <p:cNvGrpSpPr/>
          <p:nvPr/>
        </p:nvGrpSpPr>
        <p:grpSpPr>
          <a:xfrm>
            <a:off x="500984" y="1076401"/>
            <a:ext cx="10536909" cy="432001"/>
            <a:chOff x="0" y="1104287"/>
            <a:chExt cx="9540604" cy="983970"/>
          </a:xfrm>
          <a:solidFill>
            <a:schemeClr val="accent6">
              <a:lumMod val="75000"/>
            </a:schemeClr>
          </a:solidFill>
        </p:grpSpPr>
        <p:sp>
          <p:nvSpPr>
            <p:cNvPr id="38" name="四角形: 角を丸くする 37">
              <a:extLst>
                <a:ext uri="{FF2B5EF4-FFF2-40B4-BE49-F238E27FC236}">
                  <a16:creationId xmlns:a16="http://schemas.microsoft.com/office/drawing/2014/main" id="{54741FE8-190E-68A4-8B7C-AEB0562035D0}"/>
                </a:ext>
              </a:extLst>
            </p:cNvPr>
            <p:cNvSpPr/>
            <p:nvPr/>
          </p:nvSpPr>
          <p:spPr>
            <a:xfrm>
              <a:off x="0" y="1104287"/>
              <a:ext cx="9540604" cy="983970"/>
            </a:xfrm>
            <a:prstGeom prst="roundRect">
              <a:avLst/>
            </a:prstGeom>
            <a:grpFill/>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a:lstStyle/>
            <a:p>
              <a:endParaRPr lang="ja-JP" altLang="en-US">
                <a:latin typeface="BIZ UDゴシック" panose="020B0400000000000000" pitchFamily="49" charset="-128"/>
                <a:ea typeface="BIZ UDゴシック" panose="020B0400000000000000" pitchFamily="49" charset="-128"/>
              </a:endParaRPr>
            </a:p>
          </p:txBody>
        </p:sp>
        <p:sp>
          <p:nvSpPr>
            <p:cNvPr id="8" name="四角形: 角を丸くする 4">
              <a:extLst>
                <a:ext uri="{FF2B5EF4-FFF2-40B4-BE49-F238E27FC236}">
                  <a16:creationId xmlns:a16="http://schemas.microsoft.com/office/drawing/2014/main" id="{2DA04E73-5E00-1C33-8436-E51A8AB0E0D0}"/>
                </a:ext>
              </a:extLst>
            </p:cNvPr>
            <p:cNvSpPr txBox="1"/>
            <p:nvPr/>
          </p:nvSpPr>
          <p:spPr>
            <a:xfrm>
              <a:off x="34669" y="1104287"/>
              <a:ext cx="9444538" cy="8879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ja-JP" altLang="en-US" sz="2000" kern="1200" dirty="0">
                  <a:latin typeface="BIZ UDゴシック" panose="020B0400000000000000" pitchFamily="49" charset="-128"/>
                  <a:ea typeface="BIZ UDゴシック" panose="020B0400000000000000" pitchFamily="49" charset="-128"/>
                </a:rPr>
                <a:t>小学生用冊子の作成</a:t>
              </a:r>
              <a:endParaRPr lang="ja-JP" sz="2000" kern="1200" dirty="0">
                <a:latin typeface="BIZ UDゴシック" panose="020B0400000000000000" pitchFamily="49" charset="-128"/>
                <a:ea typeface="BIZ UDゴシック" panose="020B0400000000000000" pitchFamily="49" charset="-128"/>
              </a:endParaRPr>
            </a:p>
          </p:txBody>
        </p:sp>
      </p:grpSp>
      <p:sp>
        <p:nvSpPr>
          <p:cNvPr id="32" name="テキスト ボックス 31">
            <a:extLst>
              <a:ext uri="{FF2B5EF4-FFF2-40B4-BE49-F238E27FC236}">
                <a16:creationId xmlns:a16="http://schemas.microsoft.com/office/drawing/2014/main" id="{6F7BF78C-6817-E4EC-334A-10EC17B33288}"/>
              </a:ext>
            </a:extLst>
          </p:cNvPr>
          <p:cNvSpPr txBox="1"/>
          <p:nvPr/>
        </p:nvSpPr>
        <p:spPr>
          <a:xfrm>
            <a:off x="539273" y="1681613"/>
            <a:ext cx="8364691" cy="936104"/>
          </a:xfrm>
          <a:prstGeom prst="rect">
            <a:avLst/>
          </a:prstGeom>
          <a:noFill/>
        </p:spPr>
        <p:txBody>
          <a:bodyPr wrap="square" lIns="0" tIns="0" rIns="0" bIns="0" rtlCol="0">
            <a:noAutofit/>
          </a:bodyPr>
          <a:lstStyle/>
          <a:p>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資源とごみについてわかりやすくまとめた小学生用のごみ減量啓発冊子「減らそうごみ－できることからはじめよう－」を作成し、区立小学校</a:t>
            </a: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4</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年生に配布しています。</a:t>
            </a:r>
            <a:endPar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　また、リサイクル展示室や清掃事務所でも配布を行っています。</a:t>
            </a:r>
            <a:endParaRPr lang="ja-JP" altLang="en-US" sz="1600" dirty="0">
              <a:latin typeface="BIZ UDゴシック" panose="020B0400000000000000" pitchFamily="49" charset="-128"/>
              <a:ea typeface="BIZ UDゴシック" panose="020B0400000000000000" pitchFamily="49" charset="-128"/>
            </a:endParaRPr>
          </a:p>
        </p:txBody>
      </p:sp>
      <p:pic>
        <p:nvPicPr>
          <p:cNvPr id="9" name="オブジェクト 0">
            <a:extLst>
              <a:ext uri="{FF2B5EF4-FFF2-40B4-BE49-F238E27FC236}">
                <a16:creationId xmlns:a16="http://schemas.microsoft.com/office/drawing/2014/main" id="{5BB04551-9C34-1EF3-B2D0-29EA1C18ED5D}"/>
              </a:ext>
            </a:extLst>
          </p:cNvPr>
          <p:cNvPicPr/>
          <p:nvPr/>
        </p:nvPicPr>
        <p:blipFill>
          <a:blip r:embed="rId3"/>
          <a:stretch>
            <a:fillRect/>
          </a:stretch>
        </p:blipFill>
        <p:spPr>
          <a:xfrm rot="703748">
            <a:off x="9090402" y="1243352"/>
            <a:ext cx="1355664" cy="1973491"/>
          </a:xfrm>
          <a:prstGeom prst="rect">
            <a:avLst/>
          </a:prstGeom>
        </p:spPr>
      </p:pic>
      <p:sp>
        <p:nvSpPr>
          <p:cNvPr id="5" name="スライド番号プレースホルダー 8">
            <a:extLst>
              <a:ext uri="{FF2B5EF4-FFF2-40B4-BE49-F238E27FC236}">
                <a16:creationId xmlns:a16="http://schemas.microsoft.com/office/drawing/2014/main" id="{9790D2ED-45DE-DEBA-A8E7-440552857374}"/>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7</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72915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タイトル 1"/>
          <p:cNvSpPr>
            <a:spLocks noGrp="1"/>
          </p:cNvSpPr>
          <p:nvPr>
            <p:ph type="title"/>
          </p:nvPr>
        </p:nvSpPr>
        <p:spPr>
          <a:xfrm>
            <a:off x="474326" y="404664"/>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環境学習</a:t>
            </a:r>
          </a:p>
        </p:txBody>
      </p:sp>
      <p:cxnSp>
        <p:nvCxnSpPr>
          <p:cNvPr id="1108"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09" name="テキスト ボックス 5"/>
          <p:cNvSpPr txBox="1"/>
          <p:nvPr/>
        </p:nvSpPr>
        <p:spPr>
          <a:xfrm>
            <a:off x="623391" y="1040647"/>
            <a:ext cx="9724686" cy="1250222"/>
          </a:xfrm>
          <a:prstGeom prst="rect">
            <a:avLst/>
          </a:prstGeom>
          <a:noFill/>
        </p:spPr>
        <p:txBody>
          <a:bodyPr wrap="square" lIns="0" tIns="0" rIns="0" bIns="0" rtlCol="0">
            <a:noAutofit/>
          </a:bodyPr>
          <a:lstStyle/>
          <a:p>
            <a:pPr algn="just"/>
            <a:r>
              <a:rPr lang="ja-JP" altLang="en-US" sz="1600" dirty="0">
                <a:latin typeface="BIZ UDゴシック" panose="020B0400000000000000" pitchFamily="49" charset="-128"/>
                <a:ea typeface="BIZ UDゴシック" panose="020B0400000000000000" pitchFamily="49" charset="-128"/>
              </a:rPr>
              <a:t>　小学校や保育園等の要望に応じて、清掃事務所の職員が現場に出向き、環境学習を実施しています。</a:t>
            </a:r>
          </a:p>
          <a:p>
            <a:pPr algn="just"/>
            <a:r>
              <a:rPr lang="ja-JP" altLang="en-US" sz="1600" dirty="0">
                <a:latin typeface="BIZ UDゴシック" panose="020B0400000000000000" pitchFamily="49" charset="-128"/>
                <a:ea typeface="BIZ UDゴシック" panose="020B0400000000000000" pitchFamily="49" charset="-128"/>
              </a:rPr>
              <a:t>　小学校では、</a:t>
            </a:r>
            <a:r>
              <a:rPr lang="en-US" altLang="ja-JP" sz="1600" dirty="0">
                <a:latin typeface="BIZ UDゴシック" panose="020B0400000000000000" pitchFamily="49" charset="-128"/>
                <a:ea typeface="BIZ UDゴシック" panose="020B0400000000000000" pitchFamily="49" charset="-128"/>
              </a:rPr>
              <a:t>4</a:t>
            </a:r>
            <a:r>
              <a:rPr lang="ja-JP" altLang="en-US" sz="1600" dirty="0">
                <a:latin typeface="BIZ UDゴシック" panose="020B0400000000000000" pitchFamily="49" charset="-128"/>
                <a:ea typeface="BIZ UDゴシック" panose="020B0400000000000000" pitchFamily="49" charset="-128"/>
              </a:rPr>
              <a:t>年生を主な対象として授業中に実施しています。</a:t>
            </a:r>
          </a:p>
          <a:p>
            <a:pPr algn="just"/>
            <a:r>
              <a:rPr lang="ja-JP" altLang="en-US" sz="1600" dirty="0">
                <a:latin typeface="BIZ UDゴシック" panose="020B0400000000000000" pitchFamily="49" charset="-128"/>
                <a:ea typeface="BIZ UDゴシック" panose="020B0400000000000000" pitchFamily="49" charset="-128"/>
              </a:rPr>
              <a:t>　ごみ分別ゲームやスケルトン清掃車を使用した説明により、ごみの減量やリサイクルの推進、収集作業、清掃車の仕組みを、子どもでも理解できる内容としています。</a:t>
            </a:r>
          </a:p>
          <a:p>
            <a:pPr algn="just"/>
            <a:r>
              <a:rPr lang="ja-JP" altLang="en-US" sz="1600" dirty="0">
                <a:latin typeface="BIZ UDゴシック" panose="020B0400000000000000" pitchFamily="49" charset="-128"/>
                <a:ea typeface="BIZ UDゴシック" panose="020B0400000000000000" pitchFamily="49" charset="-128"/>
              </a:rPr>
              <a:t>　スケルトン清掃車は、令和</a:t>
            </a:r>
            <a:r>
              <a:rPr lang="en-US" altLang="ja-JP" sz="1600" dirty="0">
                <a:latin typeface="BIZ UDゴシック" panose="020B0400000000000000" pitchFamily="49" charset="-128"/>
                <a:ea typeface="BIZ UDゴシック" panose="020B0400000000000000" pitchFamily="49" charset="-128"/>
              </a:rPr>
              <a:t>2</a:t>
            </a:r>
            <a:r>
              <a:rPr lang="ja-JP" altLang="en-US" sz="1600" dirty="0">
                <a:latin typeface="BIZ UDゴシック" panose="020B0400000000000000" pitchFamily="49" charset="-128"/>
                <a:ea typeface="BIZ UDゴシック" panose="020B0400000000000000" pitchFamily="49" charset="-128"/>
              </a:rPr>
              <a:t>年度に導入した荷箱の中が見える小型プレス車です。</a:t>
            </a:r>
          </a:p>
        </p:txBody>
      </p:sp>
      <p:pic>
        <p:nvPicPr>
          <p:cNvPr id="1110" name="図 55"/>
          <p:cNvPicPr>
            <a:picLocks noChangeAspect="1"/>
          </p:cNvPicPr>
          <p:nvPr/>
        </p:nvPicPr>
        <p:blipFill>
          <a:blip r:embed="rId2"/>
          <a:stretch>
            <a:fillRect/>
          </a:stretch>
        </p:blipFill>
        <p:spPr>
          <a:xfrm>
            <a:off x="5423751" y="3789000"/>
            <a:ext cx="2688249" cy="2572165"/>
          </a:xfrm>
          <a:prstGeom prst="rect">
            <a:avLst/>
          </a:prstGeom>
          <a:effectLst>
            <a:softEdge rad="63500"/>
          </a:effectLst>
        </p:spPr>
      </p:pic>
      <p:pic>
        <p:nvPicPr>
          <p:cNvPr id="1111" name="図 54"/>
          <p:cNvPicPr>
            <a:picLocks noChangeAspect="1"/>
          </p:cNvPicPr>
          <p:nvPr/>
        </p:nvPicPr>
        <p:blipFill>
          <a:blip r:embed="rId3"/>
          <a:stretch>
            <a:fillRect/>
          </a:stretch>
        </p:blipFill>
        <p:spPr>
          <a:xfrm>
            <a:off x="7826345" y="2366146"/>
            <a:ext cx="3309529" cy="2214854"/>
          </a:xfrm>
          <a:prstGeom prst="rect">
            <a:avLst/>
          </a:prstGeom>
          <a:effectLst>
            <a:softEdge rad="63500"/>
          </a:effectLst>
        </p:spPr>
      </p:pic>
      <p:sp>
        <p:nvSpPr>
          <p:cNvPr id="1112" name="テキスト ボックス 60"/>
          <p:cNvSpPr txBox="1"/>
          <p:nvPr/>
        </p:nvSpPr>
        <p:spPr>
          <a:xfrm>
            <a:off x="757302" y="2276872"/>
            <a:ext cx="5698698" cy="384439"/>
          </a:xfrm>
          <a:prstGeom prst="rect">
            <a:avLst/>
          </a:prstGeom>
          <a:noFill/>
        </p:spPr>
        <p:txBody>
          <a:bodyPr wrap="square" lIns="0" tIns="0" rIns="0" bIns="0" rtlCol="0" anchor="ctr" anchorCtr="0">
            <a:noAutofit/>
          </a:bodyPr>
          <a:lstStyle/>
          <a:p>
            <a:r>
              <a:rPr lang="ja-JP" altLang="en-US" sz="1400" dirty="0">
                <a:latin typeface="BIZ UDゴシック" panose="020B0400000000000000" pitchFamily="49" charset="-128"/>
                <a:ea typeface="BIZ UDゴシック" panose="020B0400000000000000" pitchFamily="49" charset="-128"/>
              </a:rPr>
              <a:t>　環境学習実施回数　※（　）内はスケルトン清掃車の使用回数</a:t>
            </a:r>
            <a:endParaRPr lang="en-US" altLang="ja-JP" sz="1400" dirty="0">
              <a:latin typeface="BIZ UDゴシック" panose="020B0400000000000000" pitchFamily="49" charset="-128"/>
              <a:ea typeface="BIZ UDゴシック" panose="020B0400000000000000" pitchFamily="49" charset="-128"/>
            </a:endParaRPr>
          </a:p>
        </p:txBody>
      </p:sp>
      <p:graphicFrame>
        <p:nvGraphicFramePr>
          <p:cNvPr id="1113" name="四角形 61"/>
          <p:cNvGraphicFramePr>
            <a:graphicFrameLocks noGrp="1"/>
          </p:cNvGraphicFramePr>
          <p:nvPr/>
        </p:nvGraphicFramePr>
        <p:xfrm>
          <a:off x="805089" y="2604480"/>
          <a:ext cx="5146908" cy="1040520"/>
        </p:xfrm>
        <a:graphic>
          <a:graphicData uri="http://schemas.openxmlformats.org/drawingml/2006/table">
            <a:tbl>
              <a:tblPr firstRow="1" bandRow="1">
                <a:tableStyleId>{5C22544A-7EE6-4342-B048-85BDC9FD1C3A}</a:tableStyleId>
              </a:tblPr>
              <a:tblGrid>
                <a:gridCol w="1286727">
                  <a:extLst>
                    <a:ext uri="{9D8B030D-6E8A-4147-A177-3AD203B41FA5}">
                      <a16:colId xmlns:a16="http://schemas.microsoft.com/office/drawing/2014/main" val="20000"/>
                    </a:ext>
                  </a:extLst>
                </a:gridCol>
                <a:gridCol w="1286727">
                  <a:extLst>
                    <a:ext uri="{9D8B030D-6E8A-4147-A177-3AD203B41FA5}">
                      <a16:colId xmlns:a16="http://schemas.microsoft.com/office/drawing/2014/main" val="20001"/>
                    </a:ext>
                  </a:extLst>
                </a:gridCol>
                <a:gridCol w="1286727">
                  <a:extLst>
                    <a:ext uri="{9D8B030D-6E8A-4147-A177-3AD203B41FA5}">
                      <a16:colId xmlns:a16="http://schemas.microsoft.com/office/drawing/2014/main" val="20002"/>
                    </a:ext>
                  </a:extLst>
                </a:gridCol>
                <a:gridCol w="1286727">
                  <a:extLst>
                    <a:ext uri="{9D8B030D-6E8A-4147-A177-3AD203B41FA5}">
                      <a16:colId xmlns:a16="http://schemas.microsoft.com/office/drawing/2014/main" val="20003"/>
                    </a:ext>
                  </a:extLst>
                </a:gridCol>
              </a:tblGrid>
              <a:tr h="346840">
                <a:tc>
                  <a:txBody>
                    <a:bodyPr/>
                    <a:lstStyle/>
                    <a:p>
                      <a:pPr algn="ctr"/>
                      <a:endParaRPr kumimoji="1" lang="ja-JP" altLang="en-US" sz="1400" dirty="0">
                        <a:latin typeface="BIZ UDゴシック" panose="020B0400000000000000" pitchFamily="49" charset="-128"/>
                        <a:ea typeface="BIZ UDゴシック" panose="020B0400000000000000" pitchFamily="49" charset="-128"/>
                      </a:endParaRPr>
                    </a:p>
                  </a:txBody>
                  <a:tcPr anchor="ctr"/>
                </a:tc>
                <a:tc>
                  <a:txBody>
                    <a:bodyPr/>
                    <a:lstStyle/>
                    <a:p>
                      <a:pPr algn="ctr">
                        <a:lnSpc>
                          <a:spcPct val="107000"/>
                        </a:lnSpc>
                        <a:spcAft>
                          <a:spcPts val="800"/>
                        </a:spcAft>
                      </a:pPr>
                      <a:r>
                        <a:rPr lang="ja-JP" sz="1400" kern="100" dirty="0">
                          <a:solidFill>
                            <a:schemeClr val="bg1"/>
                          </a:solidFill>
                          <a:effectLst/>
                          <a:latin typeface="BIZ UDゴシック" panose="020B0400000000000000" pitchFamily="49" charset="-128"/>
                          <a:ea typeface="BIZ UDゴシック" panose="020B0400000000000000" pitchFamily="49" charset="-128"/>
                        </a:rPr>
                        <a:t>令和</a:t>
                      </a:r>
                      <a:r>
                        <a:rPr lang="en-US" sz="1400" kern="100" dirty="0">
                          <a:solidFill>
                            <a:schemeClr val="bg1"/>
                          </a:solidFill>
                          <a:effectLst/>
                          <a:latin typeface="BIZ UDゴシック" panose="020B0400000000000000" pitchFamily="49" charset="-128"/>
                          <a:ea typeface="BIZ UDゴシック" panose="020B0400000000000000" pitchFamily="49" charset="-128"/>
                        </a:rPr>
                        <a:t>3</a:t>
                      </a:r>
                      <a:r>
                        <a:rPr lang="ja-JP" sz="1400" kern="100" dirty="0">
                          <a:solidFill>
                            <a:schemeClr val="bg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bg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400" kern="100" dirty="0">
                          <a:solidFill>
                            <a:schemeClr val="bg1"/>
                          </a:solidFill>
                          <a:effectLst/>
                          <a:latin typeface="BIZ UDゴシック" panose="020B0400000000000000" pitchFamily="49" charset="-128"/>
                          <a:ea typeface="BIZ UDゴシック" panose="020B0400000000000000" pitchFamily="49" charset="-128"/>
                        </a:rPr>
                        <a:t>令和</a:t>
                      </a:r>
                      <a:r>
                        <a:rPr lang="en-US" sz="1400" kern="100" dirty="0">
                          <a:solidFill>
                            <a:schemeClr val="bg1"/>
                          </a:solidFill>
                          <a:effectLst/>
                          <a:latin typeface="BIZ UDゴシック" panose="020B0400000000000000" pitchFamily="49" charset="-128"/>
                          <a:ea typeface="BIZ UDゴシック" panose="020B0400000000000000" pitchFamily="49" charset="-128"/>
                        </a:rPr>
                        <a:t>4</a:t>
                      </a:r>
                      <a:r>
                        <a:rPr lang="ja-JP" sz="1400" kern="100" dirty="0">
                          <a:solidFill>
                            <a:schemeClr val="bg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bg1"/>
                        </a:solidFill>
                        <a:effectLst/>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lnSpc>
                          <a:spcPct val="107000"/>
                        </a:lnSpc>
                        <a:spcAft>
                          <a:spcPts val="800"/>
                        </a:spcAft>
                      </a:pPr>
                      <a:r>
                        <a:rPr lang="ja-JP" sz="1400" kern="100" dirty="0">
                          <a:solidFill>
                            <a:schemeClr val="bg1"/>
                          </a:solidFill>
                          <a:effectLst/>
                          <a:latin typeface="BIZ UDゴシック" panose="020B0400000000000000" pitchFamily="49" charset="-128"/>
                          <a:ea typeface="BIZ UDゴシック" panose="020B0400000000000000" pitchFamily="49" charset="-128"/>
                        </a:rPr>
                        <a:t>令和</a:t>
                      </a:r>
                      <a:r>
                        <a:rPr lang="en-US" sz="1400" kern="100" dirty="0">
                          <a:solidFill>
                            <a:schemeClr val="bg1"/>
                          </a:solidFill>
                          <a:effectLst/>
                          <a:latin typeface="BIZ UDゴシック" panose="020B0400000000000000" pitchFamily="49" charset="-128"/>
                          <a:ea typeface="BIZ UDゴシック" panose="020B0400000000000000" pitchFamily="49" charset="-128"/>
                        </a:rPr>
                        <a:t>5</a:t>
                      </a:r>
                      <a:r>
                        <a:rPr lang="ja-JP" sz="1400" kern="100" dirty="0">
                          <a:solidFill>
                            <a:schemeClr val="bg1"/>
                          </a:solidFill>
                          <a:effectLst/>
                          <a:latin typeface="BIZ UDゴシック" panose="020B0400000000000000" pitchFamily="49" charset="-128"/>
                          <a:ea typeface="BIZ UDゴシック" panose="020B0400000000000000" pitchFamily="49" charset="-128"/>
                        </a:rPr>
                        <a:t>年度</a:t>
                      </a:r>
                      <a:endParaRPr lang="ja-JP" sz="1600" kern="100" dirty="0">
                        <a:solidFill>
                          <a:schemeClr val="bg1"/>
                        </a:solidFill>
                        <a:effectLst/>
                        <a:latin typeface="BIZ UDゴシック" panose="020B0400000000000000" pitchFamily="49" charset="-128"/>
                        <a:ea typeface="BIZ UDゴシック" panose="020B0400000000000000" pitchFamily="49" charset="-128"/>
                      </a:endParaRPr>
                    </a:p>
                  </a:txBody>
                  <a:tcPr marL="68580" marR="68580" marT="0" marB="0" anchor="ctr"/>
                </a:tc>
                <a:extLst>
                  <a:ext uri="{0D108BD9-81ED-4DB2-BD59-A6C34878D82A}">
                    <a16:rowId xmlns:a16="http://schemas.microsoft.com/office/drawing/2014/main" val="10000"/>
                  </a:ext>
                </a:extLst>
              </a:tr>
              <a:tr h="346840">
                <a:tc>
                  <a:txBody>
                    <a:bodyPr/>
                    <a:lstStyle/>
                    <a:p>
                      <a:pPr algn="ctr"/>
                      <a:r>
                        <a:rPr kumimoji="1" lang="ja-JP" altLang="en-US" sz="1400" dirty="0">
                          <a:latin typeface="BIZ UDゴシック" panose="020B0400000000000000" pitchFamily="49" charset="-128"/>
                          <a:ea typeface="BIZ UDゴシック" panose="020B0400000000000000" pitchFamily="49" charset="-128"/>
                        </a:rPr>
                        <a:t>児童向け</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11（10）</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16（16）</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29（29）</a:t>
                      </a:r>
                    </a:p>
                  </a:txBody>
                  <a:tcPr anchor="ctr"/>
                </a:tc>
                <a:extLst>
                  <a:ext uri="{0D108BD9-81ED-4DB2-BD59-A6C34878D82A}">
                    <a16:rowId xmlns:a16="http://schemas.microsoft.com/office/drawing/2014/main" val="10001"/>
                  </a:ext>
                </a:extLst>
              </a:tr>
              <a:tr h="346840">
                <a:tc>
                  <a:txBody>
                    <a:bodyPr/>
                    <a:lstStyle/>
                    <a:p>
                      <a:pPr algn="ctr"/>
                      <a:r>
                        <a:rPr kumimoji="1" lang="ja-JP" altLang="en-US" sz="1400" dirty="0">
                          <a:latin typeface="BIZ UDゴシック" panose="020B0400000000000000" pitchFamily="49" charset="-128"/>
                          <a:ea typeface="BIZ UDゴシック" panose="020B0400000000000000" pitchFamily="49" charset="-128"/>
                        </a:rPr>
                        <a:t>一般向け</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6（6）</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6（6）</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5（5）</a:t>
                      </a:r>
                    </a:p>
                  </a:txBody>
                  <a:tcPr anchor="ctr"/>
                </a:tc>
                <a:extLst>
                  <a:ext uri="{0D108BD9-81ED-4DB2-BD59-A6C34878D82A}">
                    <a16:rowId xmlns:a16="http://schemas.microsoft.com/office/drawing/2014/main" val="10002"/>
                  </a:ext>
                </a:extLst>
              </a:tr>
            </a:tbl>
          </a:graphicData>
        </a:graphic>
      </p:graphicFrame>
      <p:pic>
        <p:nvPicPr>
          <p:cNvPr id="1114" name="図 12"/>
          <p:cNvPicPr>
            <a:picLocks noChangeAspect="1"/>
          </p:cNvPicPr>
          <p:nvPr/>
        </p:nvPicPr>
        <p:blipFill>
          <a:blip r:embed="rId4"/>
          <a:stretch>
            <a:fillRect/>
          </a:stretch>
        </p:blipFill>
        <p:spPr>
          <a:xfrm>
            <a:off x="615536" y="3933000"/>
            <a:ext cx="4760464" cy="2396580"/>
          </a:xfrm>
          <a:prstGeom prst="rect">
            <a:avLst/>
          </a:prstGeom>
          <a:effectLst>
            <a:glow rad="63500">
              <a:schemeClr val="accent1">
                <a:satMod val="175000"/>
                <a:alpha val="40000"/>
              </a:schemeClr>
            </a:glow>
          </a:effectLst>
        </p:spPr>
      </p:pic>
      <p:sp>
        <p:nvSpPr>
          <p:cNvPr id="3" name="スライド番号プレースホルダー 8">
            <a:extLst>
              <a:ext uri="{FF2B5EF4-FFF2-40B4-BE49-F238E27FC236}">
                <a16:creationId xmlns:a16="http://schemas.microsoft.com/office/drawing/2014/main" id="{5389C808-81AC-3070-D581-7311D4117882}"/>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8</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31877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4326" y="419166"/>
            <a:ext cx="8280000" cy="432000"/>
          </a:xfrm>
        </p:spPr>
        <p:txBody>
          <a:bodyPr vert="horz" lIns="0" tIns="0" rIns="0" bIns="0" rtlCol="0" anchor="b" anchorCtr="0">
            <a:normAutofit/>
          </a:bodyPr>
          <a:lstStyle/>
          <a:p>
            <a:pPr algn="l"/>
            <a:r>
              <a:rPr lang="ja-JP" altLang="en-US" sz="2800" dirty="0">
                <a:latin typeface="BIZ UDゴシック" panose="020B0400000000000000" pitchFamily="49" charset="-128"/>
                <a:ea typeface="BIZ UDゴシック" panose="020B0400000000000000" pitchFamily="49" charset="-128"/>
              </a:rPr>
              <a:t>なかのエコフェア</a:t>
            </a:r>
          </a:p>
        </p:txBody>
      </p:sp>
      <p:cxnSp>
        <p:nvCxnSpPr>
          <p:cNvPr id="4" name="直線コネクタ 3"/>
          <p:cNvCxnSpPr>
            <a:cxnSpLocks/>
          </p:cNvCxnSpPr>
          <p:nvPr/>
        </p:nvCxnSpPr>
        <p:spPr>
          <a:xfrm>
            <a:off x="474326" y="860402"/>
            <a:ext cx="10590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23396" y="1040647"/>
            <a:ext cx="10441156" cy="1347206"/>
          </a:xfrm>
          <a:prstGeom prst="rect">
            <a:avLst/>
          </a:prstGeom>
          <a:noFill/>
        </p:spPr>
        <p:txBody>
          <a:bodyPr wrap="square" lIns="0" tIns="0" rIns="0" bIns="0" rtlCol="0" anchor="t">
            <a:noAutofit/>
          </a:bodyPr>
          <a:lstStyle/>
          <a:p>
            <a:r>
              <a:rPr lang="ja-JP" altLang="en-US" sz="1600">
                <a:latin typeface="BIZ UDゴシック" panose="020B0400000000000000" pitchFamily="49" charset="-128"/>
                <a:ea typeface="BIZ UDゴシック"/>
              </a:rPr>
              <a:t>　区民・事業者が</a:t>
            </a:r>
            <a:r>
              <a:rPr lang="en-US" altLang="ja-JP" sz="1600" dirty="0">
                <a:latin typeface="BIZ UDゴシック" panose="020B0400000000000000" pitchFamily="49" charset="-128"/>
                <a:ea typeface="BIZ UDゴシック"/>
              </a:rPr>
              <a:t>CO2</a:t>
            </a:r>
            <a:r>
              <a:rPr lang="ja-JP" altLang="en-US" sz="1600">
                <a:latin typeface="BIZ UDゴシック" panose="020B0400000000000000" pitchFamily="49" charset="-128"/>
                <a:ea typeface="BIZ UDゴシック"/>
              </a:rPr>
              <a:t>削減を理解し、環境に配慮した取り組みを推進する、産官学民が連携した啓発イベントとして、例年</a:t>
            </a:r>
            <a:r>
              <a:rPr lang="en-US" altLang="ja-JP" sz="1600" dirty="0">
                <a:latin typeface="BIZ UDゴシック" panose="020B0400000000000000" pitchFamily="49" charset="-128"/>
                <a:ea typeface="BIZ UDゴシック"/>
              </a:rPr>
              <a:t>11</a:t>
            </a:r>
            <a:r>
              <a:rPr lang="ja-JP" altLang="en-US" sz="1600">
                <a:latin typeface="BIZ UDゴシック" panose="020B0400000000000000" pitchFamily="49" charset="-128"/>
                <a:ea typeface="BIZ UDゴシック"/>
              </a:rPr>
              <a:t>月頃に実施しています。</a:t>
            </a:r>
            <a:endParaRPr lang="en-US" altLang="ja-JP" sz="1600">
              <a:latin typeface="BIZ UDゴシック" panose="020B0400000000000000" pitchFamily="49" charset="-128"/>
              <a:ea typeface="BIZ UDゴシック"/>
            </a:endParaRPr>
          </a:p>
          <a:p>
            <a:r>
              <a:rPr lang="ja-JP" altLang="en-US" sz="1600" dirty="0">
                <a:latin typeface="BIZ UDゴシック" panose="020B0400000000000000" pitchFamily="49" charset="-128"/>
                <a:ea typeface="BIZ UDゴシック" panose="020B0400000000000000" pitchFamily="49" charset="-128"/>
              </a:rPr>
              <a:t>　「なかのエコフェア</a:t>
            </a:r>
            <a:r>
              <a:rPr lang="en-US" altLang="ja-JP" sz="1600" dirty="0">
                <a:latin typeface="BIZ UDゴシック" panose="020B0400000000000000" pitchFamily="49" charset="-128"/>
                <a:ea typeface="BIZ UDゴシック" panose="020B0400000000000000" pitchFamily="49" charset="-128"/>
              </a:rPr>
              <a:t>2023</a:t>
            </a:r>
            <a:r>
              <a:rPr lang="ja-JP" altLang="en-US" sz="1600" dirty="0">
                <a:latin typeface="BIZ UDゴシック" panose="020B0400000000000000" pitchFamily="49" charset="-128"/>
                <a:ea typeface="BIZ UDゴシック" panose="020B0400000000000000" pitchFamily="49" charset="-128"/>
              </a:rPr>
              <a:t>」では、「見て！知って！未来へつなぐ</a:t>
            </a:r>
            <a:r>
              <a:rPr lang="en-US" altLang="ja-JP" sz="1600" dirty="0">
                <a:latin typeface="BIZ UDゴシック" panose="020B0400000000000000" pitchFamily="49" charset="-128"/>
                <a:ea typeface="BIZ UDゴシック" panose="020B0400000000000000" pitchFamily="49" charset="-128"/>
              </a:rPr>
              <a:t>eco</a:t>
            </a:r>
            <a:r>
              <a:rPr lang="ja-JP" altLang="en-US" sz="1600" dirty="0">
                <a:latin typeface="BIZ UDゴシック" panose="020B0400000000000000" pitchFamily="49" charset="-128"/>
                <a:ea typeface="BIZ UDゴシック" panose="020B0400000000000000" pitchFamily="49" charset="-128"/>
              </a:rPr>
              <a:t>のバトン」をイベントテーマに、区内団体や企業・学校、公共団体等が一丸となり、脱炭素社会の実現に向けた取組や製品等の紹介、工作体験や環境学習などを通じ、幅広い世代の皆さまに楽しく取り組める「地球にやさしいエコライフ」を提案しました。</a:t>
            </a:r>
            <a:endParaRPr lang="en-US" altLang="ja-JP" sz="16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F91CC00-74B6-C80B-5630-7BF06FB1B779}"/>
              </a:ext>
            </a:extLst>
          </p:cNvPr>
          <p:cNvSpPr txBox="1"/>
          <p:nvPr/>
        </p:nvSpPr>
        <p:spPr>
          <a:xfrm>
            <a:off x="623396" y="2387526"/>
            <a:ext cx="5688632"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■なかのエコフェア</a:t>
            </a:r>
            <a:r>
              <a:rPr kumimoji="1" lang="ja-JP" altLang="en-US" sz="1600" dirty="0">
                <a:latin typeface="BIZ UDゴシック" panose="020B0400000000000000" pitchFamily="49" charset="-128"/>
                <a:ea typeface="BIZ UDゴシック" panose="020B0400000000000000" pitchFamily="49" charset="-128"/>
              </a:rPr>
              <a:t>実績</a:t>
            </a:r>
          </a:p>
        </p:txBody>
      </p:sp>
      <p:graphicFrame>
        <p:nvGraphicFramePr>
          <p:cNvPr id="8" name="表 7">
            <a:extLst>
              <a:ext uri="{FF2B5EF4-FFF2-40B4-BE49-F238E27FC236}">
                <a16:creationId xmlns:a16="http://schemas.microsoft.com/office/drawing/2014/main" id="{06E52BF7-5C94-CA0D-9C70-E97D6B244ADA}"/>
              </a:ext>
            </a:extLst>
          </p:cNvPr>
          <p:cNvGraphicFramePr>
            <a:graphicFrameLocks noGrp="1"/>
          </p:cNvGraphicFramePr>
          <p:nvPr>
            <p:extLst>
              <p:ext uri="{D42A27DB-BD31-4B8C-83A1-F6EECF244321}">
                <p14:modId xmlns:p14="http://schemas.microsoft.com/office/powerpoint/2010/main" val="1369294369"/>
              </p:ext>
            </p:extLst>
          </p:nvPr>
        </p:nvGraphicFramePr>
        <p:xfrm>
          <a:off x="626326" y="2830464"/>
          <a:ext cx="8070922" cy="978587"/>
        </p:xfrm>
        <a:graphic>
          <a:graphicData uri="http://schemas.openxmlformats.org/drawingml/2006/table">
            <a:tbl>
              <a:tblPr firstRow="1" bandRow="1">
                <a:tableStyleId>{5C22544A-7EE6-4342-B048-85BDC9FD1C3A}</a:tableStyleId>
              </a:tblPr>
              <a:tblGrid>
                <a:gridCol w="1204182">
                  <a:extLst>
                    <a:ext uri="{9D8B030D-6E8A-4147-A177-3AD203B41FA5}">
                      <a16:colId xmlns:a16="http://schemas.microsoft.com/office/drawing/2014/main" val="2736881866"/>
                    </a:ext>
                  </a:extLst>
                </a:gridCol>
                <a:gridCol w="1424132">
                  <a:extLst>
                    <a:ext uri="{9D8B030D-6E8A-4147-A177-3AD203B41FA5}">
                      <a16:colId xmlns:a16="http://schemas.microsoft.com/office/drawing/2014/main" val="652906932"/>
                    </a:ext>
                  </a:extLst>
                </a:gridCol>
                <a:gridCol w="1334252">
                  <a:extLst>
                    <a:ext uri="{9D8B030D-6E8A-4147-A177-3AD203B41FA5}">
                      <a16:colId xmlns:a16="http://schemas.microsoft.com/office/drawing/2014/main" val="4103798794"/>
                    </a:ext>
                  </a:extLst>
                </a:gridCol>
                <a:gridCol w="1395016">
                  <a:extLst>
                    <a:ext uri="{9D8B030D-6E8A-4147-A177-3AD203B41FA5}">
                      <a16:colId xmlns:a16="http://schemas.microsoft.com/office/drawing/2014/main" val="2356680289"/>
                    </a:ext>
                  </a:extLst>
                </a:gridCol>
                <a:gridCol w="1356670">
                  <a:extLst>
                    <a:ext uri="{9D8B030D-6E8A-4147-A177-3AD203B41FA5}">
                      <a16:colId xmlns:a16="http://schemas.microsoft.com/office/drawing/2014/main" val="2024661624"/>
                    </a:ext>
                  </a:extLst>
                </a:gridCol>
                <a:gridCol w="1356670">
                  <a:extLst>
                    <a:ext uri="{9D8B030D-6E8A-4147-A177-3AD203B41FA5}">
                      <a16:colId xmlns:a16="http://schemas.microsoft.com/office/drawing/2014/main" val="3246820153"/>
                    </a:ext>
                  </a:extLst>
                </a:gridCol>
              </a:tblGrid>
              <a:tr h="370840">
                <a:tc>
                  <a:txBody>
                    <a:bodyPr/>
                    <a:lstStyle/>
                    <a:p>
                      <a:pPr algn="ctr"/>
                      <a:r>
                        <a:rPr kumimoji="1" lang="ja-JP" altLang="en-US" sz="1400" dirty="0">
                          <a:latin typeface="BIZ UDゴシック" panose="020B0400000000000000" pitchFamily="49" charset="-128"/>
                          <a:ea typeface="BIZ UDゴシック" panose="020B0400000000000000" pitchFamily="49" charset="-128"/>
                        </a:rPr>
                        <a:t>項目</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2</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3</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4</a:t>
                      </a:r>
                      <a:r>
                        <a:rPr kumimoji="1" lang="ja-JP" altLang="en-US" sz="1400" dirty="0">
                          <a:latin typeface="BIZ UDゴシック" panose="020B0400000000000000" pitchFamily="49" charset="-128"/>
                          <a:ea typeface="BIZ UDゴシック" panose="020B0400000000000000" pitchFamily="49" charset="-128"/>
                        </a:rPr>
                        <a:t>年度</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5</a:t>
                      </a:r>
                      <a:r>
                        <a:rPr kumimoji="1" lang="ja-JP" altLang="en-US" sz="1400" dirty="0">
                          <a:latin typeface="BIZ UDゴシック" panose="020B0400000000000000" pitchFamily="49" charset="-128"/>
                          <a:ea typeface="BIZ UDゴシック" panose="020B0400000000000000" pitchFamily="49" charset="-128"/>
                        </a:rPr>
                        <a:t>年度</a:t>
                      </a:r>
                      <a:endParaRPr kumimoji="1" lang="en-US" altLang="ja-JP"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令和</a:t>
                      </a:r>
                      <a:r>
                        <a:rPr kumimoji="1" lang="en-US" altLang="ja-JP" sz="1400" dirty="0">
                          <a:latin typeface="BIZ UDゴシック" panose="020B0400000000000000" pitchFamily="49" charset="-128"/>
                          <a:ea typeface="BIZ UDゴシック" panose="020B0400000000000000" pitchFamily="49" charset="-128"/>
                        </a:rPr>
                        <a:t>6</a:t>
                      </a:r>
                      <a:r>
                        <a:rPr kumimoji="1" lang="ja-JP" altLang="en-US" sz="1400" dirty="0">
                          <a:latin typeface="BIZ UDゴシック" panose="020B0400000000000000" pitchFamily="49" charset="-128"/>
                          <a:ea typeface="BIZ UDゴシック" panose="020B0400000000000000" pitchFamily="49" charset="-128"/>
                        </a:rPr>
                        <a:t>年度</a:t>
                      </a:r>
                      <a:endParaRPr kumimoji="1" lang="en-US" altLang="ja-JP"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4248111409"/>
                  </a:ext>
                </a:extLst>
              </a:tr>
              <a:tr h="607747">
                <a:tc>
                  <a:txBody>
                    <a:bodyPr/>
                    <a:lstStyle/>
                    <a:p>
                      <a:pPr algn="ctr"/>
                      <a:r>
                        <a:rPr kumimoji="1" lang="ja-JP" altLang="en-US" sz="1400" dirty="0">
                          <a:latin typeface="BIZ UDゴシック" panose="020B0400000000000000" pitchFamily="49" charset="-128"/>
                          <a:ea typeface="BIZ UDゴシック" panose="020B0400000000000000" pitchFamily="49" charset="-128"/>
                        </a:rPr>
                        <a:t>来場者数</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人</a:t>
                      </a:r>
                      <a:r>
                        <a:rPr kumimoji="1" lang="en-US" altLang="ja-JP" sz="1400" dirty="0">
                          <a:latin typeface="BIZ UDゴシック" panose="020B0400000000000000" pitchFamily="49" charset="-128"/>
                          <a:ea typeface="BIZ UDゴシック" panose="020B0400000000000000" pitchFamily="49" charset="-128"/>
                        </a:rPr>
                        <a:t>)</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中止</a:t>
                      </a: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2,791</a:t>
                      </a:r>
                      <a:endParaRPr kumimoji="1" lang="ja-JP" altLang="en-US" sz="1400" dirty="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en-US" altLang="ja-JP" sz="1400" dirty="0">
                          <a:latin typeface="BIZ UDゴシック" panose="020B0400000000000000" pitchFamily="49" charset="-128"/>
                          <a:ea typeface="BIZ UDゴシック"/>
                        </a:rPr>
                        <a:t>3,100</a:t>
                      </a:r>
                      <a:endParaRPr kumimoji="1" lang="ja-JP" altLang="en-US" sz="1400" dirty="0">
                        <a:latin typeface="BIZ UDゴシック" panose="020B0400000000000000" pitchFamily="49" charset="-128"/>
                        <a:ea typeface="BIZ UDゴシック"/>
                      </a:endParaRPr>
                    </a:p>
                  </a:txBody>
                  <a:tcPr anchor="ctr"/>
                </a:tc>
                <a:tc>
                  <a:txBody>
                    <a:bodyPr/>
                    <a:lstStyle/>
                    <a:p>
                      <a:pPr algn="ctr"/>
                      <a:r>
                        <a:rPr kumimoji="1" lang="en-US" altLang="ja-JP" sz="1400" dirty="0">
                          <a:latin typeface="BIZ UDゴシック" panose="020B0400000000000000" pitchFamily="49" charset="-128"/>
                          <a:ea typeface="BIZ UDゴシック" panose="020B0400000000000000" pitchFamily="49" charset="-128"/>
                        </a:rPr>
                        <a:t>2,400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3,740</a:t>
                      </a:r>
                    </a:p>
                  </a:txBody>
                  <a:tcPr anchor="ctr"/>
                </a:tc>
                <a:extLst>
                  <a:ext uri="{0D108BD9-81ED-4DB2-BD59-A6C34878D82A}">
                    <a16:rowId xmlns:a16="http://schemas.microsoft.com/office/drawing/2014/main" val="660670586"/>
                  </a:ext>
                </a:extLst>
              </a:tr>
            </a:tbl>
          </a:graphicData>
        </a:graphic>
      </p:graphicFrame>
      <p:sp>
        <p:nvSpPr>
          <p:cNvPr id="3" name="スライド番号プレースホルダー 8">
            <a:extLst>
              <a:ext uri="{FF2B5EF4-FFF2-40B4-BE49-F238E27FC236}">
                <a16:creationId xmlns:a16="http://schemas.microsoft.com/office/drawing/2014/main" id="{AE346723-ACE1-5F6F-EC24-A78F34E377B7}"/>
              </a:ext>
            </a:extLst>
          </p:cNvPr>
          <p:cNvSpPr>
            <a:spLocks noGrp="1"/>
          </p:cNvSpPr>
          <p:nvPr>
            <p:ph type="sldNum" sz="quarter" idx="12"/>
          </p:nvPr>
        </p:nvSpPr>
        <p:spPr>
          <a:xfrm>
            <a:off x="9192344" y="6356351"/>
            <a:ext cx="2844800" cy="365125"/>
          </a:xfrm>
        </p:spPr>
        <p:txBody>
          <a:bodyPr/>
          <a:lstStyle/>
          <a:p>
            <a:fld id="{C189007B-D344-4E0A-9166-E329FF2D2DA3}" type="slidenum">
              <a:rPr kumimoji="1" lang="ja-JP" altLang="en-US" smtClean="0">
                <a:solidFill>
                  <a:schemeClr val="tx1"/>
                </a:solidFill>
                <a:latin typeface="BIZ UDゴシック" panose="020B0400000000000000" pitchFamily="49" charset="-128"/>
                <a:ea typeface="BIZ UDゴシック" panose="020B0400000000000000" pitchFamily="49" charset="-128"/>
              </a:rPr>
              <a:t>9</a:t>
            </a:fld>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pic>
        <p:nvPicPr>
          <p:cNvPr id="9" name="図 8" descr="バス停にいる人たち&#10;&#10;説明は自動で生成されたものです">
            <a:extLst>
              <a:ext uri="{FF2B5EF4-FFF2-40B4-BE49-F238E27FC236}">
                <a16:creationId xmlns:a16="http://schemas.microsoft.com/office/drawing/2014/main" id="{0C5478A3-A74C-02AA-DC39-704FAC54F657}"/>
              </a:ext>
            </a:extLst>
          </p:cNvPr>
          <p:cNvPicPr>
            <a:picLocks noChangeAspect="1"/>
          </p:cNvPicPr>
          <p:nvPr/>
        </p:nvPicPr>
        <p:blipFill>
          <a:blip r:embed="rId2"/>
          <a:stretch>
            <a:fillRect/>
          </a:stretch>
        </p:blipFill>
        <p:spPr>
          <a:xfrm>
            <a:off x="2867939" y="4054846"/>
            <a:ext cx="2907083" cy="1921572"/>
          </a:xfrm>
          <a:prstGeom prst="rect">
            <a:avLst/>
          </a:prstGeom>
        </p:spPr>
      </p:pic>
      <p:pic>
        <p:nvPicPr>
          <p:cNvPr id="10" name="図 9">
            <a:extLst>
              <a:ext uri="{FF2B5EF4-FFF2-40B4-BE49-F238E27FC236}">
                <a16:creationId xmlns:a16="http://schemas.microsoft.com/office/drawing/2014/main" id="{5A637879-AE90-A177-9FF9-6A3FB7A67E1F}"/>
              </a:ext>
            </a:extLst>
          </p:cNvPr>
          <p:cNvPicPr>
            <a:picLocks noChangeAspect="1"/>
          </p:cNvPicPr>
          <p:nvPr/>
        </p:nvPicPr>
        <p:blipFill>
          <a:blip r:embed="rId3"/>
          <a:stretch>
            <a:fillRect/>
          </a:stretch>
        </p:blipFill>
        <p:spPr>
          <a:xfrm>
            <a:off x="5970153" y="4058694"/>
            <a:ext cx="2903037" cy="1934749"/>
          </a:xfrm>
          <a:prstGeom prst="rect">
            <a:avLst/>
          </a:prstGeom>
        </p:spPr>
      </p:pic>
      <p:pic>
        <p:nvPicPr>
          <p:cNvPr id="11" name="図 10" descr="人, 建物, 屋外, 子供 が含まれている画像&#10;&#10;説明は自動で生成されたものです">
            <a:extLst>
              <a:ext uri="{FF2B5EF4-FFF2-40B4-BE49-F238E27FC236}">
                <a16:creationId xmlns:a16="http://schemas.microsoft.com/office/drawing/2014/main" id="{CEDDDF6E-60D0-F013-900B-F35EE0C22276}"/>
              </a:ext>
            </a:extLst>
          </p:cNvPr>
          <p:cNvPicPr>
            <a:picLocks noChangeAspect="1"/>
          </p:cNvPicPr>
          <p:nvPr/>
        </p:nvPicPr>
        <p:blipFill>
          <a:blip r:embed="rId4"/>
          <a:stretch>
            <a:fillRect/>
          </a:stretch>
        </p:blipFill>
        <p:spPr>
          <a:xfrm>
            <a:off x="9055272" y="3815218"/>
            <a:ext cx="1711891" cy="2171177"/>
          </a:xfrm>
          <a:prstGeom prst="rect">
            <a:avLst/>
          </a:prstGeom>
        </p:spPr>
      </p:pic>
      <p:graphicFrame>
        <p:nvGraphicFramePr>
          <p:cNvPr id="13" name="表 12">
            <a:extLst>
              <a:ext uri="{FF2B5EF4-FFF2-40B4-BE49-F238E27FC236}">
                <a16:creationId xmlns:a16="http://schemas.microsoft.com/office/drawing/2014/main" id="{10DF0875-FB61-583D-4326-1F1AE97813D0}"/>
              </a:ext>
            </a:extLst>
          </p:cNvPr>
          <p:cNvGraphicFramePr>
            <a:graphicFrameLocks noGrp="1"/>
          </p:cNvGraphicFramePr>
          <p:nvPr/>
        </p:nvGraphicFramePr>
        <p:xfrm>
          <a:off x="5897651" y="5971813"/>
          <a:ext cx="3037581" cy="647136"/>
        </p:xfrm>
        <a:graphic>
          <a:graphicData uri="http://schemas.openxmlformats.org/drawingml/2006/table">
            <a:tbl>
              <a:tblPr bandRow="1">
                <a:tableStyleId>{5C22544A-7EE6-4342-B048-85BDC9FD1C3A}</a:tableStyleId>
              </a:tblPr>
              <a:tblGrid>
                <a:gridCol w="3037581">
                  <a:extLst>
                    <a:ext uri="{9D8B030D-6E8A-4147-A177-3AD203B41FA5}">
                      <a16:colId xmlns:a16="http://schemas.microsoft.com/office/drawing/2014/main" val="2759106095"/>
                    </a:ext>
                  </a:extLst>
                </a:gridCol>
              </a:tblGrid>
              <a:tr h="647136">
                <a:tc>
                  <a:txBody>
                    <a:bodyPr/>
                    <a:lstStyle/>
                    <a:p>
                      <a:pPr indent="127000">
                        <a:lnSpc>
                          <a:spcPts val="1400"/>
                        </a:lnSpc>
                      </a:pPr>
                      <a:r>
                        <a:rPr lang="ja-JP" altLang="en-US" sz="1600" dirty="0">
                          <a:effectLst/>
                          <a:latin typeface="BIZ UD明朝 Medium"/>
                          <a:ea typeface="BIZ UDゴシック"/>
                        </a:rPr>
                        <a:t>▴環境学習車「ごみのんカー」</a:t>
                      </a:r>
                      <a:endParaRPr lang="ja-JP" altLang="en-US" sz="1600" dirty="0">
                        <a:effectLst/>
                        <a:ea typeface="BIZ UDゴシック"/>
                      </a:endParaRPr>
                    </a:p>
                    <a:p>
                      <a:pPr lvl="0" indent="127000">
                        <a:lnSpc>
                          <a:spcPts val="1400"/>
                        </a:lnSpc>
                        <a:buNone/>
                      </a:pPr>
                      <a:r>
                        <a:rPr lang="ja-JP" altLang="en-US" sz="1600" dirty="0">
                          <a:effectLst/>
                          <a:latin typeface="BIZ UD明朝 Medium"/>
                          <a:ea typeface="BIZ UDゴシック"/>
                        </a:rPr>
                        <a:t>　収集実演</a:t>
                      </a:r>
                      <a:endParaRPr lang="ja-JP" altLang="en-US" sz="1600" dirty="0">
                        <a:effectLst/>
                        <a:ea typeface="BIZ UDゴシック"/>
                      </a:endParaRPr>
                    </a:p>
                  </a:txBody>
                  <a:tcPr marL="0" marR="0" marT="0" marB="0" anchor="ctr">
                    <a:lnL>
                      <a:noFill/>
                    </a:lnL>
                    <a:lnR>
                      <a:noFill/>
                    </a:lnR>
                    <a:lnT>
                      <a:noFill/>
                    </a:lnT>
                    <a:lnB>
                      <a:noFill/>
                    </a:lnB>
                    <a:noFill/>
                  </a:tcPr>
                </a:tc>
                <a:extLst>
                  <a:ext uri="{0D108BD9-81ED-4DB2-BD59-A6C34878D82A}">
                    <a16:rowId xmlns:a16="http://schemas.microsoft.com/office/drawing/2014/main" val="2853848802"/>
                  </a:ext>
                </a:extLst>
              </a:tr>
            </a:tbl>
          </a:graphicData>
        </a:graphic>
      </p:graphicFrame>
      <p:graphicFrame>
        <p:nvGraphicFramePr>
          <p:cNvPr id="16" name="表 15">
            <a:extLst>
              <a:ext uri="{FF2B5EF4-FFF2-40B4-BE49-F238E27FC236}">
                <a16:creationId xmlns:a16="http://schemas.microsoft.com/office/drawing/2014/main" id="{C7C96F18-CE34-FA8F-BF2E-E46E2AEAFF7E}"/>
              </a:ext>
            </a:extLst>
          </p:cNvPr>
          <p:cNvGraphicFramePr>
            <a:graphicFrameLocks noGrp="1"/>
          </p:cNvGraphicFramePr>
          <p:nvPr/>
        </p:nvGraphicFramePr>
        <p:xfrm>
          <a:off x="8935232" y="5919572"/>
          <a:ext cx="2254699" cy="699377"/>
        </p:xfrm>
        <a:graphic>
          <a:graphicData uri="http://schemas.openxmlformats.org/drawingml/2006/table">
            <a:tbl>
              <a:tblPr bandRow="1">
                <a:tableStyleId>{5C22544A-7EE6-4342-B048-85BDC9FD1C3A}</a:tableStyleId>
              </a:tblPr>
              <a:tblGrid>
                <a:gridCol w="2254699">
                  <a:extLst>
                    <a:ext uri="{9D8B030D-6E8A-4147-A177-3AD203B41FA5}">
                      <a16:colId xmlns:a16="http://schemas.microsoft.com/office/drawing/2014/main" val="2759106095"/>
                    </a:ext>
                  </a:extLst>
                </a:gridCol>
              </a:tblGrid>
              <a:tr h="699377">
                <a:tc>
                  <a:txBody>
                    <a:bodyPr/>
                    <a:lstStyle/>
                    <a:p>
                      <a:pPr indent="127000">
                        <a:lnSpc>
                          <a:spcPts val="1600"/>
                        </a:lnSpc>
                      </a:pPr>
                      <a:r>
                        <a:rPr lang="ja-JP" altLang="en-US" sz="2000" dirty="0">
                          <a:effectLst/>
                          <a:latin typeface="BIZ UD明朝 Medium"/>
                          <a:ea typeface="BIZ UDゴシック"/>
                        </a:rPr>
                        <a:t>▴</a:t>
                      </a:r>
                      <a:r>
                        <a:rPr lang="ja-JP" altLang="en-US" sz="1600" dirty="0">
                          <a:effectLst/>
                          <a:latin typeface="BIZ UD明朝 Medium"/>
                          <a:ea typeface="BIZ UDゴシック"/>
                        </a:rPr>
                        <a:t>林業体験</a:t>
                      </a:r>
                      <a:endParaRPr lang="ja-JP" altLang="en-US" sz="1600" dirty="0">
                        <a:effectLst/>
                        <a:ea typeface="BIZ UDゴシック"/>
                      </a:endParaRPr>
                    </a:p>
                    <a:p>
                      <a:pPr lvl="0" indent="127000">
                        <a:lnSpc>
                          <a:spcPts val="1600"/>
                        </a:lnSpc>
                        <a:buNone/>
                      </a:pPr>
                      <a:r>
                        <a:rPr lang="ja-JP" altLang="en-US" sz="1600" dirty="0">
                          <a:effectLst/>
                          <a:latin typeface="BIZ UD明朝 Medium"/>
                          <a:ea typeface="BIZ UDゴシック"/>
                        </a:rPr>
                        <a:t>（チェーンソー体験）</a:t>
                      </a:r>
                      <a:endParaRPr lang="ja-JP" altLang="en-US" sz="1600" dirty="0">
                        <a:effectLst/>
                        <a:ea typeface="BIZ UDゴシック"/>
                      </a:endParaRPr>
                    </a:p>
                  </a:txBody>
                  <a:tcPr marL="0" marR="0" marT="0" marB="0" anchor="ctr">
                    <a:lnL>
                      <a:noFill/>
                    </a:lnL>
                    <a:lnR>
                      <a:noFill/>
                    </a:lnR>
                    <a:lnT>
                      <a:noFill/>
                    </a:lnT>
                    <a:lnB>
                      <a:noFill/>
                    </a:lnB>
                    <a:noFill/>
                  </a:tcPr>
                </a:tc>
                <a:extLst>
                  <a:ext uri="{0D108BD9-81ED-4DB2-BD59-A6C34878D82A}">
                    <a16:rowId xmlns:a16="http://schemas.microsoft.com/office/drawing/2014/main" val="2853848802"/>
                  </a:ext>
                </a:extLst>
              </a:tr>
            </a:tbl>
          </a:graphicData>
        </a:graphic>
      </p:graphicFrame>
      <p:graphicFrame>
        <p:nvGraphicFramePr>
          <p:cNvPr id="17" name="表 16">
            <a:extLst>
              <a:ext uri="{FF2B5EF4-FFF2-40B4-BE49-F238E27FC236}">
                <a16:creationId xmlns:a16="http://schemas.microsoft.com/office/drawing/2014/main" id="{778F19FD-C16C-A836-B144-93C20B75F699}"/>
              </a:ext>
            </a:extLst>
          </p:cNvPr>
          <p:cNvGraphicFramePr>
            <a:graphicFrameLocks noGrp="1"/>
          </p:cNvGraphicFramePr>
          <p:nvPr/>
        </p:nvGraphicFramePr>
        <p:xfrm>
          <a:off x="2745310" y="5959262"/>
          <a:ext cx="2661798" cy="459211"/>
        </p:xfrm>
        <a:graphic>
          <a:graphicData uri="http://schemas.openxmlformats.org/drawingml/2006/table">
            <a:tbl>
              <a:tblPr bandRow="1">
                <a:tableStyleId>{5C22544A-7EE6-4342-B048-85BDC9FD1C3A}</a:tableStyleId>
              </a:tblPr>
              <a:tblGrid>
                <a:gridCol w="2661798">
                  <a:extLst>
                    <a:ext uri="{9D8B030D-6E8A-4147-A177-3AD203B41FA5}">
                      <a16:colId xmlns:a16="http://schemas.microsoft.com/office/drawing/2014/main" val="2759106095"/>
                    </a:ext>
                  </a:extLst>
                </a:gridCol>
              </a:tblGrid>
              <a:tr h="459211">
                <a:tc>
                  <a:txBody>
                    <a:bodyPr/>
                    <a:lstStyle/>
                    <a:p>
                      <a:pPr lvl="0" indent="127000">
                        <a:lnSpc>
                          <a:spcPts val="1400"/>
                        </a:lnSpc>
                        <a:buNone/>
                      </a:pPr>
                      <a:r>
                        <a:rPr lang="ja-JP" altLang="en-US" sz="1600" dirty="0">
                          <a:effectLst/>
                          <a:latin typeface="BIZ UD明朝 Medium"/>
                          <a:ea typeface="BIZ UDゴシック"/>
                        </a:rPr>
                        <a:t>▴燃料電池バス試乗体験</a:t>
                      </a:r>
                    </a:p>
                  </a:txBody>
                  <a:tcPr marL="0" marR="0" marT="0" marB="0" anchor="ctr">
                    <a:lnL>
                      <a:noFill/>
                    </a:lnL>
                    <a:lnR>
                      <a:noFill/>
                    </a:lnR>
                    <a:lnT>
                      <a:noFill/>
                    </a:lnT>
                    <a:lnB>
                      <a:noFill/>
                    </a:lnB>
                    <a:noFill/>
                  </a:tcPr>
                </a:tc>
                <a:extLst>
                  <a:ext uri="{0D108BD9-81ED-4DB2-BD59-A6C34878D82A}">
                    <a16:rowId xmlns:a16="http://schemas.microsoft.com/office/drawing/2014/main" val="2853848802"/>
                  </a:ext>
                </a:extLst>
              </a:tr>
            </a:tbl>
          </a:graphicData>
        </a:graphic>
      </p:graphicFrame>
      <p:sp>
        <p:nvSpPr>
          <p:cNvPr id="19" name="四角形: 角を丸くする 18">
            <a:extLst>
              <a:ext uri="{FF2B5EF4-FFF2-40B4-BE49-F238E27FC236}">
                <a16:creationId xmlns:a16="http://schemas.microsoft.com/office/drawing/2014/main" id="{DB4A7421-45A0-7F13-AA39-961A09C80001}"/>
              </a:ext>
            </a:extLst>
          </p:cNvPr>
          <p:cNvSpPr/>
          <p:nvPr/>
        </p:nvSpPr>
        <p:spPr>
          <a:xfrm>
            <a:off x="626302" y="4592876"/>
            <a:ext cx="1910218" cy="981206"/>
          </a:xfrm>
          <a:prstGeom prst="roundRect">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２０２３年度</a:t>
            </a:r>
          </a:p>
          <a:p>
            <a:pPr algn="ctr"/>
            <a:r>
              <a:rPr lang="ja-JP" altLang="en-US">
                <a:solidFill>
                  <a:schemeClr val="tx1"/>
                </a:solidFill>
              </a:rPr>
              <a:t>なかのエコフェア</a:t>
            </a:r>
          </a:p>
        </p:txBody>
      </p:sp>
    </p:spTree>
    <p:extLst>
      <p:ext uri="{BB962C8B-B14F-4D97-AF65-F5344CB8AC3E}">
        <p14:creationId xmlns:p14="http://schemas.microsoft.com/office/powerpoint/2010/main" val="1497487732"/>
      </p:ext>
    </p:extLst>
  </p:cSld>
  <p:clrMapOvr>
    <a:masterClrMapping/>
  </p:clrMapOvr>
</p:sld>
</file>

<file path=ppt/theme/theme1.xml><?xml version="1.0" encoding="utf-8"?>
<a:theme xmlns:a="http://schemas.openxmlformats.org/drawingml/2006/main" name="Office ​​テーマ">
  <a:themeElements>
    <a:clrScheme name="ユーザー定義 1">
      <a:dk1>
        <a:srgbClr val="323232"/>
      </a:dk1>
      <a:lt1>
        <a:sysClr val="window" lastClr="FFFFFF"/>
      </a:lt1>
      <a:dk2>
        <a:srgbClr val="505050"/>
      </a:dk2>
      <a:lt2>
        <a:srgbClr val="F6F6F6"/>
      </a:lt2>
      <a:accent1>
        <a:srgbClr val="000066"/>
      </a:accent1>
      <a:accent2>
        <a:srgbClr val="407A52"/>
      </a:accent2>
      <a:accent3>
        <a:srgbClr val="F62459"/>
      </a:accent3>
      <a:accent4>
        <a:srgbClr val="8064A2"/>
      </a:accent4>
      <a:accent5>
        <a:srgbClr val="4BACC6"/>
      </a:accent5>
      <a:accent6>
        <a:srgbClr val="F79646"/>
      </a:accent6>
      <a:hlink>
        <a:srgbClr val="0000FF"/>
      </a:hlink>
      <a:folHlink>
        <a:srgbClr val="800080"/>
      </a:folHlink>
    </a:clrScheme>
    <a:fontScheme name="ユーザー定義">
      <a:majorFont>
        <a:latin typeface="Meiryo UI"/>
        <a:ea typeface="メイリオ"/>
        <a:cs typeface=""/>
      </a:majorFont>
      <a:minorFont>
        <a:latin typeface="Meiryo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74b0__x5883__x4f01__x753b_ xmlns="a55f56d5-d60e-427d-866e-e62e1cf6ed12">true</_x74b0__x5883__x4f01__x753b_>
    <TaxCatchAll xmlns="afea0d53-84bb-4029-8bad-6e864a4f3b6e" xsi:nil="true"/>
    <lcf76f155ced4ddcb4097134ff3c332f xmlns="a55f56d5-d60e-427d-866e-e62e1cf6ed12">
      <Terms xmlns="http://schemas.microsoft.com/office/infopath/2007/PartnerControls"/>
    </lcf76f155ced4ddcb4097134ff3c332f>
    <_x74b0__x5883__x4f01__x753b__x4fc2_ xmlns="a55f56d5-d60e-427d-866e-e62e1cf6ed12">未着手</_x74b0__x5883__x4f01__x753b__x4fc2_>
    <_x7de0__x5207_ xmlns="a55f56d5-d60e-427d-866e-e62e1cf6ed1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22F3B3FAEAED0439CA088E1B54EE86F" ma:contentTypeVersion="14" ma:contentTypeDescription="新しいドキュメントを作成します。" ma:contentTypeScope="" ma:versionID="787795168a56113c00d6fa77fe5eb6a0">
  <xsd:schema xmlns:xsd="http://www.w3.org/2001/XMLSchema" xmlns:xs="http://www.w3.org/2001/XMLSchema" xmlns:p="http://schemas.microsoft.com/office/2006/metadata/properties" xmlns:ns2="a55f56d5-d60e-427d-866e-e62e1cf6ed12" xmlns:ns3="afea0d53-84bb-4029-8bad-6e864a4f3b6e" targetNamespace="http://schemas.microsoft.com/office/2006/metadata/properties" ma:root="true" ma:fieldsID="9a3d8c01c4baeb2157b20fe1eaaa0a43" ns2:_="" ns3:_="">
    <xsd:import namespace="a55f56d5-d60e-427d-866e-e62e1cf6ed12"/>
    <xsd:import namespace="afea0d53-84bb-4029-8bad-6e864a4f3b6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_x7de0__x5207_" minOccurs="0"/>
                <xsd:element ref="ns2:_x74b0__x5883__x4f01__x753b_" minOccurs="0"/>
                <xsd:element ref="ns2:_x74b0__x5883__x4f01__x753b__x4fc2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5f56d5-d60e-427d-866e-e62e1cf6ed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3576f6b1-d0e7-45c8-9630-35c6e35c003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x7de0__x5207_" ma:index="19" nillable="true" ma:displayName="締切" ma:format="DateTime" ma:internalName="_x7de0__x5207_">
      <xsd:simpleType>
        <xsd:restriction base="dms:DateTime"/>
      </xsd:simpleType>
    </xsd:element>
    <xsd:element name="_x74b0__x5883__x4f01__x753b_" ma:index="20" nillable="true" ma:displayName="環境企画" ma:default="1" ma:format="Dropdown" ma:internalName="_x74b0__x5883__x4f01__x753b_">
      <xsd:simpleType>
        <xsd:restriction base="dms:Boolean"/>
      </xsd:simpleType>
    </xsd:element>
    <xsd:element name="_x74b0__x5883__x4f01__x753b__x4fc2_" ma:index="21" nillable="true" ma:displayName="環境企画係" ma:default="未着手" ma:format="Dropdown" ma:internalName="_x74b0__x5883__x4f01__x753b__x4fc2_">
      <xsd:simpleType>
        <xsd:restriction base="dms:Choice">
          <xsd:enumeration value="対応中"/>
          <xsd:enumeration value="未着手"/>
          <xsd:enumeration value="選択肢 3"/>
        </xsd:restriction>
      </xsd:simpleType>
    </xsd:element>
  </xsd:schema>
  <xsd:schema xmlns:xsd="http://www.w3.org/2001/XMLSchema" xmlns:xs="http://www.w3.org/2001/XMLSchema" xmlns:dms="http://schemas.microsoft.com/office/2006/documentManagement/types" xmlns:pc="http://schemas.microsoft.com/office/infopath/2007/PartnerControls" targetNamespace="afea0d53-84bb-4029-8bad-6e864a4f3b6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954ca92-485d-46f0-bc5b-fa38d0d50114}" ma:internalName="TaxCatchAll" ma:showField="CatchAllData" ma:web="afea0d53-84bb-4029-8bad-6e864a4f3b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AC0E05-282B-4E4E-8D0A-0308077EFBEF}">
  <ds:schemaRefs>
    <ds:schemaRef ds:uri="http://schemas.microsoft.com/sharepoint/v3/contenttype/forms"/>
  </ds:schemaRefs>
</ds:datastoreItem>
</file>

<file path=customXml/itemProps2.xml><?xml version="1.0" encoding="utf-8"?>
<ds:datastoreItem xmlns:ds="http://schemas.openxmlformats.org/officeDocument/2006/customXml" ds:itemID="{E472E9C6-3075-452C-9B9F-D0E17AA7F00B}">
  <ds:schemaRefs>
    <ds:schemaRef ds:uri="a55f56d5-d60e-427d-866e-e62e1cf6ed12"/>
    <ds:schemaRef ds:uri="afea0d53-84bb-4029-8bad-6e864a4f3b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701486C-7849-46B3-82B4-19AD279216AA}">
  <ds:schemaRefs>
    <ds:schemaRef ds:uri="a55f56d5-d60e-427d-866e-e62e1cf6ed12"/>
    <ds:schemaRef ds:uri="afea0d53-84bb-4029-8bad-6e864a4f3b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930</TotalTime>
  <Words>3984</Words>
  <Application>Microsoft Office PowerPoint</Application>
  <PresentationFormat>ワイド画面</PresentationFormat>
  <Paragraphs>452</Paragraphs>
  <Slides>26</Slides>
  <Notes>1</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26</vt:i4>
      </vt:variant>
    </vt:vector>
  </HeadingPairs>
  <TitlesOfParts>
    <vt:vector size="33" baseType="lpstr">
      <vt:lpstr>BIZ UDゴシック</vt:lpstr>
      <vt:lpstr>BIZ UD明朝 Medium</vt:lpstr>
      <vt:lpstr>Meiryo UI</vt:lpstr>
      <vt:lpstr>Arial</vt:lpstr>
      <vt:lpstr>Calibri</vt:lpstr>
      <vt:lpstr>Office ​​テーマ</vt:lpstr>
      <vt:lpstr>Worksheet</vt:lpstr>
      <vt:lpstr>中野区の現状に関する参考資料 【テーマ５】</vt:lpstr>
      <vt:lpstr>第４次環境基本計画の目標</vt:lpstr>
      <vt:lpstr>第４次中野区環境基本計画における目標と現状値</vt:lpstr>
      <vt:lpstr>【テーマ５】 パートナーシップで広げる学びと行動のしくみづくり</vt:lpstr>
      <vt:lpstr>学習指導要領におけるESD（持続可能な社会の担い手を育てる教育）の推進</vt:lpstr>
      <vt:lpstr>なかのエコチャレンジ</vt:lpstr>
      <vt:lpstr>出前講座等</vt:lpstr>
      <vt:lpstr>環境学習</vt:lpstr>
      <vt:lpstr>なかのエコフェア</vt:lpstr>
      <vt:lpstr>花と緑の祭典</vt:lpstr>
      <vt:lpstr>子どもエコ講座</vt:lpstr>
      <vt:lpstr>環境交流ツアー</vt:lpstr>
      <vt:lpstr>子ども生き物観察会（令和6年度実施事業）</vt:lpstr>
      <vt:lpstr>区有施設のスペースを利用したパネル展示</vt:lpstr>
      <vt:lpstr>リサイクル展示室の運営</vt:lpstr>
      <vt:lpstr>なかのSDGsパートナー</vt:lpstr>
      <vt:lpstr>なかのSDGsパートナー</vt:lpstr>
      <vt:lpstr>なかのSDGsパートナー</vt:lpstr>
      <vt:lpstr>なかのSDGsパートナー</vt:lpstr>
      <vt:lpstr>中野区デジタル地域通貨事業</vt:lpstr>
      <vt:lpstr>食品ロス対策</vt:lpstr>
      <vt:lpstr>食品ロス対策</vt:lpstr>
      <vt:lpstr>区民団体による公園内の花壇づくり及び清掃・除草活動の認定並びに支援</vt:lpstr>
      <vt:lpstr>地域の学生や団体等と連携した美化啓発・清掃活動</vt:lpstr>
      <vt:lpstr>政策助成の実績</vt:lpstr>
      <vt:lpstr>脱炭素化につながる優れた取組の表彰等 （なかのみどりの貢献賞・デコ活コンテスト)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1.地域の特徴</dc:title>
  <dc:creator>Administrator</dc:creator>
  <cp:lastModifiedBy>黒田　宗範</cp:lastModifiedBy>
  <cp:revision>30</cp:revision>
  <cp:lastPrinted>2019-03-05T04:55:43Z</cp:lastPrinted>
  <dcterms:created xsi:type="dcterms:W3CDTF">2019-01-31T01:19:07Z</dcterms:created>
  <dcterms:modified xsi:type="dcterms:W3CDTF">2024-12-16T00:46:59Z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0x010100822F3B3FAEAED0439CA088E1B54EE86F</vt:lpwstr>
  </property>
  <property fmtid="{D5CDD505-2E9C-101B-9397-08002B2CF9AE}" pid="3" name="MediaServiceImageTags">
    <vt:lpwstr/>
  </property>
</Properties>
</file>