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3"/>
  </p:sldMasterIdLst>
  <p:notesMasterIdLst>
    <p:notesMasterId r:id="rId11"/>
  </p:notesMasterIdLst>
  <p:handoutMasterIdLst>
    <p:handoutMasterId r:id="rId12"/>
  </p:handoutMasterIdLst>
  <p:sldIdLst>
    <p:sldId id="258" r:id="rId4"/>
    <p:sldId id="277" r:id="rId5"/>
    <p:sldId id="260" r:id="rId6"/>
    <p:sldId id="263" r:id="rId7"/>
    <p:sldId id="278" r:id="rId8"/>
    <p:sldId id="280" r:id="rId9"/>
    <p:sldId id="281" r:id="rId10"/>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EDEB"/>
    <a:srgbClr val="E5F7F6"/>
    <a:srgbClr val="2FA39D"/>
    <a:srgbClr val="37BF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FE42EB-78C1-448B-90DE-A6E7822A948D}" v="3" dt="2024-10-09T06:44:15.7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99"/>
    <p:restoredTop sz="94660"/>
  </p:normalViewPr>
  <p:slideViewPr>
    <p:cSldViewPr snapToGrid="0">
      <p:cViewPr varScale="1">
        <p:scale>
          <a:sx n="110" d="100"/>
          <a:sy n="110" d="100"/>
        </p:scale>
        <p:origin x="858" y="114"/>
      </p:cViewPr>
      <p:guideLst/>
    </p:cSldViewPr>
  </p:slideViewPr>
  <p:notesTextViewPr>
    <p:cViewPr>
      <p:scale>
        <a:sx n="1" d="1"/>
        <a:sy n="1" d="1"/>
      </p:scale>
      <p:origin x="0" y="0"/>
    </p:cViewPr>
  </p:notesTextViewPr>
  <p:notesViewPr>
    <p:cSldViewPr snapToGrid="0">
      <p:cViewPr varScale="1">
        <p:scale>
          <a:sx n="75" d="100"/>
          <a:sy n="75" d="100"/>
        </p:scale>
        <p:origin x="4020"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黒田　宗範" userId="a614a911-78f1-4410-935a-c8c4d77c86e3" providerId="ADAL" clId="{1FFE42EB-78C1-448B-90DE-A6E7822A948D}"/>
    <pc:docChg chg="undo redo custSel modSld">
      <pc:chgData name="黒田　宗範" userId="a614a911-78f1-4410-935a-c8c4d77c86e3" providerId="ADAL" clId="{1FFE42EB-78C1-448B-90DE-A6E7822A948D}" dt="2024-10-09T06:45:51.808" v="43" actId="1076"/>
      <pc:docMkLst>
        <pc:docMk/>
      </pc:docMkLst>
      <pc:sldChg chg="addSp delSp modSp mod">
        <pc:chgData name="黒田　宗範" userId="a614a911-78f1-4410-935a-c8c4d77c86e3" providerId="ADAL" clId="{1FFE42EB-78C1-448B-90DE-A6E7822A948D}" dt="2024-10-09T06:45:51.808" v="43" actId="1076"/>
        <pc:sldMkLst>
          <pc:docMk/>
          <pc:sldMk cId="826740959" sldId="263"/>
        </pc:sldMkLst>
        <pc:spChg chg="mod">
          <ac:chgData name="黒田　宗範" userId="a614a911-78f1-4410-935a-c8c4d77c86e3" providerId="ADAL" clId="{1FFE42EB-78C1-448B-90DE-A6E7822A948D}" dt="2024-10-09T06:45:25.727" v="30" actId="948"/>
          <ac:spMkLst>
            <pc:docMk/>
            <pc:sldMk cId="826740959" sldId="263"/>
            <ac:spMk id="4" creationId="{9D68B7C9-9554-1A79-FAAB-115E2B0B84BB}"/>
          </ac:spMkLst>
        </pc:spChg>
        <pc:spChg chg="mod">
          <ac:chgData name="黒田　宗範" userId="a614a911-78f1-4410-935a-c8c4d77c86e3" providerId="ADAL" clId="{1FFE42EB-78C1-448B-90DE-A6E7822A948D}" dt="2024-10-09T06:45:46.372" v="42" actId="20577"/>
          <ac:spMkLst>
            <pc:docMk/>
            <pc:sldMk cId="826740959" sldId="263"/>
            <ac:spMk id="5" creationId="{ECB1F246-F4D0-BC6B-630A-68B02E929842}"/>
          </ac:spMkLst>
        </pc:spChg>
        <pc:spChg chg="del mod">
          <ac:chgData name="黒田　宗範" userId="a614a911-78f1-4410-935a-c8c4d77c86e3" providerId="ADAL" clId="{1FFE42EB-78C1-448B-90DE-A6E7822A948D}" dt="2024-10-09T06:44:05.342" v="11" actId="478"/>
          <ac:spMkLst>
            <pc:docMk/>
            <pc:sldMk cId="826740959" sldId="263"/>
            <ac:spMk id="6" creationId="{CF55B481-9976-76CA-24FD-2942042D797E}"/>
          </ac:spMkLst>
        </pc:spChg>
        <pc:spChg chg="mod">
          <ac:chgData name="黒田　宗範" userId="a614a911-78f1-4410-935a-c8c4d77c86e3" providerId="ADAL" clId="{1FFE42EB-78C1-448B-90DE-A6E7822A948D}" dt="2024-10-09T06:45:38.431" v="36" actId="123"/>
          <ac:spMkLst>
            <pc:docMk/>
            <pc:sldMk cId="826740959" sldId="263"/>
            <ac:spMk id="7" creationId="{9926E02E-C6D7-870F-E1FF-4E3214AFF3AA}"/>
          </ac:spMkLst>
        </pc:spChg>
        <pc:spChg chg="add mod">
          <ac:chgData name="黒田　宗範" userId="a614a911-78f1-4410-935a-c8c4d77c86e3" providerId="ADAL" clId="{1FFE42EB-78C1-448B-90DE-A6E7822A948D}" dt="2024-10-09T06:45:51.808" v="43" actId="1076"/>
          <ac:spMkLst>
            <pc:docMk/>
            <pc:sldMk cId="826740959" sldId="263"/>
            <ac:spMk id="8" creationId="{B5783CD8-F459-F98B-EC11-FB113710EA6A}"/>
          </ac:spMkLst>
        </pc:spChg>
        <pc:spChg chg="mod">
          <ac:chgData name="黒田　宗範" userId="a614a911-78f1-4410-935a-c8c4d77c86e3" providerId="ADAL" clId="{1FFE42EB-78C1-448B-90DE-A6E7822A948D}" dt="2024-10-09T06:45:13.238" v="28" actId="14100"/>
          <ac:spMkLst>
            <pc:docMk/>
            <pc:sldMk cId="826740959" sldId="263"/>
            <ac:spMk id="10" creationId="{1947515B-074E-FAA3-3669-C807FA293B88}"/>
          </ac:spMkLst>
        </pc:spChg>
        <pc:spChg chg="del mod">
          <ac:chgData name="黒田　宗範" userId="a614a911-78f1-4410-935a-c8c4d77c86e3" providerId="ADAL" clId="{1FFE42EB-78C1-448B-90DE-A6E7822A948D}" dt="2024-10-09T06:44:17.840" v="17" actId="478"/>
          <ac:spMkLst>
            <pc:docMk/>
            <pc:sldMk cId="826740959" sldId="263"/>
            <ac:spMk id="13" creationId="{474AC1EE-59EC-D90C-CB43-749D40A6A239}"/>
          </ac:spMkLst>
        </pc:spChg>
        <pc:spChg chg="del">
          <ac:chgData name="黒田　宗範" userId="a614a911-78f1-4410-935a-c8c4d77c86e3" providerId="ADAL" clId="{1FFE42EB-78C1-448B-90DE-A6E7822A948D}" dt="2024-10-09T05:01:59.882" v="2" actId="478"/>
          <ac:spMkLst>
            <pc:docMk/>
            <pc:sldMk cId="826740959" sldId="263"/>
            <ac:spMk id="14" creationId="{48B3FE91-CCBC-9903-60DA-00D4572B2011}"/>
          </ac:spMkLst>
        </pc:spChg>
      </pc:sldChg>
      <pc:sldChg chg="modSp mod">
        <pc:chgData name="黒田　宗範" userId="a614a911-78f1-4410-935a-c8c4d77c86e3" providerId="ADAL" clId="{1FFE42EB-78C1-448B-90DE-A6E7822A948D}" dt="2024-10-09T05:01:23.811" v="1" actId="6549"/>
        <pc:sldMkLst>
          <pc:docMk/>
          <pc:sldMk cId="3375196703" sldId="281"/>
        </pc:sldMkLst>
        <pc:spChg chg="mod">
          <ac:chgData name="黒田　宗範" userId="a614a911-78f1-4410-935a-c8c4d77c86e3" providerId="ADAL" clId="{1FFE42EB-78C1-448B-90DE-A6E7822A948D}" dt="2024-10-09T05:01:23.811" v="1" actId="6549"/>
          <ac:spMkLst>
            <pc:docMk/>
            <pc:sldMk cId="3375196703" sldId="281"/>
            <ac:spMk id="9" creationId="{185FE656-2AF3-F055-5087-5B402E89F49B}"/>
          </ac:spMkLst>
        </pc:spChg>
      </pc:sldChg>
    </pc:docChg>
  </pc:docChgLst>
  <pc:docChgLst>
    <pc:chgData name="上野　弘明" userId="046fdc8a-988a-458c-a5c1-c689c82c5621" providerId="ADAL" clId="{6965D2EB-428B-4ECD-8A2E-656EBB9D4DE5}"/>
    <pc:docChg chg="modSld">
      <pc:chgData name="上野　弘明" userId="046fdc8a-988a-458c-a5c1-c689c82c5621" providerId="ADAL" clId="{6965D2EB-428B-4ECD-8A2E-656EBB9D4DE5}" dt="2024-10-04T06:30:27.609" v="21" actId="1076"/>
      <pc:docMkLst>
        <pc:docMk/>
      </pc:docMkLst>
      <pc:sldChg chg="addSp modSp mod">
        <pc:chgData name="上野　弘明" userId="046fdc8a-988a-458c-a5c1-c689c82c5621" providerId="ADAL" clId="{6965D2EB-428B-4ECD-8A2E-656EBB9D4DE5}" dt="2024-10-04T06:30:17.155" v="19" actId="20577"/>
        <pc:sldMkLst>
          <pc:docMk/>
          <pc:sldMk cId="2912085472" sldId="279"/>
        </pc:sldMkLst>
        <pc:spChg chg="add mod">
          <ac:chgData name="上野　弘明" userId="046fdc8a-988a-458c-a5c1-c689c82c5621" providerId="ADAL" clId="{6965D2EB-428B-4ECD-8A2E-656EBB9D4DE5}" dt="2024-10-04T06:30:17.155" v="19" actId="20577"/>
          <ac:spMkLst>
            <pc:docMk/>
            <pc:sldMk cId="2912085472" sldId="279"/>
            <ac:spMk id="7" creationId="{8AC740A2-1424-F6C2-4D15-D25ED9546FE7}"/>
          </ac:spMkLst>
        </pc:spChg>
      </pc:sldChg>
      <pc:sldChg chg="modSp mod">
        <pc:chgData name="上野　弘明" userId="046fdc8a-988a-458c-a5c1-c689c82c5621" providerId="ADAL" clId="{6965D2EB-428B-4ECD-8A2E-656EBB9D4DE5}" dt="2024-10-04T06:29:25.459" v="3" actId="14100"/>
        <pc:sldMkLst>
          <pc:docMk/>
          <pc:sldMk cId="1595193301" sldId="280"/>
        </pc:sldMkLst>
        <pc:spChg chg="mod">
          <ac:chgData name="上野　弘明" userId="046fdc8a-988a-458c-a5c1-c689c82c5621" providerId="ADAL" clId="{6965D2EB-428B-4ECD-8A2E-656EBB9D4DE5}" dt="2024-10-04T06:29:25.459" v="3" actId="14100"/>
          <ac:spMkLst>
            <pc:docMk/>
            <pc:sldMk cId="1595193301" sldId="280"/>
            <ac:spMk id="7" creationId="{17B775BD-AE3D-0840-C3D5-8732861D6191}"/>
          </ac:spMkLst>
        </pc:spChg>
        <pc:spChg chg="mod">
          <ac:chgData name="上野　弘明" userId="046fdc8a-988a-458c-a5c1-c689c82c5621" providerId="ADAL" clId="{6965D2EB-428B-4ECD-8A2E-656EBB9D4DE5}" dt="2024-10-04T06:29:17.533" v="1" actId="14100"/>
          <ac:spMkLst>
            <pc:docMk/>
            <pc:sldMk cId="1595193301" sldId="280"/>
            <ac:spMk id="13" creationId="{79C01A60-6502-8055-394F-46E60D87A6F8}"/>
          </ac:spMkLst>
        </pc:spChg>
      </pc:sldChg>
      <pc:sldChg chg="addSp modSp mod">
        <pc:chgData name="上野　弘明" userId="046fdc8a-988a-458c-a5c1-c689c82c5621" providerId="ADAL" clId="{6965D2EB-428B-4ECD-8A2E-656EBB9D4DE5}" dt="2024-10-04T06:30:27.609" v="21" actId="1076"/>
        <pc:sldMkLst>
          <pc:docMk/>
          <pc:sldMk cId="3375196703" sldId="281"/>
        </pc:sldMkLst>
        <pc:spChg chg="add mod">
          <ac:chgData name="上野　弘明" userId="046fdc8a-988a-458c-a5c1-c689c82c5621" providerId="ADAL" clId="{6965D2EB-428B-4ECD-8A2E-656EBB9D4DE5}" dt="2024-10-04T06:30:27.609" v="21" actId="1076"/>
          <ac:spMkLst>
            <pc:docMk/>
            <pc:sldMk cId="3375196703" sldId="281"/>
            <ac:spMk id="3" creationId="{AE717ACE-3714-7535-97D1-D1D5C8B661D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4EA46D29-010B-DA3D-D52A-20933927320E}"/>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2673CA90-0724-4BF8-86E7-1F952CA688DC}" type="slidenum">
              <a:rPr kumimoji="1" lang="ja-JP" altLang="en-US" smtClean="0"/>
              <a:t>‹#›</a:t>
            </a:fld>
            <a:endParaRPr kumimoji="1" lang="ja-JP" altLang="en-US"/>
          </a:p>
        </p:txBody>
      </p:sp>
    </p:spTree>
    <p:extLst>
      <p:ext uri="{BB962C8B-B14F-4D97-AF65-F5344CB8AC3E}">
        <p14:creationId xmlns:p14="http://schemas.microsoft.com/office/powerpoint/2010/main" val="20489078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1"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1102"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486F557-10AF-4BD2-B40A-CD54E66ABFE3}" type="datetimeFigureOut">
              <a:rPr kumimoji="1" lang="ja-JP" altLang="en-US" smtClean="0"/>
              <a:t>2025/1/7</a:t>
            </a:fld>
            <a:endParaRPr kumimoji="1" lang="ja-JP" altLang="en-US"/>
          </a:p>
        </p:txBody>
      </p:sp>
      <p:sp>
        <p:nvSpPr>
          <p:cNvPr id="1103"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4"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5"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1106"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A65247E-E11C-4259-B9C1-17C1E82EE823}" type="slidenum">
              <a:rPr kumimoji="1" lang="ja-JP" altLang="en-US" smtClean="0"/>
              <a:t>‹#›</a:t>
            </a:fld>
            <a:endParaRPr kumimoji="1" lang="ja-JP" altLang="en-US"/>
          </a:p>
        </p:txBody>
      </p:sp>
    </p:spTree>
    <p:extLst>
      <p:ext uri="{BB962C8B-B14F-4D97-AF65-F5344CB8AC3E}">
        <p14:creationId xmlns:p14="http://schemas.microsoft.com/office/powerpoint/2010/main" val="40223015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914400" y="1122363"/>
            <a:ext cx="10363200" cy="2387600"/>
          </a:xfrm>
        </p:spPr>
        <p:txBody>
          <a:bodyPr anchor="b"/>
          <a:lstStyle>
            <a:lvl1pPr algn="ctr">
              <a:defRPr sz="6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1CA7BEC6-BEBA-499E-9B4D-9CC0B4B57578}" type="datetime1">
              <a:rPr kumimoji="1" lang="ja-JP" altLang="en-US" smtClean="0"/>
              <a:t>2025/1/7</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47992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9" name="Title 1"/>
          <p:cNvSpPr>
            <a:spLocks noGrp="1"/>
          </p:cNvSpPr>
          <p:nvPr>
            <p:ph type="title"/>
          </p:nvPr>
        </p:nvSpPr>
        <p:spPr/>
        <p:txBody>
          <a:bodyPr/>
          <a:lstStyle/>
          <a:p>
            <a:r>
              <a:rPr lang="ja-JP" altLang="en-US"/>
              <a:t>マスター タイトルの書式設定</a:t>
            </a:r>
            <a:endParaRPr lang="en-US" dirty="0"/>
          </a:p>
        </p:txBody>
      </p:sp>
      <p:sp>
        <p:nvSpPr>
          <p:cNvPr id="1090"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1" name="Date Placeholder 3"/>
          <p:cNvSpPr>
            <a:spLocks noGrp="1"/>
          </p:cNvSpPr>
          <p:nvPr>
            <p:ph type="dt" sz="half" idx="10"/>
          </p:nvPr>
        </p:nvSpPr>
        <p:spPr/>
        <p:txBody>
          <a:bodyPr/>
          <a:lstStyle/>
          <a:p>
            <a:fld id="{7FB4437E-04AF-4807-B5FF-3016BF3A68C8}" type="datetime1">
              <a:rPr kumimoji="1" lang="ja-JP" altLang="en-US" smtClean="0"/>
              <a:t>2025/1/7</a:t>
            </a:fld>
            <a:endParaRPr kumimoji="1" lang="ja-JP" altLang="en-US"/>
          </a:p>
        </p:txBody>
      </p:sp>
      <p:sp>
        <p:nvSpPr>
          <p:cNvPr id="1092" name="Footer Placeholder 4"/>
          <p:cNvSpPr>
            <a:spLocks noGrp="1"/>
          </p:cNvSpPr>
          <p:nvPr>
            <p:ph type="ftr" sz="quarter" idx="11"/>
          </p:nvPr>
        </p:nvSpPr>
        <p:spPr/>
        <p:txBody>
          <a:bodyPr/>
          <a:lstStyle/>
          <a:p>
            <a:endParaRPr kumimoji="1" lang="ja-JP" altLang="en-US"/>
          </a:p>
        </p:txBody>
      </p:sp>
      <p:sp>
        <p:nvSpPr>
          <p:cNvPr id="1093"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362708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5" name="Vertical Title 1"/>
          <p:cNvSpPr>
            <a:spLocks noGrp="1"/>
          </p:cNvSpPr>
          <p:nvPr>
            <p:ph type="title" orient="vert"/>
          </p:nvPr>
        </p:nvSpPr>
        <p:spPr>
          <a:xfrm>
            <a:off x="8724901" y="365125"/>
            <a:ext cx="2628900" cy="5811838"/>
          </a:xfrm>
        </p:spPr>
        <p:txBody>
          <a:bodyPr vert="eaVert"/>
          <a:lstStyle/>
          <a:p>
            <a:r>
              <a:rPr lang="ja-JP" altLang="en-US"/>
              <a:t>マスター タイトルの書式設定</a:t>
            </a:r>
            <a:endParaRPr lang="en-US" dirty="0"/>
          </a:p>
        </p:txBody>
      </p:sp>
      <p:sp>
        <p:nvSpPr>
          <p:cNvPr id="1096" name="Vertical Text Placeholder 2"/>
          <p:cNvSpPr>
            <a:spLocks noGrp="1"/>
          </p:cNvSpPr>
          <p:nvPr>
            <p:ph type="body" orient="vert" idx="1"/>
          </p:nvPr>
        </p:nvSpPr>
        <p:spPr>
          <a:xfrm>
            <a:off x="838201"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7" name="Date Placeholder 3"/>
          <p:cNvSpPr>
            <a:spLocks noGrp="1"/>
          </p:cNvSpPr>
          <p:nvPr>
            <p:ph type="dt" sz="half" idx="10"/>
          </p:nvPr>
        </p:nvSpPr>
        <p:spPr/>
        <p:txBody>
          <a:bodyPr/>
          <a:lstStyle/>
          <a:p>
            <a:fld id="{11E55517-5D3C-4A1B-883D-DD1B13FEB88C}" type="datetime1">
              <a:rPr kumimoji="1" lang="ja-JP" altLang="en-US" smtClean="0"/>
              <a:t>2025/1/7</a:t>
            </a:fld>
            <a:endParaRPr kumimoji="1" lang="ja-JP" altLang="en-US"/>
          </a:p>
        </p:txBody>
      </p:sp>
      <p:sp>
        <p:nvSpPr>
          <p:cNvPr id="1098" name="Footer Placeholder 4"/>
          <p:cNvSpPr>
            <a:spLocks noGrp="1"/>
          </p:cNvSpPr>
          <p:nvPr>
            <p:ph type="ftr" sz="quarter" idx="11"/>
          </p:nvPr>
        </p:nvSpPr>
        <p:spPr/>
        <p:txBody>
          <a:bodyPr/>
          <a:lstStyle/>
          <a:p>
            <a:endParaRPr kumimoji="1" lang="ja-JP" altLang="en-US"/>
          </a:p>
        </p:txBody>
      </p:sp>
      <p:sp>
        <p:nvSpPr>
          <p:cNvPr id="1099"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74523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BC5CBFAB-153A-4D44-9372-6B768F74BD7C}" type="datetime1">
              <a:rPr kumimoji="1" lang="ja-JP" altLang="en-US" smtClean="0"/>
              <a:t>2025/1/7</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238304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831851" y="1709740"/>
            <a:ext cx="10515600" cy="2852737"/>
          </a:xfrm>
        </p:spPr>
        <p:txBody>
          <a:bodyPr anchor="b"/>
          <a:lstStyle>
            <a:lvl1pPr>
              <a:defRPr sz="6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A72A5B20-8F5A-4505-A4F1-966D2386773F}" type="datetime1">
              <a:rPr kumimoji="1" lang="ja-JP" altLang="en-US" smtClean="0"/>
              <a:t>2025/1/7</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705290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98346435-8BED-4D5B-8424-BDE710D18D6A}" type="datetime1">
              <a:rPr kumimoji="1" lang="ja-JP" altLang="en-US" smtClean="0"/>
              <a:t>2025/1/7</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496329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839788" y="365127"/>
            <a:ext cx="10515600"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58" name="Content Placeholder 3"/>
          <p:cNvSpPr>
            <a:spLocks noGrp="1"/>
          </p:cNvSpPr>
          <p:nvPr>
            <p:ph sz="half" idx="2"/>
          </p:nvPr>
        </p:nvSpPr>
        <p:spPr>
          <a:xfrm>
            <a:off x="839789"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0" name="Content Placeholder 5"/>
          <p:cNvSpPr>
            <a:spLocks noGrp="1"/>
          </p:cNvSpPr>
          <p:nvPr>
            <p:ph sz="quarter" idx="4"/>
          </p:nvPr>
        </p:nvSpPr>
        <p:spPr>
          <a:xfrm>
            <a:off x="6172201"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65FD4D74-06E0-4480-9750-976D3323990F}" type="datetime1">
              <a:rPr kumimoji="1" lang="ja-JP" altLang="en-US" smtClean="0"/>
              <a:t>2025/1/7</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929756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cxnSp>
        <p:nvCxnSpPr>
          <p:cNvPr id="1069" name="直線コネクタ 5"/>
          <p:cNvCxnSpPr>
            <a:cxnSpLocks/>
          </p:cNvCxnSpPr>
          <p:nvPr userDrawn="1"/>
        </p:nvCxnSpPr>
        <p:spPr>
          <a:xfrm>
            <a:off x="0" y="795528"/>
            <a:ext cx="12192000" cy="0"/>
          </a:xfrm>
          <a:prstGeom prst="line">
            <a:avLst/>
          </a:prstGeom>
          <a:ln w="38100">
            <a:solidFill>
              <a:srgbClr val="37BFB9"/>
            </a:solidFill>
          </a:ln>
        </p:spPr>
        <p:style>
          <a:lnRef idx="1">
            <a:schemeClr val="accent1"/>
          </a:lnRef>
          <a:fillRef idx="0">
            <a:schemeClr val="accent1"/>
          </a:fillRef>
          <a:effectRef idx="0">
            <a:schemeClr val="accent1"/>
          </a:effectRef>
          <a:fontRef idx="minor">
            <a:schemeClr val="tx1"/>
          </a:fontRef>
        </p:style>
      </p:cxnSp>
      <p:sp>
        <p:nvSpPr>
          <p:cNvPr id="2" name="日付プレースホルダー 1">
            <a:extLst>
              <a:ext uri="{FF2B5EF4-FFF2-40B4-BE49-F238E27FC236}">
                <a16:creationId xmlns:a16="http://schemas.microsoft.com/office/drawing/2014/main" id="{DA1A8849-325C-164E-C870-40EB4CACC68E}"/>
              </a:ext>
            </a:extLst>
          </p:cNvPr>
          <p:cNvSpPr>
            <a:spLocks noGrp="1"/>
          </p:cNvSpPr>
          <p:nvPr>
            <p:ph type="dt" sz="half" idx="10"/>
          </p:nvPr>
        </p:nvSpPr>
        <p:spPr/>
        <p:txBody>
          <a:bodyPr/>
          <a:lstStyle/>
          <a:p>
            <a:fld id="{8A3AD191-F3A8-418C-AE32-625FEA4DABF7}" type="datetime1">
              <a:rPr kumimoji="1" lang="ja-JP" altLang="en-US" smtClean="0"/>
              <a:t>2025/1/7</a:t>
            </a:fld>
            <a:endParaRPr kumimoji="1" lang="ja-JP" altLang="en-US"/>
          </a:p>
        </p:txBody>
      </p:sp>
      <p:sp>
        <p:nvSpPr>
          <p:cNvPr id="3" name="フッター プレースホルダー 2">
            <a:extLst>
              <a:ext uri="{FF2B5EF4-FFF2-40B4-BE49-F238E27FC236}">
                <a16:creationId xmlns:a16="http://schemas.microsoft.com/office/drawing/2014/main" id="{2290DA79-D500-4713-724D-98B4F297302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9C98F00-9FD8-5634-9AFF-B902746DE51B}"/>
              </a:ext>
            </a:extLst>
          </p:cNvPr>
          <p:cNvSpPr>
            <a:spLocks noGrp="1"/>
          </p:cNvSpPr>
          <p:nvPr>
            <p:ph type="sldNum" sz="quarter" idx="12"/>
          </p:nvPr>
        </p:nvSpPr>
        <p:spPr/>
        <p:txBody>
          <a:bodyPr/>
          <a:lstStyle/>
          <a:p>
            <a:fld id="{D202284B-640B-4309-93AF-8A2CB42E03EB}" type="slidenum">
              <a:rPr kumimoji="1" lang="ja-JP" altLang="en-US" smtClean="0"/>
              <a:pPr/>
              <a:t>‹#›</a:t>
            </a:fld>
            <a:endParaRPr kumimoji="1" lang="ja-JP" altLang="en-US"/>
          </a:p>
        </p:txBody>
      </p:sp>
    </p:spTree>
    <p:extLst>
      <p:ext uri="{BB962C8B-B14F-4D97-AF65-F5344CB8AC3E}">
        <p14:creationId xmlns:p14="http://schemas.microsoft.com/office/powerpoint/2010/main" val="3521027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1" name="Date Placeholder 1"/>
          <p:cNvSpPr>
            <a:spLocks noGrp="1"/>
          </p:cNvSpPr>
          <p:nvPr>
            <p:ph type="dt" sz="half" idx="10"/>
          </p:nvPr>
        </p:nvSpPr>
        <p:spPr/>
        <p:txBody>
          <a:bodyPr/>
          <a:lstStyle/>
          <a:p>
            <a:fld id="{E4DB04E3-7FDA-4089-9B0C-1784888A0CC3}" type="datetime1">
              <a:rPr kumimoji="1" lang="ja-JP" altLang="en-US" smtClean="0"/>
              <a:t>2025/1/7</a:t>
            </a:fld>
            <a:endParaRPr kumimoji="1" lang="ja-JP" altLang="en-US"/>
          </a:p>
        </p:txBody>
      </p:sp>
      <p:sp>
        <p:nvSpPr>
          <p:cNvPr id="1072" name="Footer Placeholder 2"/>
          <p:cNvSpPr>
            <a:spLocks noGrp="1"/>
          </p:cNvSpPr>
          <p:nvPr>
            <p:ph type="ftr" sz="quarter" idx="11"/>
          </p:nvPr>
        </p:nvSpPr>
        <p:spPr/>
        <p:txBody>
          <a:bodyPr/>
          <a:lstStyle/>
          <a:p>
            <a:endParaRPr kumimoji="1" lang="ja-JP" altLang="en-US"/>
          </a:p>
        </p:txBody>
      </p:sp>
      <p:sp>
        <p:nvSpPr>
          <p:cNvPr id="1073" name="Slide Number Placeholder 3"/>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533880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5"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1076"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7"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78" name="Date Placeholder 4"/>
          <p:cNvSpPr>
            <a:spLocks noGrp="1"/>
          </p:cNvSpPr>
          <p:nvPr>
            <p:ph type="dt" sz="half" idx="10"/>
          </p:nvPr>
        </p:nvSpPr>
        <p:spPr/>
        <p:txBody>
          <a:bodyPr/>
          <a:lstStyle/>
          <a:p>
            <a:fld id="{C2809928-AFA0-456F-B19D-F77B7B63AB85}" type="datetime1">
              <a:rPr kumimoji="1" lang="ja-JP" altLang="en-US" smtClean="0"/>
              <a:t>2025/1/7</a:t>
            </a:fld>
            <a:endParaRPr kumimoji="1" lang="ja-JP" altLang="en-US"/>
          </a:p>
        </p:txBody>
      </p:sp>
      <p:sp>
        <p:nvSpPr>
          <p:cNvPr id="1079" name="Footer Placeholder 5"/>
          <p:cNvSpPr>
            <a:spLocks noGrp="1"/>
          </p:cNvSpPr>
          <p:nvPr>
            <p:ph type="ftr" sz="quarter" idx="11"/>
          </p:nvPr>
        </p:nvSpPr>
        <p:spPr/>
        <p:txBody>
          <a:bodyPr/>
          <a:lstStyle/>
          <a:p>
            <a:endParaRPr kumimoji="1" lang="ja-JP" altLang="en-US"/>
          </a:p>
        </p:txBody>
      </p:sp>
      <p:sp>
        <p:nvSpPr>
          <p:cNvPr id="1080"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622398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108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108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85" name="Date Placeholder 4"/>
          <p:cNvSpPr>
            <a:spLocks noGrp="1"/>
          </p:cNvSpPr>
          <p:nvPr>
            <p:ph type="dt" sz="half" idx="10"/>
          </p:nvPr>
        </p:nvSpPr>
        <p:spPr/>
        <p:txBody>
          <a:bodyPr/>
          <a:lstStyle/>
          <a:p>
            <a:fld id="{E855F55A-6512-4523-A4D0-374CE97A3E5F}" type="datetime1">
              <a:rPr kumimoji="1" lang="ja-JP" altLang="en-US" smtClean="0"/>
              <a:t>2025/1/7</a:t>
            </a:fld>
            <a:endParaRPr kumimoji="1" lang="ja-JP" altLang="en-US"/>
          </a:p>
        </p:txBody>
      </p:sp>
      <p:sp>
        <p:nvSpPr>
          <p:cNvPr id="1086" name="Footer Placeholder 5"/>
          <p:cNvSpPr>
            <a:spLocks noGrp="1"/>
          </p:cNvSpPr>
          <p:nvPr>
            <p:ph type="ftr" sz="quarter" idx="11"/>
          </p:nvPr>
        </p:nvSpPr>
        <p:spPr/>
        <p:txBody>
          <a:bodyPr/>
          <a:lstStyle/>
          <a:p>
            <a:endParaRPr kumimoji="1" lang="ja-JP" altLang="en-US"/>
          </a:p>
        </p:txBody>
      </p:sp>
      <p:sp>
        <p:nvSpPr>
          <p:cNvPr id="1087"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034950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219456" y="2"/>
            <a:ext cx="11728704" cy="795527"/>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1026"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ED01C4-A842-4087-A719-CAAAE96F871F}" type="datetime1">
              <a:rPr kumimoji="1" lang="ja-JP" altLang="en-US" smtClean="0"/>
              <a:t>2025/1/7</a:t>
            </a:fld>
            <a:endParaRPr kumimoji="1" lang="ja-JP" altLang="en-US"/>
          </a:p>
        </p:txBody>
      </p:sp>
      <p:sp>
        <p:nvSpPr>
          <p:cNvPr id="1028"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9448800" y="6492875"/>
            <a:ext cx="2743200" cy="365125"/>
          </a:xfrm>
          <a:prstGeom prst="rect">
            <a:avLst/>
          </a:prstGeom>
        </p:spPr>
        <p:txBody>
          <a:bodyPr vert="horz" lIns="91440" tIns="45720" rIns="91440" bIns="45720" rtlCol="0" anchor="ctr"/>
          <a:lstStyle>
            <a:lvl1pPr algn="r">
              <a:defRPr sz="1050">
                <a:solidFill>
                  <a:schemeClr val="tx1">
                    <a:lumMod val="85000"/>
                    <a:lumOff val="15000"/>
                  </a:schemeClr>
                </a:solidFill>
              </a:defRPr>
            </a:lvl1pPr>
          </a:lstStyle>
          <a:p>
            <a:fld id="{D202284B-640B-4309-93AF-8A2CB42E03EB}" type="slidenum">
              <a:rPr kumimoji="1" lang="ja-JP" altLang="en-US" smtClean="0"/>
              <a:pPr/>
              <a:t>‹#›</a:t>
            </a:fld>
            <a:endParaRPr kumimoji="1" lang="ja-JP" altLang="en-US"/>
          </a:p>
        </p:txBody>
      </p:sp>
    </p:spTree>
    <p:extLst>
      <p:ext uri="{BB962C8B-B14F-4D97-AF65-F5344CB8AC3E}">
        <p14:creationId xmlns:p14="http://schemas.microsoft.com/office/powerpoint/2010/main" val="739526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3600" b="1" kern="120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1752600" y="2855057"/>
            <a:ext cx="8686800" cy="1147886"/>
          </a:xfrm>
        </p:spPr>
        <p:txBody>
          <a:bodyPr anchor="t" anchorCtr="1">
            <a:normAutofit/>
          </a:bodyPr>
          <a:lstStyle/>
          <a:p>
            <a:pPr>
              <a:lnSpc>
                <a:spcPct val="150000"/>
              </a:lnSpc>
            </a:pPr>
            <a:r>
              <a:rPr lang="ja-JP" altLang="en-US" sz="4000">
                <a:latin typeface="BIZ UDゴシック" panose="020B0400000000000000" pitchFamily="49" charset="-128"/>
                <a:ea typeface="BIZ UDゴシック" panose="020B0400000000000000" pitchFamily="49" charset="-128"/>
              </a:rPr>
              <a:t>国</a:t>
            </a:r>
            <a:r>
              <a:rPr lang="ja-JP" altLang="en-US" sz="4000" dirty="0">
                <a:latin typeface="BIZ UDゴシック" panose="020B0400000000000000" pitchFamily="49" charset="-128"/>
                <a:ea typeface="BIZ UDゴシック" panose="020B0400000000000000" pitchFamily="49" charset="-128"/>
              </a:rPr>
              <a:t>、東京都の動向</a:t>
            </a:r>
          </a:p>
        </p:txBody>
      </p:sp>
      <p:sp>
        <p:nvSpPr>
          <p:cNvPr id="1109" name="正方形/長方形 3"/>
          <p:cNvSpPr/>
          <p:nvPr/>
        </p:nvSpPr>
        <p:spPr>
          <a:xfrm>
            <a:off x="0" y="1"/>
            <a:ext cx="12192000"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1" y="6428509"/>
            <a:ext cx="12191999"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36C6CC38-BC9F-BE88-4A5A-A352F671A387}"/>
              </a:ext>
            </a:extLst>
          </p:cNvPr>
          <p:cNvSpPr txBox="1"/>
          <p:nvPr/>
        </p:nvSpPr>
        <p:spPr>
          <a:xfrm>
            <a:off x="11025052" y="1120191"/>
            <a:ext cx="1036320" cy="369332"/>
          </a:xfrm>
          <a:prstGeom prst="rect">
            <a:avLst/>
          </a:prstGeom>
          <a:noFill/>
          <a:ln>
            <a:solidFill>
              <a:schemeClr val="tx1"/>
            </a:solidFill>
          </a:ln>
        </p:spPr>
        <p:txBody>
          <a:bodyPr wrap="square" rtlCol="0">
            <a:spAutoFit/>
          </a:bodyPr>
          <a:lstStyle/>
          <a:p>
            <a:pPr algn="ctr"/>
            <a:r>
              <a:rPr kumimoji="1" lang="ja-JP" altLang="en-US" dirty="0">
                <a:latin typeface="BIZ UDゴシック" panose="020B0400000000000000" pitchFamily="49" charset="-128"/>
                <a:ea typeface="BIZ UDゴシック" panose="020B0400000000000000" pitchFamily="49" charset="-128"/>
              </a:rPr>
              <a:t>資料５</a:t>
            </a:r>
            <a:endParaRPr kumimoji="1" lang="en-US" altLang="ja-JP"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734203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1752600" y="2855057"/>
            <a:ext cx="8686800" cy="1147886"/>
          </a:xfrm>
        </p:spPr>
        <p:txBody>
          <a:bodyPr anchor="t" anchorCtr="1">
            <a:normAutofit/>
          </a:bodyPr>
          <a:lstStyle/>
          <a:p>
            <a:pPr>
              <a:lnSpc>
                <a:spcPct val="150000"/>
              </a:lnSpc>
            </a:pPr>
            <a:r>
              <a:rPr lang="ja-JP" altLang="en-US" sz="4000" dirty="0">
                <a:latin typeface="BIZ UDゴシック" panose="020B0400000000000000" pitchFamily="49" charset="-128"/>
                <a:ea typeface="BIZ UDゴシック" panose="020B0400000000000000" pitchFamily="49" charset="-128"/>
              </a:rPr>
              <a:t>環境教育</a:t>
            </a:r>
          </a:p>
        </p:txBody>
      </p:sp>
      <p:sp>
        <p:nvSpPr>
          <p:cNvPr id="1109" name="正方形/長方形 3"/>
          <p:cNvSpPr/>
          <p:nvPr/>
        </p:nvSpPr>
        <p:spPr>
          <a:xfrm>
            <a:off x="0" y="1"/>
            <a:ext cx="12191999"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1" y="6428509"/>
            <a:ext cx="12191999"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21512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idx="4294967295"/>
          </p:nvPr>
        </p:nvSpPr>
        <p:spPr>
          <a:xfrm>
            <a:off x="219456" y="2"/>
            <a:ext cx="11728704" cy="795527"/>
          </a:xfrm>
        </p:spPr>
        <p:txBody>
          <a:bodyPr>
            <a:normAutofit/>
          </a:bodyPr>
          <a:lstStyle/>
          <a:p>
            <a:r>
              <a:rPr kumimoji="1" lang="ja-JP" altLang="en-US" dirty="0">
                <a:latin typeface="BIZ UDゴシック" panose="020B0400000000000000" pitchFamily="49" charset="-128"/>
                <a:ea typeface="BIZ UDゴシック" panose="020B0400000000000000" pitchFamily="49" charset="-128"/>
              </a:rPr>
              <a:t>国の動き</a:t>
            </a:r>
          </a:p>
        </p:txBody>
      </p:sp>
      <p:sp>
        <p:nvSpPr>
          <p:cNvPr id="1137" name="テキスト ボックス 10"/>
          <p:cNvSpPr txBox="1"/>
          <p:nvPr/>
        </p:nvSpPr>
        <p:spPr>
          <a:xfrm>
            <a:off x="7646895" y="6560021"/>
            <a:ext cx="4209137" cy="230832"/>
          </a:xfrm>
          <a:prstGeom prst="rect">
            <a:avLst/>
          </a:prstGeom>
          <a:noFill/>
        </p:spPr>
        <p:txBody>
          <a:bodyPr wrap="square" rtlCol="0">
            <a:spAutoFit/>
          </a:bodyPr>
          <a:lstStyle/>
          <a:p>
            <a:pPr algn="r"/>
            <a:r>
              <a:rPr kumimoji="1" lang="ja-JP" altLang="en-US" sz="900" dirty="0"/>
              <a:t>環境省公表資料より作成</a:t>
            </a:r>
          </a:p>
        </p:txBody>
      </p:sp>
      <p:sp>
        <p:nvSpPr>
          <p:cNvPr id="5" name="テキスト ボックス 11">
            <a:extLst>
              <a:ext uri="{FF2B5EF4-FFF2-40B4-BE49-F238E27FC236}">
                <a16:creationId xmlns:a16="http://schemas.microsoft.com/office/drawing/2014/main" id="{69CF55D5-3E60-F2E1-80F1-2C8BC59217BF}"/>
              </a:ext>
            </a:extLst>
          </p:cNvPr>
          <p:cNvSpPr txBox="1"/>
          <p:nvPr/>
        </p:nvSpPr>
        <p:spPr>
          <a:xfrm>
            <a:off x="0" y="975194"/>
            <a:ext cx="12192000" cy="390859"/>
          </a:xfrm>
          <a:prstGeom prst="rect">
            <a:avLst/>
          </a:prstGeom>
          <a:solidFill>
            <a:srgbClr val="C1EDEB"/>
          </a:solidFill>
        </p:spPr>
        <p:txBody>
          <a:bodyPr wrap="square" rtlCol="0" anchor="ctr" anchorCtr="0">
            <a:noAutofit/>
          </a:bodyPr>
          <a:lstStyle/>
          <a:p>
            <a:pPr algn="ctr"/>
            <a:r>
              <a:rPr kumimoji="1" lang="ja-JP" altLang="en-US" sz="2400" dirty="0">
                <a:latin typeface="BIZ UDゴシック" panose="020B0400000000000000" pitchFamily="49" charset="-128"/>
                <a:ea typeface="BIZ UDゴシック" panose="020B0400000000000000" pitchFamily="49" charset="-128"/>
              </a:rPr>
              <a:t>環境教育等の推進に関する基本的な方針（２０２４年）</a:t>
            </a:r>
          </a:p>
        </p:txBody>
      </p:sp>
      <p:sp>
        <p:nvSpPr>
          <p:cNvPr id="2" name="テキスト ボックス 11">
            <a:extLst>
              <a:ext uri="{FF2B5EF4-FFF2-40B4-BE49-F238E27FC236}">
                <a16:creationId xmlns:a16="http://schemas.microsoft.com/office/drawing/2014/main" id="{F90C0D28-76B2-4E14-1326-A1299EE8F536}"/>
              </a:ext>
            </a:extLst>
          </p:cNvPr>
          <p:cNvSpPr txBox="1"/>
          <p:nvPr/>
        </p:nvSpPr>
        <p:spPr>
          <a:xfrm>
            <a:off x="0" y="2141014"/>
            <a:ext cx="2936526" cy="365125"/>
          </a:xfrm>
          <a:prstGeom prst="rect">
            <a:avLst/>
          </a:prstGeom>
          <a:solidFill>
            <a:schemeClr val="accent6">
              <a:lumMod val="20000"/>
              <a:lumOff val="80000"/>
            </a:schemeClr>
          </a:solidFill>
        </p:spPr>
        <p:txBody>
          <a:bodyPr wrap="square" rtlCol="0" anchor="ctr" anchorCtr="0">
            <a:noAutofit/>
          </a:bodyPr>
          <a:lstStyle/>
          <a:p>
            <a:r>
              <a:rPr kumimoji="1" lang="ja-JP" altLang="en-US" dirty="0">
                <a:latin typeface="BIZ UDゴシック" panose="020B0400000000000000" pitchFamily="49" charset="-128"/>
                <a:ea typeface="BIZ UDゴシック" panose="020B0400000000000000" pitchFamily="49" charset="-128"/>
              </a:rPr>
              <a:t>①学校等における環境教育</a:t>
            </a:r>
          </a:p>
        </p:txBody>
      </p:sp>
      <p:sp>
        <p:nvSpPr>
          <p:cNvPr id="13" name="四角形: 角を丸くする 12">
            <a:extLst>
              <a:ext uri="{FF2B5EF4-FFF2-40B4-BE49-F238E27FC236}">
                <a16:creationId xmlns:a16="http://schemas.microsoft.com/office/drawing/2014/main" id="{79C01A60-6502-8055-394F-46E60D87A6F8}"/>
              </a:ext>
            </a:extLst>
          </p:cNvPr>
          <p:cNvSpPr/>
          <p:nvPr/>
        </p:nvSpPr>
        <p:spPr>
          <a:xfrm>
            <a:off x="0" y="1410017"/>
            <a:ext cx="12192000" cy="383538"/>
          </a:xfrm>
          <a:prstGeom prst="roundRect">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ゴシック" panose="020B0400000000000000" pitchFamily="49" charset="-128"/>
                <a:ea typeface="BIZ UDゴシック" panose="020B0400000000000000" pitchFamily="49" charset="-128"/>
              </a:rPr>
              <a:t>環境教育、協働取組の主な推進策</a:t>
            </a:r>
          </a:p>
        </p:txBody>
      </p:sp>
      <p:sp>
        <p:nvSpPr>
          <p:cNvPr id="3" name="スライド番号プレースホルダー 2">
            <a:extLst>
              <a:ext uri="{FF2B5EF4-FFF2-40B4-BE49-F238E27FC236}">
                <a16:creationId xmlns:a16="http://schemas.microsoft.com/office/drawing/2014/main" id="{E9E7C75A-051A-73C3-55DC-877B65419603}"/>
              </a:ext>
            </a:extLst>
          </p:cNvPr>
          <p:cNvSpPr>
            <a:spLocks noGrp="1"/>
          </p:cNvSpPr>
          <p:nvPr>
            <p:ph type="sldNum" sz="quarter" idx="12"/>
          </p:nvPr>
        </p:nvSpPr>
        <p:spPr/>
        <p:txBody>
          <a:bodyPr/>
          <a:lstStyle/>
          <a:p>
            <a:fld id="{D202284B-640B-4309-93AF-8A2CB42E03EB}" type="slidenum">
              <a:rPr kumimoji="1" lang="ja-JP" altLang="en-US" smtClean="0"/>
              <a:pPr/>
              <a:t>2</a:t>
            </a:fld>
            <a:endParaRPr kumimoji="1" lang="ja-JP" altLang="en-US"/>
          </a:p>
        </p:txBody>
      </p:sp>
      <p:sp>
        <p:nvSpPr>
          <p:cNvPr id="4" name="テキスト ボックス 3">
            <a:extLst>
              <a:ext uri="{FF2B5EF4-FFF2-40B4-BE49-F238E27FC236}">
                <a16:creationId xmlns:a16="http://schemas.microsoft.com/office/drawing/2014/main" id="{DB558111-16BA-0187-E98C-0F7EC5E76E08}"/>
              </a:ext>
            </a:extLst>
          </p:cNvPr>
          <p:cNvSpPr txBox="1"/>
          <p:nvPr/>
        </p:nvSpPr>
        <p:spPr>
          <a:xfrm>
            <a:off x="0" y="2550103"/>
            <a:ext cx="12192000" cy="1238165"/>
          </a:xfrm>
          <a:prstGeom prst="rect">
            <a:avLst/>
          </a:prstGeom>
          <a:noFill/>
          <a:ln>
            <a:solidFill>
              <a:schemeClr val="tx1"/>
            </a:solidFill>
            <a:prstDash val="sysDot"/>
          </a:ln>
        </p:spPr>
        <p:txBody>
          <a:bodyPr wrap="square" rtlCol="0" anchor="ctr" anchorCtr="0">
            <a:noAutofit/>
          </a:bodyPr>
          <a:lstStyle/>
          <a:p>
            <a:r>
              <a:rPr kumimoji="1" lang="ja-JP" altLang="en-US" dirty="0">
                <a:latin typeface="BIZ UDゴシック" panose="020B0400000000000000" pitchFamily="49" charset="-128"/>
                <a:ea typeface="BIZ UDゴシック" panose="020B0400000000000000" pitchFamily="49" charset="-128"/>
              </a:rPr>
              <a:t>○ユネスコスクールの普及やエコスクール・プラスの推進を通じたホールスクールアプローチによる学校における環境教育の一層の推進</a:t>
            </a:r>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○学校での修学旅行等について、地域の自然や文化を体験する貴重な学びの機会になることから、その地域でしか実施できない体験活動の実践が重要</a:t>
            </a:r>
          </a:p>
        </p:txBody>
      </p:sp>
      <p:sp>
        <p:nvSpPr>
          <p:cNvPr id="8" name="テキスト ボックス 11">
            <a:extLst>
              <a:ext uri="{FF2B5EF4-FFF2-40B4-BE49-F238E27FC236}">
                <a16:creationId xmlns:a16="http://schemas.microsoft.com/office/drawing/2014/main" id="{82C347E5-6509-F541-D838-57C6838B0EBE}"/>
              </a:ext>
            </a:extLst>
          </p:cNvPr>
          <p:cNvSpPr txBox="1"/>
          <p:nvPr/>
        </p:nvSpPr>
        <p:spPr>
          <a:xfrm>
            <a:off x="0" y="3912562"/>
            <a:ext cx="5154706" cy="365125"/>
          </a:xfrm>
          <a:prstGeom prst="rect">
            <a:avLst/>
          </a:prstGeom>
          <a:solidFill>
            <a:schemeClr val="accent6">
              <a:lumMod val="20000"/>
              <a:lumOff val="80000"/>
            </a:schemeClr>
          </a:solidFill>
        </p:spPr>
        <p:txBody>
          <a:bodyPr wrap="square" rtlCol="0" anchor="ctr" anchorCtr="0">
            <a:noAutofit/>
          </a:bodyPr>
          <a:lstStyle/>
          <a:p>
            <a:r>
              <a:rPr kumimoji="1" lang="ja-JP" altLang="en-US" dirty="0">
                <a:latin typeface="BIZ UDゴシック" panose="020B0400000000000000" pitchFamily="49" charset="-128"/>
                <a:ea typeface="BIZ UDゴシック" panose="020B0400000000000000" pitchFamily="49" charset="-128"/>
              </a:rPr>
              <a:t>②中間支援機能を活用した環境教育・協働取組</a:t>
            </a:r>
          </a:p>
        </p:txBody>
      </p:sp>
      <p:sp>
        <p:nvSpPr>
          <p:cNvPr id="15" name="テキスト ボックス 14">
            <a:extLst>
              <a:ext uri="{FF2B5EF4-FFF2-40B4-BE49-F238E27FC236}">
                <a16:creationId xmlns:a16="http://schemas.microsoft.com/office/drawing/2014/main" id="{5BD2F9D3-E803-C212-D270-B8A1780A38F5}"/>
              </a:ext>
            </a:extLst>
          </p:cNvPr>
          <p:cNvSpPr txBox="1"/>
          <p:nvPr/>
        </p:nvSpPr>
        <p:spPr>
          <a:xfrm>
            <a:off x="0" y="4321651"/>
            <a:ext cx="12192000" cy="365125"/>
          </a:xfrm>
          <a:prstGeom prst="rect">
            <a:avLst/>
          </a:prstGeom>
          <a:noFill/>
          <a:ln>
            <a:solidFill>
              <a:schemeClr val="tx1"/>
            </a:solidFill>
            <a:prstDash val="sysDot"/>
          </a:ln>
        </p:spPr>
        <p:txBody>
          <a:bodyPr wrap="square" rtlCol="0" anchor="ctr" anchorCtr="0">
            <a:noAutofit/>
          </a:bodyPr>
          <a:lstStyle/>
          <a:p>
            <a:r>
              <a:rPr kumimoji="1" lang="ja-JP" altLang="en-US" sz="1600" dirty="0">
                <a:latin typeface="BIZ UDゴシック" panose="020B0400000000000000" pitchFamily="49" charset="-128"/>
                <a:ea typeface="BIZ UDゴシック" panose="020B0400000000000000" pitchFamily="49" charset="-128"/>
              </a:rPr>
              <a:t>○</a:t>
            </a:r>
            <a:r>
              <a:rPr kumimoji="1" lang="en-US" altLang="ja-JP" sz="1600" dirty="0">
                <a:latin typeface="BIZ UDゴシック" panose="020B0400000000000000" pitchFamily="49" charset="-128"/>
                <a:ea typeface="BIZ UDゴシック" panose="020B0400000000000000" pitchFamily="49" charset="-128"/>
              </a:rPr>
              <a:t>ESD</a:t>
            </a:r>
            <a:r>
              <a:rPr kumimoji="1" lang="ja-JP" altLang="en-US" sz="1600" dirty="0">
                <a:latin typeface="BIZ UDゴシック" panose="020B0400000000000000" pitchFamily="49" charset="-128"/>
                <a:ea typeface="BIZ UDゴシック" panose="020B0400000000000000" pitchFamily="49" charset="-128"/>
              </a:rPr>
              <a:t>活動支援センター、</a:t>
            </a:r>
            <a:r>
              <a:rPr kumimoji="1" lang="en-US" altLang="ja-JP" sz="1600" dirty="0">
                <a:latin typeface="BIZ UDゴシック" panose="020B0400000000000000" pitchFamily="49" charset="-128"/>
                <a:ea typeface="BIZ UDゴシック" panose="020B0400000000000000" pitchFamily="49" charset="-128"/>
              </a:rPr>
              <a:t>GEOC</a:t>
            </a:r>
            <a:r>
              <a:rPr kumimoji="1" lang="ja-JP" altLang="en-US" sz="1600" dirty="0">
                <a:latin typeface="BIZ UDゴシック" panose="020B0400000000000000" pitchFamily="49" charset="-128"/>
                <a:ea typeface="BIZ UDゴシック" panose="020B0400000000000000" pitchFamily="49" charset="-128"/>
              </a:rPr>
              <a:t>、</a:t>
            </a:r>
            <a:r>
              <a:rPr kumimoji="1" lang="en-US" altLang="ja-JP" sz="1600" dirty="0">
                <a:latin typeface="BIZ UDゴシック" panose="020B0400000000000000" pitchFamily="49" charset="-128"/>
                <a:ea typeface="BIZ UDゴシック" panose="020B0400000000000000" pitchFamily="49" charset="-128"/>
              </a:rPr>
              <a:t>EPO</a:t>
            </a:r>
            <a:r>
              <a:rPr kumimoji="1" lang="ja-JP" altLang="en-US" sz="1600" dirty="0">
                <a:latin typeface="BIZ UDゴシック" panose="020B0400000000000000" pitchFamily="49" charset="-128"/>
                <a:ea typeface="BIZ UDゴシック" panose="020B0400000000000000" pitchFamily="49" charset="-128"/>
              </a:rPr>
              <a:t>を中心とした中間支援機能を活用した、環境教育・協働取組の充実、人材の育成など</a:t>
            </a:r>
          </a:p>
        </p:txBody>
      </p:sp>
      <p:sp>
        <p:nvSpPr>
          <p:cNvPr id="16" name="テキスト ボックス 11">
            <a:extLst>
              <a:ext uri="{FF2B5EF4-FFF2-40B4-BE49-F238E27FC236}">
                <a16:creationId xmlns:a16="http://schemas.microsoft.com/office/drawing/2014/main" id="{FF860605-B2AE-C6AF-9AC3-FACCD74156F2}"/>
              </a:ext>
            </a:extLst>
          </p:cNvPr>
          <p:cNvSpPr txBox="1"/>
          <p:nvPr/>
        </p:nvSpPr>
        <p:spPr>
          <a:xfrm>
            <a:off x="-1" y="4810698"/>
            <a:ext cx="6194613" cy="365125"/>
          </a:xfrm>
          <a:prstGeom prst="rect">
            <a:avLst/>
          </a:prstGeom>
          <a:solidFill>
            <a:schemeClr val="accent6">
              <a:lumMod val="20000"/>
              <a:lumOff val="80000"/>
            </a:schemeClr>
          </a:solidFill>
        </p:spPr>
        <p:txBody>
          <a:bodyPr wrap="square" rtlCol="0" anchor="ctr" anchorCtr="0">
            <a:noAutofit/>
          </a:bodyPr>
          <a:lstStyle/>
          <a:p>
            <a:r>
              <a:rPr kumimoji="1" lang="ja-JP" altLang="en-US" dirty="0">
                <a:latin typeface="BIZ UDゴシック" panose="020B0400000000000000" pitchFamily="49" charset="-128"/>
                <a:ea typeface="BIZ UDゴシック" panose="020B0400000000000000" pitchFamily="49" charset="-128"/>
              </a:rPr>
              <a:t>③幅広い場での環境教育や質の高い環境教育の充実・推進</a:t>
            </a:r>
          </a:p>
        </p:txBody>
      </p:sp>
      <p:sp>
        <p:nvSpPr>
          <p:cNvPr id="17" name="テキスト ボックス 16">
            <a:extLst>
              <a:ext uri="{FF2B5EF4-FFF2-40B4-BE49-F238E27FC236}">
                <a16:creationId xmlns:a16="http://schemas.microsoft.com/office/drawing/2014/main" id="{49F1F830-266C-4C79-B670-7BBF90AC2127}"/>
              </a:ext>
            </a:extLst>
          </p:cNvPr>
          <p:cNvSpPr txBox="1"/>
          <p:nvPr/>
        </p:nvSpPr>
        <p:spPr>
          <a:xfrm>
            <a:off x="0" y="5211970"/>
            <a:ext cx="12192000" cy="365125"/>
          </a:xfrm>
          <a:prstGeom prst="rect">
            <a:avLst/>
          </a:prstGeom>
          <a:noFill/>
          <a:ln>
            <a:solidFill>
              <a:schemeClr val="tx1"/>
            </a:solidFill>
            <a:prstDash val="sysDot"/>
          </a:ln>
        </p:spPr>
        <p:txBody>
          <a:bodyPr wrap="square" rtlCol="0" anchor="ctr" anchorCtr="0">
            <a:noAutofit/>
          </a:bodyPr>
          <a:lstStyle/>
          <a:p>
            <a:r>
              <a:rPr kumimoji="1" lang="ja-JP" altLang="en-US" dirty="0">
                <a:latin typeface="BIZ UDゴシック" panose="020B0400000000000000" pitchFamily="49" charset="-128"/>
                <a:ea typeface="BIZ UDゴシック" panose="020B0400000000000000" pitchFamily="49" charset="-128"/>
              </a:rPr>
              <a:t>○「体験の機会の場」の積極的活用　○</a:t>
            </a:r>
            <a:r>
              <a:rPr lang="ja-JP" altLang="en-US" dirty="0"/>
              <a:t>国立公園や農山漁村地域等での体験活動の推進など</a:t>
            </a:r>
          </a:p>
        </p:txBody>
      </p:sp>
      <p:sp>
        <p:nvSpPr>
          <p:cNvPr id="20" name="テキスト ボックス 11">
            <a:extLst>
              <a:ext uri="{FF2B5EF4-FFF2-40B4-BE49-F238E27FC236}">
                <a16:creationId xmlns:a16="http://schemas.microsoft.com/office/drawing/2014/main" id="{3C9F8F4C-EF28-1F8D-E8D3-0A8DED6711AB}"/>
              </a:ext>
            </a:extLst>
          </p:cNvPr>
          <p:cNvSpPr txBox="1"/>
          <p:nvPr/>
        </p:nvSpPr>
        <p:spPr>
          <a:xfrm>
            <a:off x="-1" y="5701389"/>
            <a:ext cx="6194613" cy="365125"/>
          </a:xfrm>
          <a:prstGeom prst="rect">
            <a:avLst/>
          </a:prstGeom>
          <a:solidFill>
            <a:schemeClr val="accent6">
              <a:lumMod val="20000"/>
              <a:lumOff val="80000"/>
            </a:schemeClr>
          </a:solidFill>
        </p:spPr>
        <p:txBody>
          <a:bodyPr wrap="square" rtlCol="0" anchor="ctr" anchorCtr="0">
            <a:noAutofit/>
          </a:bodyPr>
          <a:lstStyle/>
          <a:p>
            <a:r>
              <a:rPr kumimoji="1" lang="ja-JP" altLang="en-US" dirty="0">
                <a:latin typeface="BIZ UDゴシック" panose="020B0400000000000000" pitchFamily="49" charset="-128"/>
                <a:ea typeface="BIZ UDゴシック" panose="020B0400000000000000" pitchFamily="49" charset="-128"/>
              </a:rPr>
              <a:t>④若者の社会変革への参加の促進</a:t>
            </a:r>
          </a:p>
        </p:txBody>
      </p:sp>
      <p:sp>
        <p:nvSpPr>
          <p:cNvPr id="21" name="テキスト ボックス 20">
            <a:extLst>
              <a:ext uri="{FF2B5EF4-FFF2-40B4-BE49-F238E27FC236}">
                <a16:creationId xmlns:a16="http://schemas.microsoft.com/office/drawing/2014/main" id="{CE7F1FD6-1E1C-4C63-1642-B1E1F0D05F88}"/>
              </a:ext>
            </a:extLst>
          </p:cNvPr>
          <p:cNvSpPr txBox="1"/>
          <p:nvPr/>
        </p:nvSpPr>
        <p:spPr>
          <a:xfrm>
            <a:off x="0" y="6100379"/>
            <a:ext cx="12192000" cy="365125"/>
          </a:xfrm>
          <a:prstGeom prst="rect">
            <a:avLst/>
          </a:prstGeom>
          <a:noFill/>
          <a:ln>
            <a:solidFill>
              <a:schemeClr val="tx1"/>
            </a:solidFill>
            <a:prstDash val="sysDot"/>
          </a:ln>
        </p:spPr>
        <p:txBody>
          <a:bodyPr wrap="square" rtlCol="0" anchor="ctr" anchorCtr="0">
            <a:noAutofit/>
          </a:bodyPr>
          <a:lstStyle/>
          <a:p>
            <a:r>
              <a:rPr lang="ja-JP" altLang="en-US" dirty="0"/>
              <a:t>○若者に対する、対話や協働、ネットワークや学びの機会創出等を通じ、社会変革への参画の促進につなげる</a:t>
            </a:r>
          </a:p>
        </p:txBody>
      </p:sp>
    </p:spTree>
    <p:extLst>
      <p:ext uri="{BB962C8B-B14F-4D97-AF65-F5344CB8AC3E}">
        <p14:creationId xmlns:p14="http://schemas.microsoft.com/office/powerpoint/2010/main" val="24430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idx="4294967295"/>
          </p:nvPr>
        </p:nvSpPr>
        <p:spPr>
          <a:xfrm>
            <a:off x="219456" y="2"/>
            <a:ext cx="11728704" cy="795527"/>
          </a:xfrm>
        </p:spPr>
        <p:txBody>
          <a:bodyPr>
            <a:normAutofit/>
          </a:bodyPr>
          <a:lstStyle/>
          <a:p>
            <a:r>
              <a:rPr lang="ja-JP" altLang="en-US" dirty="0"/>
              <a:t>東京都</a:t>
            </a:r>
            <a:r>
              <a:rPr kumimoji="1" lang="ja-JP" altLang="en-US" dirty="0"/>
              <a:t>の動き</a:t>
            </a:r>
          </a:p>
        </p:txBody>
      </p:sp>
      <p:sp>
        <p:nvSpPr>
          <p:cNvPr id="3" name="テキスト ボックス 11">
            <a:extLst>
              <a:ext uri="{FF2B5EF4-FFF2-40B4-BE49-F238E27FC236}">
                <a16:creationId xmlns:a16="http://schemas.microsoft.com/office/drawing/2014/main" id="{6415E4B6-D979-9816-AF07-3FF53DA44E0C}"/>
              </a:ext>
            </a:extLst>
          </p:cNvPr>
          <p:cNvSpPr txBox="1"/>
          <p:nvPr/>
        </p:nvSpPr>
        <p:spPr>
          <a:xfrm>
            <a:off x="0" y="849319"/>
            <a:ext cx="12191999" cy="507014"/>
          </a:xfrm>
          <a:prstGeom prst="rect">
            <a:avLst/>
          </a:prstGeom>
          <a:solidFill>
            <a:srgbClr val="C1EDEB"/>
          </a:solidFill>
        </p:spPr>
        <p:txBody>
          <a:bodyPr wrap="square" rtlCol="0" anchor="ctr" anchorCtr="0">
            <a:noAutofit/>
          </a:bodyPr>
          <a:lstStyle/>
          <a:p>
            <a:pPr algn="ctr"/>
            <a:r>
              <a:rPr kumimoji="1" lang="ja-JP" altLang="en-US" sz="2400" dirty="0">
                <a:latin typeface="BIZ UDゴシック" panose="020B0400000000000000" pitchFamily="49" charset="-128"/>
                <a:ea typeface="BIZ UDゴシック" panose="020B0400000000000000" pitchFamily="49" charset="-128"/>
              </a:rPr>
              <a:t>東京都環境基本計画（２０２２年）</a:t>
            </a:r>
          </a:p>
        </p:txBody>
      </p:sp>
      <p:sp>
        <p:nvSpPr>
          <p:cNvPr id="5" name="テキスト ボックス 12">
            <a:extLst>
              <a:ext uri="{FF2B5EF4-FFF2-40B4-BE49-F238E27FC236}">
                <a16:creationId xmlns:a16="http://schemas.microsoft.com/office/drawing/2014/main" id="{ECB1F246-F4D0-BC6B-630A-68B02E929842}"/>
              </a:ext>
            </a:extLst>
          </p:cNvPr>
          <p:cNvSpPr txBox="1"/>
          <p:nvPr/>
        </p:nvSpPr>
        <p:spPr>
          <a:xfrm>
            <a:off x="219456" y="2157162"/>
            <a:ext cx="11859130" cy="3344505"/>
          </a:xfrm>
          <a:prstGeom prst="rect">
            <a:avLst/>
          </a:prstGeom>
          <a:noFill/>
          <a:ln>
            <a:solidFill>
              <a:schemeClr val="tx1">
                <a:lumMod val="85000"/>
                <a:lumOff val="15000"/>
              </a:schemeClr>
            </a:solidFill>
            <a:prstDash val="sysDot"/>
          </a:ln>
        </p:spPr>
        <p:txBody>
          <a:bodyPr wrap="square" rtlCol="0">
            <a:spAutoFit/>
          </a:bodyPr>
          <a:lstStyle/>
          <a:p>
            <a:pPr>
              <a:spcBef>
                <a:spcPts val="200"/>
              </a:spcBef>
            </a:pPr>
            <a:r>
              <a:rPr kumimoji="1" lang="ja-JP" altLang="en-US" dirty="0">
                <a:latin typeface="BIZ UDゴシック" panose="020B0400000000000000" pitchFamily="49" charset="-128"/>
                <a:ea typeface="BIZ UDゴシック" panose="020B0400000000000000" pitchFamily="49" charset="-128"/>
              </a:rPr>
              <a:t>小・中学校教育における環境教育では、持続可能な開発のための教育（</a:t>
            </a:r>
            <a:r>
              <a:rPr kumimoji="1" lang="en-US" altLang="ja-JP" dirty="0">
                <a:latin typeface="BIZ UDゴシック" panose="020B0400000000000000" pitchFamily="49" charset="-128"/>
                <a:ea typeface="BIZ UDゴシック" panose="020B0400000000000000" pitchFamily="49" charset="-128"/>
              </a:rPr>
              <a:t>ESD</a:t>
            </a:r>
            <a:r>
              <a:rPr kumimoji="1" lang="ja-JP" altLang="en-US" dirty="0">
                <a:latin typeface="BIZ UDゴシック" panose="020B0400000000000000" pitchFamily="49" charset="-128"/>
                <a:ea typeface="BIZ UDゴシック" panose="020B0400000000000000" pitchFamily="49" charset="-128"/>
              </a:rPr>
              <a:t>）や</a:t>
            </a:r>
            <a:r>
              <a:rPr kumimoji="1" lang="en-US" altLang="ja-JP" dirty="0">
                <a:latin typeface="BIZ UDゴシック" panose="020B0400000000000000" pitchFamily="49" charset="-128"/>
                <a:ea typeface="BIZ UDゴシック" panose="020B0400000000000000" pitchFamily="49" charset="-128"/>
              </a:rPr>
              <a:t>SDGs</a:t>
            </a:r>
            <a:r>
              <a:rPr kumimoji="1" lang="ja-JP" altLang="en-US" dirty="0">
                <a:latin typeface="BIZ UDゴシック" panose="020B0400000000000000" pitchFamily="49" charset="-128"/>
                <a:ea typeface="BIZ UDゴシック" panose="020B0400000000000000" pitchFamily="49" charset="-128"/>
              </a:rPr>
              <a:t>との関連を踏まえた教材・プログラム等を更に充実させ、子供たちが身近な環境問題を解決するために自分たちにできることを考えるよう、各教科や総合的な学習の時間等における環境教育を進めていく。</a:t>
            </a:r>
            <a:endParaRPr kumimoji="1" lang="en-US" altLang="ja-JP" dirty="0">
              <a:latin typeface="BIZ UDゴシック" panose="020B0400000000000000" pitchFamily="49" charset="-128"/>
              <a:ea typeface="BIZ UDゴシック" panose="020B0400000000000000" pitchFamily="49" charset="-128"/>
            </a:endParaRPr>
          </a:p>
          <a:p>
            <a:pPr>
              <a:spcBef>
                <a:spcPts val="200"/>
              </a:spcBef>
            </a:pPr>
            <a:endParaRPr kumimoji="1" lang="en-US" altLang="ja-JP" dirty="0">
              <a:latin typeface="BIZ UDゴシック" panose="020B0400000000000000" pitchFamily="49" charset="-128"/>
              <a:ea typeface="BIZ UDゴシック" panose="020B0400000000000000" pitchFamily="49" charset="-128"/>
            </a:endParaRPr>
          </a:p>
          <a:p>
            <a:pPr>
              <a:spcBef>
                <a:spcPts val="200"/>
              </a:spcBef>
            </a:pPr>
            <a:endParaRPr kumimoji="1" lang="en-US" altLang="ja-JP" dirty="0">
              <a:latin typeface="BIZ UDゴシック" panose="020B0400000000000000" pitchFamily="49" charset="-128"/>
              <a:ea typeface="BIZ UDゴシック" panose="020B0400000000000000" pitchFamily="49" charset="-128"/>
            </a:endParaRPr>
          </a:p>
          <a:p>
            <a:pPr>
              <a:spcBef>
                <a:spcPts val="200"/>
              </a:spcBef>
            </a:pPr>
            <a:r>
              <a:rPr kumimoji="1" lang="ja-JP" altLang="en-US" dirty="0">
                <a:latin typeface="BIZ UDゴシック" panose="020B0400000000000000" pitchFamily="49" charset="-128"/>
                <a:ea typeface="BIZ UDゴシック" panose="020B0400000000000000" pitchFamily="49" charset="-128"/>
              </a:rPr>
              <a:t>　・小学校教員向け環境教育研修会　・都民を対象としたテーマ別環境学習講座　・環境学習総合ポータルサイト</a:t>
            </a:r>
            <a:endParaRPr kumimoji="1" lang="en-US" altLang="ja-JP" dirty="0">
              <a:latin typeface="BIZ UDゴシック" panose="020B0400000000000000" pitchFamily="49" charset="-128"/>
              <a:ea typeface="BIZ UDゴシック" panose="020B0400000000000000" pitchFamily="49" charset="-128"/>
            </a:endParaRPr>
          </a:p>
          <a:p>
            <a:pPr>
              <a:spcBef>
                <a:spcPts val="200"/>
              </a:spcBef>
            </a:pPr>
            <a:r>
              <a:rPr kumimoji="1" lang="ja-JP" altLang="en-US" dirty="0">
                <a:latin typeface="BIZ UDゴシック" panose="020B0400000000000000" pitchFamily="49" charset="-128"/>
                <a:ea typeface="BIZ UDゴシック" panose="020B0400000000000000" pitchFamily="49" charset="-128"/>
              </a:rPr>
              <a:t>　・環境学習動画　　　　　　　　　・廃棄物埋立管理事務所における環境学習　</a:t>
            </a:r>
          </a:p>
          <a:p>
            <a:pPr>
              <a:spcBef>
                <a:spcPts val="200"/>
              </a:spcBef>
            </a:pPr>
            <a:endParaRPr kumimoji="1" lang="en-US" altLang="ja-JP" dirty="0">
              <a:latin typeface="BIZ UDゴシック" panose="020B0400000000000000" pitchFamily="49" charset="-128"/>
              <a:ea typeface="BIZ UDゴシック" panose="020B0400000000000000" pitchFamily="49" charset="-128"/>
            </a:endParaRPr>
          </a:p>
          <a:p>
            <a:pPr>
              <a:spcBef>
                <a:spcPts val="200"/>
              </a:spcBef>
            </a:pPr>
            <a:endParaRPr kumimoji="1" lang="en-US" altLang="ja-JP" dirty="0">
              <a:latin typeface="BIZ UDゴシック" panose="020B0400000000000000" pitchFamily="49" charset="-128"/>
              <a:ea typeface="BIZ UDゴシック" panose="020B0400000000000000" pitchFamily="49" charset="-128"/>
            </a:endParaRPr>
          </a:p>
          <a:p>
            <a:pPr>
              <a:spcBef>
                <a:spcPts val="200"/>
              </a:spcBef>
            </a:pPr>
            <a:r>
              <a:rPr kumimoji="1" lang="ja-JP" altLang="en-US" dirty="0">
                <a:latin typeface="BIZ UDゴシック" panose="020B0400000000000000" pitchFamily="49" charset="-128"/>
                <a:ea typeface="BIZ UDゴシック" panose="020B0400000000000000" pitchFamily="49" charset="-128"/>
              </a:rPr>
              <a:t>　・東京都環境教育指導資料　　　　・環境教育掲示用教材　</a:t>
            </a:r>
          </a:p>
          <a:p>
            <a:pPr>
              <a:spcBef>
                <a:spcPts val="200"/>
              </a:spcBef>
            </a:pPr>
            <a:endParaRPr kumimoji="1" lang="en-US" altLang="ja-JP" dirty="0">
              <a:latin typeface="BIZ UDゴシック" panose="020B0400000000000000" pitchFamily="49" charset="-128"/>
              <a:ea typeface="BIZ UDゴシック" panose="020B0400000000000000" pitchFamily="49" charset="-128"/>
            </a:endParaRPr>
          </a:p>
        </p:txBody>
      </p:sp>
      <p:sp>
        <p:nvSpPr>
          <p:cNvPr id="7" name="テキスト ボックス 11">
            <a:extLst>
              <a:ext uri="{FF2B5EF4-FFF2-40B4-BE49-F238E27FC236}">
                <a16:creationId xmlns:a16="http://schemas.microsoft.com/office/drawing/2014/main" id="{9926E02E-C6D7-870F-E1FF-4E3214AFF3AA}"/>
              </a:ext>
            </a:extLst>
          </p:cNvPr>
          <p:cNvSpPr txBox="1"/>
          <p:nvPr/>
        </p:nvSpPr>
        <p:spPr>
          <a:xfrm>
            <a:off x="219456" y="1669374"/>
            <a:ext cx="4033567" cy="374803"/>
          </a:xfrm>
          <a:prstGeom prst="rect">
            <a:avLst/>
          </a:prstGeom>
          <a:solidFill>
            <a:schemeClr val="accent2">
              <a:lumMod val="40000"/>
              <a:lumOff val="60000"/>
            </a:schemeClr>
          </a:solidFill>
        </p:spPr>
        <p:txBody>
          <a:bodyPr wrap="square" rtlCol="0" anchor="ctr" anchorCtr="0">
            <a:noAutofit/>
          </a:bodyPr>
          <a:lstStyle/>
          <a:p>
            <a:pPr algn="just"/>
            <a:r>
              <a:rPr kumimoji="1" lang="ja-JP" altLang="en-US" sz="2000" dirty="0">
                <a:latin typeface="BIZ UDゴシック" panose="020B0400000000000000" pitchFamily="49" charset="-128"/>
                <a:ea typeface="BIZ UDゴシック" panose="020B0400000000000000" pitchFamily="49" charset="-128"/>
              </a:rPr>
              <a:t>人材確保・育成、行動変容の促進</a:t>
            </a:r>
          </a:p>
        </p:txBody>
      </p:sp>
      <p:sp>
        <p:nvSpPr>
          <p:cNvPr id="2" name="スライド番号プレースホルダー 1">
            <a:extLst>
              <a:ext uri="{FF2B5EF4-FFF2-40B4-BE49-F238E27FC236}">
                <a16:creationId xmlns:a16="http://schemas.microsoft.com/office/drawing/2014/main" id="{B1AE5BB7-43A2-3788-BF85-A4CB8C4BF484}"/>
              </a:ext>
            </a:extLst>
          </p:cNvPr>
          <p:cNvSpPr>
            <a:spLocks noGrp="1"/>
          </p:cNvSpPr>
          <p:nvPr>
            <p:ph type="sldNum" sz="quarter" idx="12"/>
          </p:nvPr>
        </p:nvSpPr>
        <p:spPr/>
        <p:txBody>
          <a:bodyPr/>
          <a:lstStyle/>
          <a:p>
            <a:fld id="{D202284B-640B-4309-93AF-8A2CB42E03EB}" type="slidenum">
              <a:rPr kumimoji="1" lang="ja-JP" altLang="en-US" smtClean="0"/>
              <a:pPr/>
              <a:t>3</a:t>
            </a:fld>
            <a:endParaRPr kumimoji="1" lang="ja-JP" altLang="en-US"/>
          </a:p>
        </p:txBody>
      </p:sp>
      <p:sp>
        <p:nvSpPr>
          <p:cNvPr id="4" name="テキスト ボックス 11">
            <a:extLst>
              <a:ext uri="{FF2B5EF4-FFF2-40B4-BE49-F238E27FC236}">
                <a16:creationId xmlns:a16="http://schemas.microsoft.com/office/drawing/2014/main" id="{9D68B7C9-9554-1A79-FAAB-115E2B0B84BB}"/>
              </a:ext>
            </a:extLst>
          </p:cNvPr>
          <p:cNvSpPr txBox="1"/>
          <p:nvPr/>
        </p:nvSpPr>
        <p:spPr>
          <a:xfrm>
            <a:off x="243839" y="3094672"/>
            <a:ext cx="4551443" cy="375241"/>
          </a:xfrm>
          <a:prstGeom prst="rect">
            <a:avLst/>
          </a:prstGeom>
          <a:solidFill>
            <a:schemeClr val="accent6">
              <a:lumMod val="20000"/>
              <a:lumOff val="80000"/>
            </a:schemeClr>
          </a:solidFill>
        </p:spPr>
        <p:txBody>
          <a:bodyPr wrap="square" rtlCol="0" anchor="ctr" anchorCtr="0">
            <a:noAutofit/>
          </a:bodyPr>
          <a:lstStyle/>
          <a:p>
            <a:pPr marL="252000" algn="just"/>
            <a:r>
              <a:rPr kumimoji="1" lang="ja-JP" altLang="en-US" sz="2000" dirty="0">
                <a:latin typeface="BIZ UDゴシック" panose="020B0400000000000000" pitchFamily="49" charset="-128"/>
                <a:ea typeface="BIZ UDゴシック" panose="020B0400000000000000" pitchFamily="49" charset="-128"/>
              </a:rPr>
              <a:t>都が実施している環境学習事業</a:t>
            </a:r>
          </a:p>
        </p:txBody>
      </p:sp>
      <p:sp>
        <p:nvSpPr>
          <p:cNvPr id="10" name="テキスト ボックス 11">
            <a:extLst>
              <a:ext uri="{FF2B5EF4-FFF2-40B4-BE49-F238E27FC236}">
                <a16:creationId xmlns:a16="http://schemas.microsoft.com/office/drawing/2014/main" id="{1947515B-074E-FAA3-3669-C807FA293B88}"/>
              </a:ext>
            </a:extLst>
          </p:cNvPr>
          <p:cNvSpPr txBox="1"/>
          <p:nvPr/>
        </p:nvSpPr>
        <p:spPr>
          <a:xfrm>
            <a:off x="243840" y="4378657"/>
            <a:ext cx="4551444" cy="375241"/>
          </a:xfrm>
          <a:prstGeom prst="rect">
            <a:avLst/>
          </a:prstGeom>
          <a:solidFill>
            <a:schemeClr val="accent6">
              <a:lumMod val="20000"/>
              <a:lumOff val="80000"/>
            </a:schemeClr>
          </a:solidFill>
        </p:spPr>
        <p:txBody>
          <a:bodyPr wrap="square" rtlCol="0" anchor="ctr" anchorCtr="0">
            <a:noAutofit/>
          </a:bodyPr>
          <a:lstStyle/>
          <a:p>
            <a:pPr marL="252000" algn="just"/>
            <a:r>
              <a:rPr kumimoji="1" lang="ja-JP" altLang="en-US" sz="2000" dirty="0">
                <a:latin typeface="BIZ UDゴシック" panose="020B0400000000000000" pitchFamily="49" charset="-128"/>
                <a:ea typeface="BIZ UDゴシック" panose="020B0400000000000000" pitchFamily="49" charset="-128"/>
              </a:rPr>
              <a:t>都の学校教育における環境学習教材</a:t>
            </a:r>
          </a:p>
        </p:txBody>
      </p:sp>
      <p:sp>
        <p:nvSpPr>
          <p:cNvPr id="8" name="テキスト ボックス 10">
            <a:extLst>
              <a:ext uri="{FF2B5EF4-FFF2-40B4-BE49-F238E27FC236}">
                <a16:creationId xmlns:a16="http://schemas.microsoft.com/office/drawing/2014/main" id="{B5783CD8-F459-F98B-EC11-FB113710EA6A}"/>
              </a:ext>
            </a:extLst>
          </p:cNvPr>
          <p:cNvSpPr txBox="1"/>
          <p:nvPr/>
        </p:nvSpPr>
        <p:spPr>
          <a:xfrm>
            <a:off x="7202929" y="5499236"/>
            <a:ext cx="4209137" cy="230832"/>
          </a:xfrm>
          <a:prstGeom prst="rect">
            <a:avLst/>
          </a:prstGeom>
          <a:noFill/>
        </p:spPr>
        <p:txBody>
          <a:bodyPr wrap="square" rtlCol="0">
            <a:spAutoFit/>
          </a:bodyPr>
          <a:lstStyle/>
          <a:p>
            <a:pPr algn="r"/>
            <a:r>
              <a:rPr kumimoji="1" lang="ja-JP" altLang="en-US" sz="900" dirty="0"/>
              <a:t>東京都公表資料より作成</a:t>
            </a:r>
          </a:p>
        </p:txBody>
      </p:sp>
    </p:spTree>
    <p:extLst>
      <p:ext uri="{BB962C8B-B14F-4D97-AF65-F5344CB8AC3E}">
        <p14:creationId xmlns:p14="http://schemas.microsoft.com/office/powerpoint/2010/main" val="826740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1752600" y="2855057"/>
            <a:ext cx="8686800" cy="1147886"/>
          </a:xfrm>
        </p:spPr>
        <p:txBody>
          <a:bodyPr anchor="t" anchorCtr="1">
            <a:normAutofit/>
          </a:bodyPr>
          <a:lstStyle/>
          <a:p>
            <a:pPr>
              <a:lnSpc>
                <a:spcPct val="150000"/>
              </a:lnSpc>
            </a:pPr>
            <a:r>
              <a:rPr lang="ja-JP" altLang="en-US" sz="4000" dirty="0">
                <a:latin typeface="BIZ UDゴシック" panose="020B0400000000000000" pitchFamily="49" charset="-128"/>
                <a:ea typeface="BIZ UDゴシック" panose="020B0400000000000000" pitchFamily="49" charset="-128"/>
              </a:rPr>
              <a:t>パートナーシップ</a:t>
            </a:r>
          </a:p>
        </p:txBody>
      </p:sp>
      <p:sp>
        <p:nvSpPr>
          <p:cNvPr id="1109" name="正方形/長方形 3"/>
          <p:cNvSpPr/>
          <p:nvPr/>
        </p:nvSpPr>
        <p:spPr>
          <a:xfrm>
            <a:off x="0" y="1"/>
            <a:ext cx="12192000"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0" y="6428509"/>
            <a:ext cx="12192000"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14103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idx="4294967295"/>
          </p:nvPr>
        </p:nvSpPr>
        <p:spPr>
          <a:xfrm>
            <a:off x="219456" y="2"/>
            <a:ext cx="11728704" cy="795527"/>
          </a:xfrm>
        </p:spPr>
        <p:txBody>
          <a:bodyPr>
            <a:normAutofit/>
          </a:bodyPr>
          <a:lstStyle/>
          <a:p>
            <a:r>
              <a:rPr kumimoji="1" lang="ja-JP" altLang="en-US" dirty="0">
                <a:latin typeface="BIZ UDゴシック" panose="020B0400000000000000" pitchFamily="49" charset="-128"/>
                <a:ea typeface="BIZ UDゴシック" panose="020B0400000000000000" pitchFamily="49" charset="-128"/>
              </a:rPr>
              <a:t>国の動き</a:t>
            </a:r>
          </a:p>
        </p:txBody>
      </p:sp>
      <p:sp>
        <p:nvSpPr>
          <p:cNvPr id="5" name="テキスト ボックス 11">
            <a:extLst>
              <a:ext uri="{FF2B5EF4-FFF2-40B4-BE49-F238E27FC236}">
                <a16:creationId xmlns:a16="http://schemas.microsoft.com/office/drawing/2014/main" id="{69CF55D5-3E60-F2E1-80F1-2C8BC59217BF}"/>
              </a:ext>
            </a:extLst>
          </p:cNvPr>
          <p:cNvSpPr txBox="1"/>
          <p:nvPr/>
        </p:nvSpPr>
        <p:spPr>
          <a:xfrm>
            <a:off x="331694" y="1182789"/>
            <a:ext cx="11537577" cy="434194"/>
          </a:xfrm>
          <a:prstGeom prst="rect">
            <a:avLst/>
          </a:prstGeom>
          <a:solidFill>
            <a:srgbClr val="C1EDEB"/>
          </a:solidFill>
        </p:spPr>
        <p:txBody>
          <a:bodyPr wrap="square" rtlCol="0" anchor="ctr" anchorCtr="0">
            <a:noAutofit/>
          </a:bodyPr>
          <a:lstStyle/>
          <a:p>
            <a:pPr algn="ctr"/>
            <a:r>
              <a:rPr kumimoji="1" lang="ja-JP" altLang="en-US" sz="2400" dirty="0">
                <a:latin typeface="BIZ UDゴシック" panose="020B0400000000000000" pitchFamily="49" charset="-128"/>
                <a:ea typeface="BIZ UDゴシック" panose="020B0400000000000000" pitchFamily="49" charset="-128"/>
              </a:rPr>
              <a:t>環境基本計画（２０２４年）</a:t>
            </a:r>
          </a:p>
        </p:txBody>
      </p:sp>
      <p:sp>
        <p:nvSpPr>
          <p:cNvPr id="13" name="四角形: 角を丸くする 12">
            <a:extLst>
              <a:ext uri="{FF2B5EF4-FFF2-40B4-BE49-F238E27FC236}">
                <a16:creationId xmlns:a16="http://schemas.microsoft.com/office/drawing/2014/main" id="{79C01A60-6502-8055-394F-46E60D87A6F8}"/>
              </a:ext>
            </a:extLst>
          </p:cNvPr>
          <p:cNvSpPr/>
          <p:nvPr/>
        </p:nvSpPr>
        <p:spPr>
          <a:xfrm>
            <a:off x="331694" y="1739070"/>
            <a:ext cx="11537575" cy="383538"/>
          </a:xfrm>
          <a:prstGeom prst="roundRect">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ゴシック" panose="020B0400000000000000" pitchFamily="49" charset="-128"/>
                <a:ea typeface="BIZ UDゴシック" panose="020B0400000000000000" pitchFamily="49" charset="-128"/>
              </a:rPr>
              <a:t>パートナーシップの充実・強化に向けた方向性</a:t>
            </a:r>
          </a:p>
        </p:txBody>
      </p:sp>
      <p:sp>
        <p:nvSpPr>
          <p:cNvPr id="3" name="テキスト ボックス 2">
            <a:extLst>
              <a:ext uri="{FF2B5EF4-FFF2-40B4-BE49-F238E27FC236}">
                <a16:creationId xmlns:a16="http://schemas.microsoft.com/office/drawing/2014/main" id="{450CD8F8-BB68-ED60-F370-A13F59B1446D}"/>
              </a:ext>
            </a:extLst>
          </p:cNvPr>
          <p:cNvSpPr txBox="1"/>
          <p:nvPr/>
        </p:nvSpPr>
        <p:spPr>
          <a:xfrm>
            <a:off x="331693" y="2196722"/>
            <a:ext cx="11537577" cy="247587"/>
          </a:xfrm>
          <a:prstGeom prst="rect">
            <a:avLst/>
          </a:prstGeom>
          <a:noFill/>
          <a:ln>
            <a:solidFill>
              <a:schemeClr val="tx1"/>
            </a:solidFill>
            <a:prstDash val="sysDot"/>
          </a:ln>
        </p:spPr>
        <p:txBody>
          <a:bodyPr wrap="square" rtlCol="0" anchor="ctr" anchorCtr="0">
            <a:noAutofit/>
          </a:bodyPr>
          <a:lstStyle/>
          <a:p>
            <a:r>
              <a:rPr kumimoji="1" lang="ja-JP" altLang="en-US" sz="1600" dirty="0">
                <a:latin typeface="BIZ UDゴシック" panose="020B0400000000000000" pitchFamily="49" charset="-128"/>
                <a:ea typeface="BIZ UDゴシック" panose="020B0400000000000000" pitchFamily="49" charset="-128"/>
              </a:rPr>
              <a:t>人口減少・少子高齢化が進む地域社会において、地域の自然資本を最大限活用した地域づくり（地域循環共生圏）の推進</a:t>
            </a:r>
          </a:p>
        </p:txBody>
      </p:sp>
      <p:sp>
        <p:nvSpPr>
          <p:cNvPr id="17" name="テキスト ボックス 10">
            <a:extLst>
              <a:ext uri="{FF2B5EF4-FFF2-40B4-BE49-F238E27FC236}">
                <a16:creationId xmlns:a16="http://schemas.microsoft.com/office/drawing/2014/main" id="{08428740-9391-B652-78B6-87CC29C283D4}"/>
              </a:ext>
            </a:extLst>
          </p:cNvPr>
          <p:cNvSpPr txBox="1"/>
          <p:nvPr/>
        </p:nvSpPr>
        <p:spPr>
          <a:xfrm>
            <a:off x="7467601" y="6309305"/>
            <a:ext cx="4209137" cy="230832"/>
          </a:xfrm>
          <a:prstGeom prst="rect">
            <a:avLst/>
          </a:prstGeom>
          <a:noFill/>
        </p:spPr>
        <p:txBody>
          <a:bodyPr wrap="square" rtlCol="0">
            <a:spAutoFit/>
          </a:bodyPr>
          <a:lstStyle/>
          <a:p>
            <a:pPr algn="r"/>
            <a:r>
              <a:rPr kumimoji="1" lang="ja-JP" altLang="en-US" sz="900" dirty="0"/>
              <a:t>環境省公表資料より作成</a:t>
            </a:r>
          </a:p>
        </p:txBody>
      </p:sp>
      <p:sp>
        <p:nvSpPr>
          <p:cNvPr id="2" name="テキスト ボックス 1">
            <a:extLst>
              <a:ext uri="{FF2B5EF4-FFF2-40B4-BE49-F238E27FC236}">
                <a16:creationId xmlns:a16="http://schemas.microsoft.com/office/drawing/2014/main" id="{C860A14D-77EB-148D-8F6A-F3944E7059EB}"/>
              </a:ext>
            </a:extLst>
          </p:cNvPr>
          <p:cNvSpPr txBox="1"/>
          <p:nvPr/>
        </p:nvSpPr>
        <p:spPr>
          <a:xfrm>
            <a:off x="331693" y="2513223"/>
            <a:ext cx="11537577" cy="484012"/>
          </a:xfrm>
          <a:prstGeom prst="rect">
            <a:avLst/>
          </a:prstGeom>
          <a:noFill/>
          <a:ln>
            <a:solidFill>
              <a:schemeClr val="tx1"/>
            </a:solidFill>
            <a:prstDash val="sysDot"/>
          </a:ln>
        </p:spPr>
        <p:txBody>
          <a:bodyPr wrap="square" rtlCol="0" anchor="ctr" anchorCtr="0">
            <a:noAutofit/>
          </a:bodyPr>
          <a:lstStyle/>
          <a:p>
            <a:r>
              <a:rPr kumimoji="1" lang="ja-JP" altLang="en-US" sz="1600" dirty="0">
                <a:latin typeface="BIZ UDゴシック" panose="020B0400000000000000" pitchFamily="49" charset="-128"/>
                <a:ea typeface="BIZ UDゴシック" panose="020B0400000000000000" pitchFamily="49" charset="-128"/>
              </a:rPr>
              <a:t>行政、学校、企業、住民、自治会、</a:t>
            </a:r>
            <a:r>
              <a:rPr kumimoji="1" lang="en-US" altLang="ja-JP" sz="1600" dirty="0">
                <a:latin typeface="BIZ UDゴシック" panose="020B0400000000000000" pitchFamily="49" charset="-128"/>
                <a:ea typeface="BIZ UDゴシック" panose="020B0400000000000000" pitchFamily="49" charset="-128"/>
              </a:rPr>
              <a:t>NPO</a:t>
            </a:r>
            <a:r>
              <a:rPr kumimoji="1" lang="ja-JP" altLang="en-US" sz="1600" dirty="0">
                <a:latin typeface="BIZ UDゴシック" panose="020B0400000000000000" pitchFamily="49" charset="-128"/>
                <a:ea typeface="BIZ UDゴシック" panose="020B0400000000000000" pitchFamily="49" charset="-128"/>
              </a:rPr>
              <a:t>・</a:t>
            </a:r>
            <a:r>
              <a:rPr kumimoji="1" lang="en-US" altLang="ja-JP" sz="1600" dirty="0">
                <a:latin typeface="BIZ UDゴシック" panose="020B0400000000000000" pitchFamily="49" charset="-128"/>
                <a:ea typeface="BIZ UDゴシック" panose="020B0400000000000000" pitchFamily="49" charset="-128"/>
              </a:rPr>
              <a:t>NGO</a:t>
            </a:r>
            <a:r>
              <a:rPr kumimoji="1" lang="ja-JP" altLang="en-US" sz="1600" dirty="0">
                <a:latin typeface="BIZ UDゴシック" panose="020B0400000000000000" pitchFamily="49" charset="-128"/>
                <a:ea typeface="BIZ UDゴシック" panose="020B0400000000000000" pitchFamily="49" charset="-128"/>
              </a:rPr>
              <a:t>、科学者コミュニティ、協同組合等のあらゆる主体とのパートナーシップを通じた、</a:t>
            </a:r>
            <a:r>
              <a:rPr kumimoji="1" lang="en-US" altLang="ja-JP" sz="1600" dirty="0">
                <a:latin typeface="BIZ UDゴシック" panose="020B0400000000000000" pitchFamily="49" charset="-128"/>
                <a:ea typeface="BIZ UDゴシック" panose="020B0400000000000000" pitchFamily="49" charset="-128"/>
              </a:rPr>
              <a:t>ESD </a:t>
            </a:r>
            <a:r>
              <a:rPr kumimoji="1" lang="ja-JP" altLang="en-US" sz="1600" dirty="0">
                <a:latin typeface="BIZ UDゴシック" panose="020B0400000000000000" pitchFamily="49" charset="-128"/>
                <a:ea typeface="BIZ UDゴシック" panose="020B0400000000000000" pitchFamily="49" charset="-128"/>
              </a:rPr>
              <a:t>の理念に基づく環境教育の更なる推進、施策の実践の場としての地域コミュニティの再構築</a:t>
            </a:r>
          </a:p>
        </p:txBody>
      </p:sp>
      <p:sp>
        <p:nvSpPr>
          <p:cNvPr id="9" name="テキスト ボックス 8">
            <a:extLst>
              <a:ext uri="{FF2B5EF4-FFF2-40B4-BE49-F238E27FC236}">
                <a16:creationId xmlns:a16="http://schemas.microsoft.com/office/drawing/2014/main" id="{5C73CA39-925F-18C5-08E2-F676F77AE7D7}"/>
              </a:ext>
            </a:extLst>
          </p:cNvPr>
          <p:cNvSpPr txBox="1"/>
          <p:nvPr/>
        </p:nvSpPr>
        <p:spPr>
          <a:xfrm>
            <a:off x="331693" y="3066149"/>
            <a:ext cx="11537577" cy="706747"/>
          </a:xfrm>
          <a:prstGeom prst="rect">
            <a:avLst/>
          </a:prstGeom>
          <a:noFill/>
          <a:ln>
            <a:solidFill>
              <a:schemeClr val="tx1"/>
            </a:solidFill>
            <a:prstDash val="sysDot"/>
          </a:ln>
        </p:spPr>
        <p:txBody>
          <a:bodyPr wrap="square" rtlCol="0" anchor="ctr" anchorCtr="0">
            <a:noAutofit/>
          </a:bodyPr>
          <a:lstStyle/>
          <a:p>
            <a:r>
              <a:rPr kumimoji="1" lang="ja-JP" altLang="en-US" sz="1600" dirty="0">
                <a:latin typeface="BIZ UDゴシック" panose="020B0400000000000000" pitchFamily="49" charset="-128"/>
                <a:ea typeface="BIZ UDゴシック" panose="020B0400000000000000" pitchFamily="49" charset="-128"/>
              </a:rPr>
              <a:t>持続可能な社会づくりに資するための企業による自主的取組や、環境配慮型の製品やサービスの選択等を通じ様々な環境問題の解決をより良い豊かな暮らしづくりに結びつけることを後押しする運動を推進することによる、国民への積極的かつ自主的な行動喚起の促進</a:t>
            </a:r>
          </a:p>
        </p:txBody>
      </p:sp>
      <p:sp>
        <p:nvSpPr>
          <p:cNvPr id="10" name="テキスト ボックス 9">
            <a:extLst>
              <a:ext uri="{FF2B5EF4-FFF2-40B4-BE49-F238E27FC236}">
                <a16:creationId xmlns:a16="http://schemas.microsoft.com/office/drawing/2014/main" id="{E628DA20-E8DF-24A0-100A-E55E83EF8D90}"/>
              </a:ext>
            </a:extLst>
          </p:cNvPr>
          <p:cNvSpPr txBox="1"/>
          <p:nvPr/>
        </p:nvSpPr>
        <p:spPr>
          <a:xfrm>
            <a:off x="331693" y="3841810"/>
            <a:ext cx="11537577" cy="583099"/>
          </a:xfrm>
          <a:prstGeom prst="rect">
            <a:avLst/>
          </a:prstGeom>
          <a:noFill/>
          <a:ln>
            <a:solidFill>
              <a:schemeClr val="tx1"/>
            </a:solidFill>
            <a:prstDash val="sysDot"/>
          </a:ln>
        </p:spPr>
        <p:txBody>
          <a:bodyPr wrap="square" rtlCol="0" anchor="ctr" anchorCtr="0">
            <a:noAutofit/>
          </a:bodyPr>
          <a:lstStyle/>
          <a:p>
            <a:r>
              <a:rPr kumimoji="1" lang="ja-JP" altLang="en-US" sz="1600" dirty="0">
                <a:latin typeface="BIZ UDゴシック" panose="020B0400000000000000" pitchFamily="49" charset="-128"/>
                <a:ea typeface="BIZ UDゴシック" panose="020B0400000000000000" pitchFamily="49" charset="-128"/>
              </a:rPr>
              <a:t>環境人材の育成や環境価値に関するマーケティング等の経済的競争能力投資の推進と消費行動における価格重視から環境価値等の質を重視する方向への転換</a:t>
            </a:r>
          </a:p>
        </p:txBody>
      </p:sp>
      <p:sp>
        <p:nvSpPr>
          <p:cNvPr id="11" name="テキスト ボックス 10">
            <a:extLst>
              <a:ext uri="{FF2B5EF4-FFF2-40B4-BE49-F238E27FC236}">
                <a16:creationId xmlns:a16="http://schemas.microsoft.com/office/drawing/2014/main" id="{75EB3488-641A-CD07-E07A-0464E516C150}"/>
              </a:ext>
            </a:extLst>
          </p:cNvPr>
          <p:cNvSpPr txBox="1"/>
          <p:nvPr/>
        </p:nvSpPr>
        <p:spPr>
          <a:xfrm>
            <a:off x="331693" y="4493823"/>
            <a:ext cx="11537577" cy="583099"/>
          </a:xfrm>
          <a:prstGeom prst="rect">
            <a:avLst/>
          </a:prstGeom>
          <a:noFill/>
          <a:ln>
            <a:solidFill>
              <a:schemeClr val="tx1"/>
            </a:solidFill>
            <a:prstDash val="sysDot"/>
          </a:ln>
        </p:spPr>
        <p:txBody>
          <a:bodyPr wrap="square" rtlCol="0" anchor="ctr" anchorCtr="0">
            <a:noAutofit/>
          </a:bodyPr>
          <a:lstStyle/>
          <a:p>
            <a:r>
              <a:rPr kumimoji="1" lang="ja-JP" altLang="en-US" sz="1600" dirty="0">
                <a:latin typeface="BIZ UDゴシック" panose="020B0400000000000000" pitchFamily="49" charset="-128"/>
                <a:ea typeface="BIZ UDゴシック" panose="020B0400000000000000" pitchFamily="49" charset="-128"/>
              </a:rPr>
              <a:t>オープンイノベーションなど、産官学等の各主体のパートナーシップによる、将来にわたって恵み豊かな環境を保全するための技術開発・普及の促進</a:t>
            </a:r>
          </a:p>
        </p:txBody>
      </p:sp>
      <p:sp>
        <p:nvSpPr>
          <p:cNvPr id="14" name="テキスト ボックス 13">
            <a:extLst>
              <a:ext uri="{FF2B5EF4-FFF2-40B4-BE49-F238E27FC236}">
                <a16:creationId xmlns:a16="http://schemas.microsoft.com/office/drawing/2014/main" id="{71F49FB3-6AEE-84BB-C447-92CDB7213843}"/>
              </a:ext>
            </a:extLst>
          </p:cNvPr>
          <p:cNvSpPr txBox="1"/>
          <p:nvPr/>
        </p:nvSpPr>
        <p:spPr>
          <a:xfrm>
            <a:off x="331693" y="5145836"/>
            <a:ext cx="11537577" cy="583099"/>
          </a:xfrm>
          <a:prstGeom prst="rect">
            <a:avLst/>
          </a:prstGeom>
          <a:noFill/>
          <a:ln>
            <a:solidFill>
              <a:schemeClr val="tx1"/>
            </a:solidFill>
            <a:prstDash val="sysDot"/>
          </a:ln>
        </p:spPr>
        <p:txBody>
          <a:bodyPr wrap="square" rtlCol="0" anchor="ctr" anchorCtr="0">
            <a:noAutofit/>
          </a:bodyPr>
          <a:lstStyle/>
          <a:p>
            <a:r>
              <a:rPr kumimoji="1" lang="ja-JP" altLang="en-US" sz="1600" dirty="0">
                <a:latin typeface="BIZ UDゴシック" panose="020B0400000000000000" pitchFamily="49" charset="-128"/>
                <a:ea typeface="BIZ UDゴシック" panose="020B0400000000000000" pitchFamily="49" charset="-128"/>
              </a:rPr>
              <a:t>国、地方公共団体、事業者、民間団体、国民等の様々な主体が相互の信頼を一層深め、協働して環境リスクを低減し持続可能な社会を実現するための対話・共考によるリスクコミュニケーションの推進</a:t>
            </a:r>
          </a:p>
        </p:txBody>
      </p:sp>
      <p:sp>
        <p:nvSpPr>
          <p:cNvPr id="15" name="テキスト ボックス 14">
            <a:extLst>
              <a:ext uri="{FF2B5EF4-FFF2-40B4-BE49-F238E27FC236}">
                <a16:creationId xmlns:a16="http://schemas.microsoft.com/office/drawing/2014/main" id="{A7D4251D-8119-7F10-F06E-8F05343BDB54}"/>
              </a:ext>
            </a:extLst>
          </p:cNvPr>
          <p:cNvSpPr txBox="1"/>
          <p:nvPr/>
        </p:nvSpPr>
        <p:spPr>
          <a:xfrm>
            <a:off x="331693" y="5797849"/>
            <a:ext cx="11537577" cy="346027"/>
          </a:xfrm>
          <a:prstGeom prst="rect">
            <a:avLst/>
          </a:prstGeom>
          <a:noFill/>
          <a:ln>
            <a:solidFill>
              <a:schemeClr val="tx1"/>
            </a:solidFill>
            <a:prstDash val="sysDot"/>
          </a:ln>
        </p:spPr>
        <p:txBody>
          <a:bodyPr wrap="square" rtlCol="0" anchor="ctr" anchorCtr="0">
            <a:noAutofit/>
          </a:bodyPr>
          <a:lstStyle/>
          <a:p>
            <a:r>
              <a:rPr kumimoji="1" lang="ja-JP" altLang="en-US" sz="1600" dirty="0">
                <a:latin typeface="BIZ UDゴシック" panose="020B0400000000000000" pitchFamily="49" charset="-128"/>
                <a:ea typeface="BIZ UDゴシック" panose="020B0400000000000000" pitchFamily="49" charset="-128"/>
              </a:rPr>
              <a:t>国と各国政府・国際機関間、国際的な自治体・事業者・民間団体間など、様々なレベルでの国際的な連携協力の推進</a:t>
            </a:r>
          </a:p>
        </p:txBody>
      </p:sp>
    </p:spTree>
    <p:extLst>
      <p:ext uri="{BB962C8B-B14F-4D97-AF65-F5344CB8AC3E}">
        <p14:creationId xmlns:p14="http://schemas.microsoft.com/office/powerpoint/2010/main" val="1595193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idx="4294967295"/>
          </p:nvPr>
        </p:nvSpPr>
        <p:spPr>
          <a:xfrm>
            <a:off x="219456" y="2"/>
            <a:ext cx="11728704" cy="795527"/>
          </a:xfrm>
        </p:spPr>
        <p:txBody>
          <a:bodyPr>
            <a:normAutofit/>
          </a:bodyPr>
          <a:lstStyle/>
          <a:p>
            <a:r>
              <a:rPr kumimoji="1" lang="ja-JP" altLang="en-US" dirty="0"/>
              <a:t>東京都の動き</a:t>
            </a:r>
          </a:p>
        </p:txBody>
      </p:sp>
      <p:sp>
        <p:nvSpPr>
          <p:cNvPr id="10" name="テキスト ボックス 11">
            <a:extLst>
              <a:ext uri="{FF2B5EF4-FFF2-40B4-BE49-F238E27FC236}">
                <a16:creationId xmlns:a16="http://schemas.microsoft.com/office/drawing/2014/main" id="{9F70C9F5-9B01-F33A-2DF0-D88755A9B7BB}"/>
              </a:ext>
            </a:extLst>
          </p:cNvPr>
          <p:cNvSpPr txBox="1"/>
          <p:nvPr/>
        </p:nvSpPr>
        <p:spPr>
          <a:xfrm>
            <a:off x="322729" y="946375"/>
            <a:ext cx="11546542" cy="424523"/>
          </a:xfrm>
          <a:prstGeom prst="rect">
            <a:avLst/>
          </a:prstGeom>
          <a:solidFill>
            <a:srgbClr val="C1EDEB"/>
          </a:solidFill>
        </p:spPr>
        <p:txBody>
          <a:bodyPr wrap="square" rtlCol="0" anchor="ctr" anchorCtr="0">
            <a:noAutofit/>
          </a:bodyPr>
          <a:lstStyle/>
          <a:p>
            <a:pPr algn="ctr"/>
            <a:r>
              <a:rPr kumimoji="1" lang="ja-JP" altLang="en-US" sz="2400" dirty="0">
                <a:latin typeface="BIZ UDゴシック" panose="020B0400000000000000" pitchFamily="49" charset="-128"/>
                <a:ea typeface="BIZ UDゴシック" panose="020B0400000000000000" pitchFamily="49" charset="-128"/>
              </a:rPr>
              <a:t>東京都環境基本計画（２０２２年）</a:t>
            </a:r>
          </a:p>
        </p:txBody>
      </p:sp>
      <p:sp>
        <p:nvSpPr>
          <p:cNvPr id="2" name="テキスト ボックス 11">
            <a:extLst>
              <a:ext uri="{FF2B5EF4-FFF2-40B4-BE49-F238E27FC236}">
                <a16:creationId xmlns:a16="http://schemas.microsoft.com/office/drawing/2014/main" id="{1A7B71B3-46BB-4ECD-0E37-48C46A09C5A0}"/>
              </a:ext>
            </a:extLst>
          </p:cNvPr>
          <p:cNvSpPr txBox="1"/>
          <p:nvPr/>
        </p:nvSpPr>
        <p:spPr>
          <a:xfrm>
            <a:off x="322728" y="1426353"/>
            <a:ext cx="5773271" cy="461966"/>
          </a:xfrm>
          <a:prstGeom prst="rect">
            <a:avLst/>
          </a:prstGeom>
          <a:solidFill>
            <a:schemeClr val="accent6">
              <a:lumMod val="20000"/>
              <a:lumOff val="80000"/>
            </a:schemeClr>
          </a:solidFill>
        </p:spPr>
        <p:txBody>
          <a:bodyPr wrap="square" rtlCol="0" anchor="ctr" anchorCtr="0">
            <a:noAutofit/>
          </a:bodyPr>
          <a:lstStyle/>
          <a:p>
            <a:pPr algn="ctr"/>
            <a:r>
              <a:rPr kumimoji="1" lang="ja-JP" altLang="en-US" sz="2000" dirty="0">
                <a:latin typeface="BIZ UDゴシック" panose="020B0400000000000000" pitchFamily="49" charset="-128"/>
                <a:ea typeface="BIZ UDゴシック" panose="020B0400000000000000" pitchFamily="49" charset="-128"/>
              </a:rPr>
              <a:t>都民、企業、団体等と連携した事業展開</a:t>
            </a:r>
          </a:p>
        </p:txBody>
      </p:sp>
      <p:sp>
        <p:nvSpPr>
          <p:cNvPr id="13" name="テキスト ボックス 12">
            <a:extLst>
              <a:ext uri="{FF2B5EF4-FFF2-40B4-BE49-F238E27FC236}">
                <a16:creationId xmlns:a16="http://schemas.microsoft.com/office/drawing/2014/main" id="{8743ADEC-DE83-DC43-152E-3BDE3007B0A9}"/>
              </a:ext>
            </a:extLst>
          </p:cNvPr>
          <p:cNvSpPr txBox="1"/>
          <p:nvPr/>
        </p:nvSpPr>
        <p:spPr>
          <a:xfrm>
            <a:off x="322728" y="1943774"/>
            <a:ext cx="11546542" cy="1050314"/>
          </a:xfrm>
          <a:prstGeom prst="rect">
            <a:avLst/>
          </a:prstGeom>
          <a:noFill/>
          <a:ln>
            <a:solidFill>
              <a:schemeClr val="tx1"/>
            </a:solidFill>
            <a:prstDash val="sysDot"/>
          </a:ln>
        </p:spPr>
        <p:txBody>
          <a:bodyPr wrap="square" rtlCol="0" anchor="ctr" anchorCtr="0">
            <a:noAutofit/>
          </a:bodyPr>
          <a:lstStyle/>
          <a:p>
            <a:r>
              <a:rPr kumimoji="1" lang="ja-JP" altLang="en-US" sz="2000" dirty="0">
                <a:latin typeface="BIZ UDゴシック" panose="020B0400000000000000" pitchFamily="49" charset="-128"/>
                <a:ea typeface="BIZ UDゴシック" panose="020B0400000000000000" pitchFamily="49" charset="-128"/>
              </a:rPr>
              <a:t>○　「チームもったいない」</a:t>
            </a:r>
            <a:endParaRPr kumimoji="1" lang="en-US" altLang="ja-JP" sz="2000" dirty="0">
              <a:latin typeface="BIZ UDゴシック" panose="020B0400000000000000" pitchFamily="49" charset="-128"/>
              <a:ea typeface="BIZ UDゴシック" panose="020B0400000000000000" pitchFamily="49" charset="-128"/>
            </a:endParaRPr>
          </a:p>
          <a:p>
            <a:r>
              <a:rPr kumimoji="1" lang="ja-JP" altLang="en-US" sz="2000" dirty="0">
                <a:latin typeface="BIZ UDゴシック" panose="020B0400000000000000" pitchFamily="49" charset="-128"/>
                <a:ea typeface="BIZ UDゴシック" panose="020B0400000000000000" pitchFamily="49" charset="-128"/>
              </a:rPr>
              <a:t>「もったいない」の意識を伝え、行動変容のきっかけをつくる活動に取り組む企業や</a:t>
            </a:r>
            <a:r>
              <a:rPr kumimoji="1" lang="en-US" altLang="ja-JP" sz="2000" dirty="0">
                <a:latin typeface="BIZ UDゴシック" panose="020B0400000000000000" pitchFamily="49" charset="-128"/>
                <a:ea typeface="BIZ UDゴシック" panose="020B0400000000000000" pitchFamily="49" charset="-128"/>
              </a:rPr>
              <a:t>NGO</a:t>
            </a:r>
            <a:r>
              <a:rPr kumimoji="1" lang="ja-JP" altLang="en-US" sz="2000" dirty="0">
                <a:latin typeface="BIZ UDゴシック" panose="020B0400000000000000" pitchFamily="49" charset="-128"/>
                <a:ea typeface="BIZ UDゴシック" panose="020B0400000000000000" pitchFamily="49" charset="-128"/>
              </a:rPr>
              <a:t>等の団体、個人を募集</a:t>
            </a:r>
          </a:p>
        </p:txBody>
      </p:sp>
      <p:sp>
        <p:nvSpPr>
          <p:cNvPr id="16" name="スライド番号プレースホルダー 15">
            <a:extLst>
              <a:ext uri="{FF2B5EF4-FFF2-40B4-BE49-F238E27FC236}">
                <a16:creationId xmlns:a16="http://schemas.microsoft.com/office/drawing/2014/main" id="{E99AAB16-81DF-E320-AF22-089FE10688E6}"/>
              </a:ext>
            </a:extLst>
          </p:cNvPr>
          <p:cNvSpPr>
            <a:spLocks noGrp="1"/>
          </p:cNvSpPr>
          <p:nvPr>
            <p:ph type="sldNum" sz="quarter" idx="12"/>
          </p:nvPr>
        </p:nvSpPr>
        <p:spPr/>
        <p:txBody>
          <a:bodyPr/>
          <a:lstStyle/>
          <a:p>
            <a:fld id="{D202284B-640B-4309-93AF-8A2CB42E03EB}" type="slidenum">
              <a:rPr kumimoji="1" lang="ja-JP" altLang="en-US" smtClean="0"/>
              <a:pPr/>
              <a:t>6</a:t>
            </a:fld>
            <a:endParaRPr kumimoji="1" lang="ja-JP" altLang="en-US"/>
          </a:p>
        </p:txBody>
      </p:sp>
      <p:sp>
        <p:nvSpPr>
          <p:cNvPr id="8" name="テキスト ボックス 7">
            <a:extLst>
              <a:ext uri="{FF2B5EF4-FFF2-40B4-BE49-F238E27FC236}">
                <a16:creationId xmlns:a16="http://schemas.microsoft.com/office/drawing/2014/main" id="{29F3B137-3FC9-995C-1BD9-3170FA233D8D}"/>
              </a:ext>
            </a:extLst>
          </p:cNvPr>
          <p:cNvSpPr txBox="1"/>
          <p:nvPr/>
        </p:nvSpPr>
        <p:spPr>
          <a:xfrm>
            <a:off x="322729" y="3066595"/>
            <a:ext cx="11546542" cy="1050314"/>
          </a:xfrm>
          <a:prstGeom prst="rect">
            <a:avLst/>
          </a:prstGeom>
          <a:noFill/>
          <a:ln>
            <a:solidFill>
              <a:schemeClr val="tx1"/>
            </a:solidFill>
            <a:prstDash val="sysDot"/>
          </a:ln>
        </p:spPr>
        <p:txBody>
          <a:bodyPr wrap="square" rtlCol="0" anchor="ctr" anchorCtr="0">
            <a:noAutofit/>
          </a:bodyPr>
          <a:lstStyle/>
          <a:p>
            <a:r>
              <a:rPr kumimoji="1" lang="ja-JP" altLang="en-US" sz="2000" dirty="0">
                <a:latin typeface="BIZ UDゴシック" panose="020B0400000000000000" pitchFamily="49" charset="-128"/>
                <a:ea typeface="BIZ UDゴシック" panose="020B0400000000000000" pitchFamily="49" charset="-128"/>
              </a:rPr>
              <a:t>○　</a:t>
            </a:r>
            <a:r>
              <a:rPr kumimoji="1" lang="en-US" altLang="ja-JP" sz="2000" dirty="0">
                <a:latin typeface="BIZ UDゴシック" panose="020B0400000000000000" pitchFamily="49" charset="-128"/>
                <a:ea typeface="BIZ UDゴシック" panose="020B0400000000000000" pitchFamily="49" charset="-128"/>
              </a:rPr>
              <a:t>Clear Sky</a:t>
            </a:r>
            <a:r>
              <a:rPr kumimoji="1" lang="ja-JP" altLang="en-US" sz="2000" dirty="0">
                <a:latin typeface="BIZ UDゴシック" panose="020B0400000000000000" pitchFamily="49" charset="-128"/>
                <a:ea typeface="BIZ UDゴシック" panose="020B0400000000000000" pitchFamily="49" charset="-128"/>
              </a:rPr>
              <a:t>実現に向けた大気環境改善促進事業</a:t>
            </a:r>
            <a:endParaRPr kumimoji="1" lang="en-US" altLang="ja-JP" sz="2000" dirty="0">
              <a:latin typeface="BIZ UDゴシック" panose="020B0400000000000000" pitchFamily="49" charset="-128"/>
              <a:ea typeface="BIZ UDゴシック" panose="020B0400000000000000" pitchFamily="49" charset="-128"/>
            </a:endParaRPr>
          </a:p>
          <a:p>
            <a:r>
              <a:rPr kumimoji="1" lang="ja-JP" altLang="en-US" sz="2000" dirty="0">
                <a:latin typeface="BIZ UDゴシック" panose="020B0400000000000000" pitchFamily="49" charset="-128"/>
                <a:ea typeface="BIZ UDゴシック" panose="020B0400000000000000" pitchFamily="49" charset="-128"/>
              </a:rPr>
              <a:t> </a:t>
            </a:r>
            <a:r>
              <a:rPr kumimoji="1" lang="en-US" altLang="ja-JP" sz="2000" dirty="0">
                <a:latin typeface="BIZ UDゴシック" panose="020B0400000000000000" pitchFamily="49" charset="-128"/>
                <a:ea typeface="BIZ UDゴシック" panose="020B0400000000000000" pitchFamily="49" charset="-128"/>
              </a:rPr>
              <a:t>NOx</a:t>
            </a:r>
            <a:r>
              <a:rPr kumimoji="1" lang="ja-JP" altLang="en-US" sz="2000" dirty="0">
                <a:latin typeface="BIZ UDゴシック" panose="020B0400000000000000" pitchFamily="49" charset="-128"/>
                <a:ea typeface="BIZ UDゴシック" panose="020B0400000000000000" pitchFamily="49" charset="-128"/>
              </a:rPr>
              <a:t>、</a:t>
            </a:r>
            <a:r>
              <a:rPr kumimoji="1" lang="en-US" altLang="ja-JP" sz="2000" dirty="0">
                <a:latin typeface="BIZ UDゴシック" panose="020B0400000000000000" pitchFamily="49" charset="-128"/>
                <a:ea typeface="BIZ UDゴシック" panose="020B0400000000000000" pitchFamily="49" charset="-128"/>
              </a:rPr>
              <a:t>VOC</a:t>
            </a:r>
            <a:r>
              <a:rPr kumimoji="1" lang="ja-JP" altLang="en-US" sz="2000" dirty="0">
                <a:latin typeface="BIZ UDゴシック" panose="020B0400000000000000" pitchFamily="49" charset="-128"/>
                <a:ea typeface="BIZ UDゴシック" panose="020B0400000000000000" pitchFamily="49" charset="-128"/>
              </a:rPr>
              <a:t>対策に取り組む事業者等を募集し、取組を広く紹介することで、自主的取組による排出削減を促進</a:t>
            </a:r>
          </a:p>
        </p:txBody>
      </p:sp>
      <p:sp>
        <p:nvSpPr>
          <p:cNvPr id="9" name="テキスト ボックス 8">
            <a:extLst>
              <a:ext uri="{FF2B5EF4-FFF2-40B4-BE49-F238E27FC236}">
                <a16:creationId xmlns:a16="http://schemas.microsoft.com/office/drawing/2014/main" id="{185FE656-2AF3-F055-5087-5B402E89F49B}"/>
              </a:ext>
            </a:extLst>
          </p:cNvPr>
          <p:cNvSpPr txBox="1"/>
          <p:nvPr/>
        </p:nvSpPr>
        <p:spPr>
          <a:xfrm>
            <a:off x="322729" y="4190825"/>
            <a:ext cx="11546542" cy="1219199"/>
          </a:xfrm>
          <a:prstGeom prst="rect">
            <a:avLst/>
          </a:prstGeom>
          <a:noFill/>
          <a:ln>
            <a:solidFill>
              <a:schemeClr val="tx1"/>
            </a:solidFill>
            <a:prstDash val="sysDot"/>
          </a:ln>
        </p:spPr>
        <p:txBody>
          <a:bodyPr wrap="square" rtlCol="0" anchor="ctr" anchorCtr="0">
            <a:noAutofit/>
          </a:bodyPr>
          <a:lstStyle/>
          <a:p>
            <a:r>
              <a:rPr kumimoji="1" lang="ja-JP" altLang="en-US" sz="2000" dirty="0">
                <a:latin typeface="BIZ UDゴシック" panose="020B0400000000000000" pitchFamily="49" charset="-128"/>
                <a:ea typeface="BIZ UDゴシック" panose="020B0400000000000000" pitchFamily="49" charset="-128"/>
              </a:rPr>
              <a:t>○　「</a:t>
            </a:r>
            <a:r>
              <a:rPr kumimoji="1" lang="en-US" altLang="ja-JP" sz="2000" dirty="0">
                <a:latin typeface="BIZ UDゴシック" panose="020B0400000000000000" pitchFamily="49" charset="-128"/>
                <a:ea typeface="BIZ UDゴシック" panose="020B0400000000000000" pitchFamily="49" charset="-128"/>
              </a:rPr>
              <a:t>Tokyo Cool Home </a:t>
            </a:r>
            <a:r>
              <a:rPr kumimoji="1" lang="ja-JP" altLang="en-US" sz="2000" dirty="0">
                <a:latin typeface="BIZ UDゴシック" panose="020B0400000000000000" pitchFamily="49" charset="-128"/>
                <a:ea typeface="BIZ UDゴシック" panose="020B0400000000000000" pitchFamily="49" charset="-128"/>
              </a:rPr>
              <a:t>＆ </a:t>
            </a:r>
            <a:r>
              <a:rPr kumimoji="1" lang="en-US" altLang="ja-JP" sz="2000" dirty="0">
                <a:latin typeface="BIZ UDゴシック" panose="020B0400000000000000" pitchFamily="49" charset="-128"/>
                <a:ea typeface="BIZ UDゴシック" panose="020B0400000000000000" pitchFamily="49" charset="-128"/>
              </a:rPr>
              <a:t>Biz</a:t>
            </a:r>
            <a:r>
              <a:rPr kumimoji="1" lang="ja-JP" altLang="en-US" sz="2000" dirty="0">
                <a:latin typeface="BIZ UDゴシック" panose="020B0400000000000000" pitchFamily="49" charset="-128"/>
                <a:ea typeface="BIZ UDゴシック" panose="020B0400000000000000" pitchFamily="49" charset="-128"/>
              </a:rPr>
              <a:t>イベント」</a:t>
            </a:r>
            <a:endParaRPr kumimoji="1" lang="en-US" altLang="ja-JP" sz="2000" dirty="0">
              <a:latin typeface="BIZ UDゴシック" panose="020B0400000000000000" pitchFamily="49" charset="-128"/>
              <a:ea typeface="BIZ UDゴシック" panose="020B0400000000000000" pitchFamily="49" charset="-128"/>
            </a:endParaRPr>
          </a:p>
          <a:p>
            <a:r>
              <a:rPr kumimoji="1" lang="ja-JP" altLang="en-US" sz="2000" dirty="0">
                <a:latin typeface="BIZ UDゴシック" panose="020B0400000000000000" pitchFamily="49" charset="-128"/>
                <a:ea typeface="BIZ UDゴシック" panose="020B0400000000000000" pitchFamily="49" charset="-128"/>
              </a:rPr>
              <a:t>知事、都職員などがクールビズのスタイル等を紹介するクールビズコレクションを実施したほか、家庭や事業所での節電・省エネやエネルギーの地産地消に向けた具体的な取組や機器、</a:t>
            </a:r>
            <a:r>
              <a:rPr kumimoji="1" lang="en-US" altLang="ja-JP" sz="2000" dirty="0">
                <a:latin typeface="BIZ UDゴシック" panose="020B0400000000000000" pitchFamily="49" charset="-128"/>
                <a:ea typeface="BIZ UDゴシック" panose="020B0400000000000000" pitchFamily="49" charset="-128"/>
              </a:rPr>
              <a:t>ZEV</a:t>
            </a:r>
            <a:r>
              <a:rPr kumimoji="1" lang="ja-JP" altLang="en-US" sz="2000" dirty="0">
                <a:latin typeface="BIZ UDゴシック" panose="020B0400000000000000" pitchFamily="49" charset="-128"/>
                <a:ea typeface="BIZ UDゴシック" panose="020B0400000000000000" pitchFamily="49" charset="-128"/>
              </a:rPr>
              <a:t>などを展示・紹介</a:t>
            </a:r>
          </a:p>
        </p:txBody>
      </p:sp>
      <p:sp>
        <p:nvSpPr>
          <p:cNvPr id="3" name="テキスト ボックス 10">
            <a:extLst>
              <a:ext uri="{FF2B5EF4-FFF2-40B4-BE49-F238E27FC236}">
                <a16:creationId xmlns:a16="http://schemas.microsoft.com/office/drawing/2014/main" id="{AE717ACE-3714-7535-97D1-D1D5C8B661D3}"/>
              </a:ext>
            </a:extLst>
          </p:cNvPr>
          <p:cNvSpPr txBox="1"/>
          <p:nvPr/>
        </p:nvSpPr>
        <p:spPr>
          <a:xfrm>
            <a:off x="7344231" y="5605201"/>
            <a:ext cx="4209137" cy="230832"/>
          </a:xfrm>
          <a:prstGeom prst="rect">
            <a:avLst/>
          </a:prstGeom>
          <a:noFill/>
        </p:spPr>
        <p:txBody>
          <a:bodyPr wrap="square" rtlCol="0">
            <a:spAutoFit/>
          </a:bodyPr>
          <a:lstStyle/>
          <a:p>
            <a:pPr algn="r"/>
            <a:r>
              <a:rPr kumimoji="1" lang="ja-JP" altLang="en-US" sz="900" dirty="0"/>
              <a:t>東京都公表資料より作成</a:t>
            </a:r>
          </a:p>
        </p:txBody>
      </p:sp>
    </p:spTree>
    <p:extLst>
      <p:ext uri="{BB962C8B-B14F-4D97-AF65-F5344CB8AC3E}">
        <p14:creationId xmlns:p14="http://schemas.microsoft.com/office/powerpoint/2010/main" val="337519670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PT_UD">
      <a:majorFont>
        <a:latin typeface="BIZ UDPゴシック"/>
        <a:ea typeface="BIZ UDPゴシック"/>
        <a:cs typeface=""/>
      </a:majorFont>
      <a:minorFont>
        <a:latin typeface="BIZ UDPゴシック"/>
        <a:ea typeface="BIZ UDP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A522752918CCD46806DF88B49F39CB9" ma:contentTypeVersion="10" ma:contentTypeDescription="新しいドキュメントを作成します。" ma:contentTypeScope="" ma:versionID="acac808a42ed4cc0b4712262f086b8f0">
  <xsd:schema xmlns:xsd="http://www.w3.org/2001/XMLSchema" xmlns:xs="http://www.w3.org/2001/XMLSchema" xmlns:p="http://schemas.microsoft.com/office/2006/metadata/properties" xmlns:ns2="176ced36-a019-4115-a100-4d7578b8c65a" targetNamespace="http://schemas.microsoft.com/office/2006/metadata/properties" ma:root="true" ma:fieldsID="71ccaf5f24510544113cc7487fc66c87" ns2:_="">
    <xsd:import namespace="176ced36-a019-4115-a100-4d7578b8c65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6ced36-a019-4115-a100-4d7578b8c6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3576f6b1-d0e7-45c8-9630-35c6e35c0032"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ADC5A2-2389-48BB-9849-0CF580EA4D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6ced36-a019-4115-a100-4d7578b8c6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65C968-57A2-48B7-9FDD-07DB31E05E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5847</TotalTime>
  <Words>873</Words>
  <Application>Microsoft Office PowerPoint</Application>
  <PresentationFormat>ワイド画面</PresentationFormat>
  <Paragraphs>55</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BIZ UDPゴシック</vt:lpstr>
      <vt:lpstr>BIZ UDゴシック</vt:lpstr>
      <vt:lpstr>游ゴシック</vt:lpstr>
      <vt:lpstr>Arial</vt:lpstr>
      <vt:lpstr>Office テーマ</vt:lpstr>
      <vt:lpstr>国、東京都の動向</vt:lpstr>
      <vt:lpstr>環境教育</vt:lpstr>
      <vt:lpstr>国の動き</vt:lpstr>
      <vt:lpstr>東京都の動き</vt:lpstr>
      <vt:lpstr>パートナーシップ</vt:lpstr>
      <vt:lpstr>国の動き</vt:lpstr>
      <vt:lpstr>東京都の動き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中尾 理恵子</dc:creator>
  <cp:lastModifiedBy>黒田　宗範</cp:lastModifiedBy>
  <cp:revision>335</cp:revision>
  <cp:lastPrinted>2023-06-08T02:55:32Z</cp:lastPrinted>
  <dcterms:created xsi:type="dcterms:W3CDTF">2023-06-08T00:51:24Z</dcterms:created>
  <dcterms:modified xsi:type="dcterms:W3CDTF">2025-01-07T01:52:24Z</dcterms:modified>
</cp:coreProperties>
</file>