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7"/>
  </p:notesMasterIdLst>
  <p:sldIdLst>
    <p:sldId id="484" r:id="rId4"/>
    <p:sldId id="496" r:id="rId5"/>
    <p:sldId id="497" r:id="rId6"/>
    <p:sldId id="258" r:id="rId7"/>
    <p:sldId id="428" r:id="rId8"/>
    <p:sldId id="429" r:id="rId9"/>
    <p:sldId id="427" r:id="rId10"/>
    <p:sldId id="424" r:id="rId11"/>
    <p:sldId id="425" r:id="rId12"/>
    <p:sldId id="405" r:id="rId13"/>
    <p:sldId id="410" r:id="rId14"/>
    <p:sldId id="407" r:id="rId15"/>
    <p:sldId id="408" r:id="rId16"/>
    <p:sldId id="409" r:id="rId17"/>
    <p:sldId id="412" r:id="rId18"/>
    <p:sldId id="413" r:id="rId19"/>
    <p:sldId id="414" r:id="rId20"/>
    <p:sldId id="415" r:id="rId21"/>
    <p:sldId id="416" r:id="rId22"/>
    <p:sldId id="430" r:id="rId23"/>
    <p:sldId id="431" r:id="rId24"/>
    <p:sldId id="498" r:id="rId25"/>
    <p:sldId id="426" r:id="rId26"/>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025BBD-8586-3833-3851-D426629DC35E}" name="藤木　舞" initials="" userId="S::02375851@it-nakano2.city.tokyo-nakano.lg.jp::2f826d8a-4cdd-4338-b659-81966a9b5e0c" providerId="AD"/>
  <p188:author id="{F2D2DACA-E193-65F2-6264-CD359372DB49}" name="坂東　恵理" initials="" userId="S::02369559@it-nakano2.city.tokyo-nakano.lg.jp::0020b0e9-8d2b-440b-b127-1817219b9455" providerId="AD"/>
  <p188:author id="{4FF826F7-83D9-6272-13D0-30B1E29D7462}" name="森　康子" initials="森　" userId="S::02367700@it-nakano2.city.tokyo-nakano.lg.jp::df8dc8c9-9917-4fd1-8884-b3a75eb6b96c" providerId="AD"/>
  <p188:author id="{F62A45FD-3C3A-B7F6-0751-18149BCF808F}" name="黒田　宗範" initials="黒田　宗範" userId="S::02370492@it-nakano2.city.tokyo-nakano.lg.jp::a614a911-78f1-4410-935a-c8c4d77c86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4"/>
    <a:srgbClr val="FABA86"/>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5BC9F2-5CB5-4FA4-8BD8-FB402635090E}" v="3" dt="2024-12-11T23:42:54.30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14" autoAdjust="0"/>
    <p:restoredTop sz="96242" autoAdjust="0"/>
  </p:normalViewPr>
  <p:slideViewPr>
    <p:cSldViewPr showGuides="1">
      <p:cViewPr varScale="1">
        <p:scale>
          <a:sx n="110" d="100"/>
          <a:sy n="110" d="100"/>
        </p:scale>
        <p:origin x="204" y="114"/>
      </p:cViewPr>
      <p:guideLst>
        <p:guide orient="horz" pos="2160"/>
        <p:guide pos="3840"/>
      </p:guideLst>
    </p:cSldViewPr>
  </p:slideViewPr>
  <p:outlineViewPr>
    <p:cViewPr>
      <p:scale>
        <a:sx n="33" d="100"/>
        <a:sy n="33" d="100"/>
      </p:scale>
      <p:origin x="0" y="159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黒田　宗範" userId="a614a911-78f1-4410-935a-c8c4d77c86e3" providerId="ADAL" clId="{C65BC9F2-5CB5-4FA4-8BD8-FB402635090E}"/>
    <pc:docChg chg="undo custSel modSld">
      <pc:chgData name="黒田　宗範" userId="a614a911-78f1-4410-935a-c8c4d77c86e3" providerId="ADAL" clId="{C65BC9F2-5CB5-4FA4-8BD8-FB402635090E}" dt="2024-12-11T23:43:28.359" v="7" actId="1076"/>
      <pc:docMkLst>
        <pc:docMk/>
      </pc:docMkLst>
      <pc:sldChg chg="addSp modSp mod">
        <pc:chgData name="黒田　宗範" userId="a614a911-78f1-4410-935a-c8c4d77c86e3" providerId="ADAL" clId="{C65BC9F2-5CB5-4FA4-8BD8-FB402635090E}" dt="2024-12-11T23:43:28.359" v="7" actId="1076"/>
        <pc:sldMkLst>
          <pc:docMk/>
          <pc:sldMk cId="453186736" sldId="498"/>
        </pc:sldMkLst>
        <pc:spChg chg="mod">
          <ac:chgData name="黒田　宗範" userId="a614a911-78f1-4410-935a-c8c4d77c86e3" providerId="ADAL" clId="{C65BC9F2-5CB5-4FA4-8BD8-FB402635090E}" dt="2024-12-11T23:43:26.320" v="5" actId="1076"/>
          <ac:spMkLst>
            <pc:docMk/>
            <pc:sldMk cId="453186736" sldId="498"/>
            <ac:spMk id="7" creationId="{5483D790-8013-40F2-5147-26BC13D7C2DA}"/>
          </ac:spMkLst>
        </pc:spChg>
        <pc:spChg chg="add mod">
          <ac:chgData name="黒田　宗範" userId="a614a911-78f1-4410-935a-c8c4d77c86e3" providerId="ADAL" clId="{C65BC9F2-5CB5-4FA4-8BD8-FB402635090E}" dt="2024-12-11T23:42:51.683" v="1"/>
          <ac:spMkLst>
            <pc:docMk/>
            <pc:sldMk cId="453186736" sldId="498"/>
            <ac:spMk id="9" creationId="{C4DF3FB9-739C-28E4-129F-6E808EF45EDB}"/>
          </ac:spMkLst>
        </pc:spChg>
        <pc:spChg chg="add mod">
          <ac:chgData name="黒田　宗範" userId="a614a911-78f1-4410-935a-c8c4d77c86e3" providerId="ADAL" clId="{C65BC9F2-5CB5-4FA4-8BD8-FB402635090E}" dt="2024-12-11T23:43:14.138" v="4"/>
          <ac:spMkLst>
            <pc:docMk/>
            <pc:sldMk cId="453186736" sldId="498"/>
            <ac:spMk id="10" creationId="{DF7226CF-76DB-790A-4048-08B17352D108}"/>
          </ac:spMkLst>
        </pc:spChg>
        <pc:picChg chg="mod">
          <ac:chgData name="黒田　宗範" userId="a614a911-78f1-4410-935a-c8c4d77c86e3" providerId="ADAL" clId="{C65BC9F2-5CB5-4FA4-8BD8-FB402635090E}" dt="2024-12-11T23:43:28.359" v="7" actId="1076"/>
          <ac:picMkLst>
            <pc:docMk/>
            <pc:sldMk cId="453186736" sldId="498"/>
            <ac:picMk id="6" creationId="{5B9C5615-266D-57B2-8F1A-5FAB908899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CF8F978-D9D8-4857-86E3-9EC5D2A92217}" type="datetimeFigureOut">
              <a:rPr kumimoji="1" lang="ja-JP" altLang="en-US" smtClean="0"/>
              <a:t>2025/1/6</a:t>
            </a:fld>
            <a:endParaRPr kumimoji="1" lang="ja-JP" altLang="en-US"/>
          </a:p>
        </p:txBody>
      </p:sp>
      <p:sp>
        <p:nvSpPr>
          <p:cNvPr id="4" name="スライド イメージ プレースホルダー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EF26F9E-77CB-4424-BFDD-FE44AA61C8FF}" type="slidenum">
              <a:rPr kumimoji="1" lang="ja-JP" altLang="en-US" smtClean="0"/>
              <a:t>‹#›</a:t>
            </a:fld>
            <a:endParaRPr kumimoji="1" lang="ja-JP" altLang="en-US"/>
          </a:p>
        </p:txBody>
      </p:sp>
    </p:spTree>
    <p:extLst>
      <p:ext uri="{BB962C8B-B14F-4D97-AF65-F5344CB8AC3E}">
        <p14:creationId xmlns:p14="http://schemas.microsoft.com/office/powerpoint/2010/main" val="35727994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05674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2251680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06981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369695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301210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95976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90321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349628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333440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235281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B7F0180-C4F7-46C3-8022-B785EBC812B2}" type="datetimeFigureOut">
              <a:rPr kumimoji="1" lang="ja-JP" altLang="en-US" smtClean="0"/>
              <a:t>2025/1/6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74349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F0180-C4F7-46C3-8022-B785EBC812B2}" type="datetimeFigureOut">
              <a:rPr kumimoji="1" lang="ja-JP" altLang="en-US" smtClean="0"/>
              <a:t>2025/1/6</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94042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g"/><Relationship Id="rId2" Type="http://schemas.openxmlformats.org/officeDocument/2006/relationships/image" Target="../media/image17.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タイトル 1"/>
          <p:cNvSpPr>
            <a:spLocks noGrp="1"/>
          </p:cNvSpPr>
          <p:nvPr>
            <p:ph type="ctrTitle"/>
          </p:nvPr>
        </p:nvSpPr>
        <p:spPr>
          <a:xfrm>
            <a:off x="2209800" y="2999026"/>
            <a:ext cx="7772400" cy="726020"/>
          </a:xfrm>
        </p:spPr>
        <p:txBody>
          <a:bodyPr>
            <a:normAutofit fontScale="90000"/>
          </a:bodyPr>
          <a:lstStyle/>
          <a:p>
            <a:pPr>
              <a:lnSpc>
                <a:spcPct val="150000"/>
              </a:lnSpc>
            </a:pPr>
            <a:r>
              <a:rPr lang="ja-JP" altLang="en-US" sz="4000" dirty="0">
                <a:latin typeface="BIZ UDゴシック" panose="020B0400000000000000" pitchFamily="49" charset="-128"/>
                <a:ea typeface="BIZ UDゴシック" panose="020B0400000000000000" pitchFamily="49" charset="-128"/>
              </a:rPr>
              <a:t>中野区の現状に関する参考資料</a:t>
            </a:r>
            <a:br>
              <a:rPr lang="en-US" altLang="ja-JP" sz="4000" dirty="0">
                <a:latin typeface="BIZ UDゴシック" panose="020B0400000000000000" pitchFamily="49" charset="-128"/>
                <a:ea typeface="BIZ UDゴシック" panose="020B0400000000000000" pitchFamily="49" charset="-128"/>
              </a:rPr>
            </a:br>
            <a:r>
              <a:rPr lang="en-US" altLang="ja-JP" sz="4000" dirty="0">
                <a:latin typeface="BIZ UDゴシック" panose="020B0400000000000000" pitchFamily="49" charset="-128"/>
                <a:ea typeface="BIZ UDゴシック" panose="020B0400000000000000" pitchFamily="49" charset="-128"/>
              </a:rPr>
              <a:t>【</a:t>
            </a:r>
            <a:r>
              <a:rPr lang="ja-JP" altLang="en-US" sz="4000" dirty="0">
                <a:latin typeface="BIZ UDゴシック" panose="020B0400000000000000" pitchFamily="49" charset="-128"/>
                <a:ea typeface="BIZ UDゴシック" panose="020B0400000000000000" pitchFamily="49" charset="-128"/>
              </a:rPr>
              <a:t>テーマ４</a:t>
            </a:r>
            <a:r>
              <a:rPr lang="en-US" altLang="ja-JP" sz="4000" dirty="0">
                <a:latin typeface="BIZ UDゴシック" panose="020B0400000000000000" pitchFamily="49" charset="-128"/>
                <a:ea typeface="BIZ UDゴシック" panose="020B0400000000000000" pitchFamily="49" charset="-128"/>
              </a:rPr>
              <a:t>】</a:t>
            </a:r>
            <a:endParaRPr lang="ja-JP" altLang="en-US" sz="4000" dirty="0">
              <a:latin typeface="BIZ UDゴシック" panose="020B0400000000000000" pitchFamily="49" charset="-128"/>
              <a:ea typeface="BIZ UDゴシック" panose="020B0400000000000000" pitchFamily="49" charset="-128"/>
            </a:endParaRPr>
          </a:p>
        </p:txBody>
      </p:sp>
      <p:cxnSp>
        <p:nvCxnSpPr>
          <p:cNvPr id="2" name="直線コネクタ 1">
            <a:extLst>
              <a:ext uri="{FF2B5EF4-FFF2-40B4-BE49-F238E27FC236}">
                <a16:creationId xmlns:a16="http://schemas.microsoft.com/office/drawing/2014/main" id="{C2072B9A-71E7-E727-1A5E-62F9170575C1}"/>
              </a:ext>
            </a:extLst>
          </p:cNvPr>
          <p:cNvCxnSpPr>
            <a:cxnSpLocks/>
          </p:cNvCxnSpPr>
          <p:nvPr/>
        </p:nvCxnSpPr>
        <p:spPr>
          <a:xfrm>
            <a:off x="0" y="83671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F76EA965-DE10-1001-D161-B138D2112A23}"/>
              </a:ext>
            </a:extLst>
          </p:cNvPr>
          <p:cNvSpPr/>
          <p:nvPr/>
        </p:nvSpPr>
        <p:spPr>
          <a:xfrm>
            <a:off x="0" y="8806"/>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348A142-DE00-548D-AFBE-AA648FCADBA4}"/>
              </a:ext>
            </a:extLst>
          </p:cNvPr>
          <p:cNvSpPr/>
          <p:nvPr/>
        </p:nvSpPr>
        <p:spPr>
          <a:xfrm>
            <a:off x="0" y="6012482"/>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FD24BB02-55E2-75EE-6F97-717AC3ED011D}"/>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bg1"/>
                </a:solidFill>
                <a:latin typeface="BIZ UDゴシック" panose="020B0400000000000000" pitchFamily="49" charset="-128"/>
                <a:ea typeface="BIZ UDゴシック" panose="020B0400000000000000" pitchFamily="49" charset="-128"/>
              </a:rPr>
              <a:t>1</a:t>
            </a:fld>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F7AEE5F0-C6A0-4A1D-4BB9-C5AF57C32673}"/>
              </a:ext>
            </a:extLst>
          </p:cNvPr>
          <p:cNvSpPr txBox="1"/>
          <p:nvPr/>
        </p:nvSpPr>
        <p:spPr>
          <a:xfrm>
            <a:off x="10693672" y="995916"/>
            <a:ext cx="1343472" cy="400110"/>
          </a:xfrm>
          <a:prstGeom prst="rect">
            <a:avLst/>
          </a:prstGeom>
          <a:noFill/>
          <a:ln>
            <a:solidFill>
              <a:schemeClr val="tx1"/>
            </a:solidFill>
          </a:ln>
        </p:spPr>
        <p:txBody>
          <a:bodyPr wrap="square" rtlCol="0">
            <a:spAutoFit/>
          </a:bodyPr>
          <a:lstStyle/>
          <a:p>
            <a:pPr algn="ctr"/>
            <a:r>
              <a:rPr kumimoji="1" lang="ja-JP" altLang="en-US" sz="2000" dirty="0">
                <a:latin typeface="BIZ UDゴシック" panose="020B0400000000000000" pitchFamily="49" charset="-128"/>
                <a:ea typeface="BIZ UDゴシック" panose="020B0400000000000000" pitchFamily="49" charset="-128"/>
              </a:rPr>
              <a:t>資料</a:t>
            </a:r>
            <a:r>
              <a:rPr lang="ja-JP" altLang="en-US" sz="2000" dirty="0">
                <a:latin typeface="BIZ UDゴシック" panose="020B0400000000000000" pitchFamily="49" charset="-128"/>
                <a:ea typeface="BIZ UDゴシック" panose="020B0400000000000000" pitchFamily="49" charset="-128"/>
              </a:rPr>
              <a:t>３</a:t>
            </a:r>
            <a:endParaRPr kumimoji="1" lang="ja-JP" altLang="en-US" sz="2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1404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グリーンインフラの取組</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CE7F482-4D46-2752-275E-1F421AC608F9}"/>
              </a:ext>
            </a:extLst>
          </p:cNvPr>
          <p:cNvSpPr txBox="1"/>
          <p:nvPr/>
        </p:nvSpPr>
        <p:spPr>
          <a:xfrm>
            <a:off x="655066" y="1040647"/>
            <a:ext cx="5440934" cy="2820400"/>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〇区内の主要な公園・道路・河川などのみどりは、都市が</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自然環境との調和を図る上での重要な構成要素であり、</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都市づくりの上では、豊かな生活環境の形成のみならず、</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防災・減災、</a:t>
            </a:r>
            <a:r>
              <a:rPr lang="en-US" altLang="ja-JP" sz="1600" dirty="0">
                <a:latin typeface="BIZ UDゴシック" panose="020B0400000000000000" pitchFamily="49" charset="-128"/>
                <a:ea typeface="BIZ UDゴシック" panose="020B0400000000000000" pitchFamily="49" charset="-128"/>
              </a:rPr>
              <a:t>CO2</a:t>
            </a:r>
            <a:r>
              <a:rPr lang="ja-JP" altLang="en-US" sz="1600" dirty="0">
                <a:latin typeface="BIZ UDゴシック" panose="020B0400000000000000" pitchFamily="49" charset="-128"/>
                <a:ea typeface="BIZ UDゴシック" panose="020B0400000000000000" pitchFamily="49" charset="-128"/>
              </a:rPr>
              <a:t>（二酸化炭素）の吸収、ヒートアイラ</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ンド現象の緩和、生き物の生息空間の保全、景観を形づ</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くる骨格としての役割、雨水の浸透機能など、さまざま</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な機能を担うことができます。</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〇このため、基本的な都市構造の一つとしてまちを守り・</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うるおいを生み出すグリーンインフラを位置づけ、育成</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を図ります。</a:t>
            </a:r>
            <a:endParaRPr lang="en-US" altLang="ja-JP" sz="16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8123DD06-FD69-9CDA-C8B4-957ADBAABD07}"/>
              </a:ext>
            </a:extLst>
          </p:cNvPr>
          <p:cNvSpPr txBox="1"/>
          <p:nvPr/>
        </p:nvSpPr>
        <p:spPr>
          <a:xfrm>
            <a:off x="9552384" y="6415857"/>
            <a:ext cx="2009330" cy="181496"/>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（出典：中野区都市計画マスタープラン）</a:t>
            </a:r>
            <a:endParaRPr lang="en-US" altLang="ja-JP" sz="8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9DED3AB8-9199-A4C3-9433-A8C4A32A2C9F}"/>
              </a:ext>
            </a:extLst>
          </p:cNvPr>
          <p:cNvSpPr txBox="1"/>
          <p:nvPr/>
        </p:nvSpPr>
        <p:spPr>
          <a:xfrm>
            <a:off x="6415706" y="1203290"/>
            <a:ext cx="4360814" cy="282536"/>
          </a:xfrm>
          <a:prstGeom prst="rect">
            <a:avLst/>
          </a:prstGeom>
          <a:noFill/>
        </p:spPr>
        <p:txBody>
          <a:bodyPr wrap="square" lIns="0" tIns="0" rIns="0" bIns="0" rtlCol="0" anchor="ctr" anchorCtr="0">
            <a:noAutofit/>
          </a:bodyPr>
          <a:lstStyle/>
          <a:p>
            <a:r>
              <a:rPr lang="ja-JP" altLang="en-US" sz="1400" dirty="0">
                <a:latin typeface="BIZ UDゴシック" panose="020B0400000000000000" pitchFamily="49" charset="-128"/>
                <a:ea typeface="BIZ UDゴシック" panose="020B0400000000000000" pitchFamily="49" charset="-128"/>
              </a:rPr>
              <a:t>まちを守り、うるおいを生み出すグリーンインフラ</a:t>
            </a:r>
            <a:endParaRPr lang="en-US" altLang="ja-JP" sz="1400" dirty="0">
              <a:latin typeface="BIZ UDゴシック" panose="020B0400000000000000" pitchFamily="49" charset="-128"/>
              <a:ea typeface="BIZ UDゴシック" panose="020B0400000000000000" pitchFamily="49" charset="-128"/>
            </a:endParaRPr>
          </a:p>
        </p:txBody>
      </p:sp>
      <p:pic>
        <p:nvPicPr>
          <p:cNvPr id="13" name="図 12">
            <a:extLst>
              <a:ext uri="{FF2B5EF4-FFF2-40B4-BE49-F238E27FC236}">
                <a16:creationId xmlns:a16="http://schemas.microsoft.com/office/drawing/2014/main" id="{3A37C7C5-40D7-135C-70DF-071D33D200AB}"/>
              </a:ext>
            </a:extLst>
          </p:cNvPr>
          <p:cNvPicPr>
            <a:picLocks noChangeAspect="1"/>
          </p:cNvPicPr>
          <p:nvPr/>
        </p:nvPicPr>
        <p:blipFill>
          <a:blip r:embed="rId2"/>
          <a:stretch>
            <a:fillRect/>
          </a:stretch>
        </p:blipFill>
        <p:spPr>
          <a:xfrm>
            <a:off x="6413288" y="1502569"/>
            <a:ext cx="5123646" cy="4896544"/>
          </a:xfrm>
          <a:prstGeom prst="rect">
            <a:avLst/>
          </a:prstGeom>
        </p:spPr>
      </p:pic>
      <p:sp>
        <p:nvSpPr>
          <p:cNvPr id="8" name="スライド番号プレースホルダー 8">
            <a:extLst>
              <a:ext uri="{FF2B5EF4-FFF2-40B4-BE49-F238E27FC236}">
                <a16:creationId xmlns:a16="http://schemas.microsoft.com/office/drawing/2014/main" id="{44D9E206-FA7E-4A2C-3C2B-C65455EE6529}"/>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10</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4581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みどりと防災の拠点としての機能</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CE7F482-4D46-2752-275E-1F421AC608F9}"/>
              </a:ext>
            </a:extLst>
          </p:cNvPr>
          <p:cNvSpPr txBox="1"/>
          <p:nvPr/>
        </p:nvSpPr>
        <p:spPr>
          <a:xfrm>
            <a:off x="655066" y="1040648"/>
            <a:ext cx="10265470" cy="1250222"/>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〇大規模な公園は、まちにうるおいをもたらすみどりのオープンスペースであるとともに、震災時の</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一時避難場所や市街地の延焼防止としての機能も期待されています。</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〇そのため、自然環境が有する多様な機能を都市づくりに生かすという観点から、みどりと防災の拠点として</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保全・整備します。</a:t>
            </a:r>
            <a:endParaRPr lang="en-US" altLang="ja-JP" sz="16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8123DD06-FD69-9CDA-C8B4-957ADBAABD07}"/>
              </a:ext>
            </a:extLst>
          </p:cNvPr>
          <p:cNvSpPr txBox="1"/>
          <p:nvPr/>
        </p:nvSpPr>
        <p:spPr>
          <a:xfrm>
            <a:off x="2927648" y="5210233"/>
            <a:ext cx="2069419" cy="234991"/>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（出典：中野区都市計画マスタープラン）</a:t>
            </a:r>
            <a:endParaRPr lang="en-US" altLang="ja-JP" sz="8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9DED3AB8-9199-A4C3-9433-A8C4A32A2C9F}"/>
              </a:ext>
            </a:extLst>
          </p:cNvPr>
          <p:cNvSpPr txBox="1"/>
          <p:nvPr/>
        </p:nvSpPr>
        <p:spPr>
          <a:xfrm>
            <a:off x="335360" y="2253144"/>
            <a:ext cx="2304256" cy="282536"/>
          </a:xfrm>
          <a:prstGeom prst="rect">
            <a:avLst/>
          </a:prstGeom>
          <a:noFill/>
        </p:spPr>
        <p:txBody>
          <a:bodyPr wrap="square" lIns="0" tIns="0" rIns="0" bIns="0" rtlCol="0" anchor="ctr" anchorCtr="0">
            <a:noAutofit/>
          </a:bodyPr>
          <a:lstStyle/>
          <a:p>
            <a:r>
              <a:rPr lang="ja-JP" altLang="en-US" sz="1400" dirty="0">
                <a:latin typeface="BIZ UDゴシック" panose="020B0400000000000000" pitchFamily="49" charset="-128"/>
                <a:ea typeface="BIZ UDゴシック" panose="020B0400000000000000" pitchFamily="49" charset="-128"/>
              </a:rPr>
              <a:t>みどりと防災の拠点一覧</a:t>
            </a:r>
            <a:endParaRPr lang="en-US" altLang="ja-JP" sz="1400" dirty="0">
              <a:latin typeface="BIZ UDゴシック" panose="020B0400000000000000" pitchFamily="49" charset="-128"/>
              <a:ea typeface="BIZ UDゴシック" panose="020B0400000000000000" pitchFamily="49" charset="-128"/>
            </a:endParaRPr>
          </a:p>
        </p:txBody>
      </p:sp>
      <p:graphicFrame>
        <p:nvGraphicFramePr>
          <p:cNvPr id="11" name="表 10">
            <a:extLst>
              <a:ext uri="{FF2B5EF4-FFF2-40B4-BE49-F238E27FC236}">
                <a16:creationId xmlns:a16="http://schemas.microsoft.com/office/drawing/2014/main" id="{3DA12518-1E76-1D0B-1722-EBAE75807374}"/>
              </a:ext>
            </a:extLst>
          </p:cNvPr>
          <p:cNvGraphicFramePr>
            <a:graphicFrameLocks noGrp="1"/>
          </p:cNvGraphicFramePr>
          <p:nvPr>
            <p:extLst>
              <p:ext uri="{D42A27DB-BD31-4B8C-83A1-F6EECF244321}">
                <p14:modId xmlns:p14="http://schemas.microsoft.com/office/powerpoint/2010/main" val="1622386757"/>
              </p:ext>
            </p:extLst>
          </p:nvPr>
        </p:nvGraphicFramePr>
        <p:xfrm>
          <a:off x="335360" y="2527829"/>
          <a:ext cx="4648846" cy="2648141"/>
        </p:xfrm>
        <a:graphic>
          <a:graphicData uri="http://schemas.openxmlformats.org/drawingml/2006/table">
            <a:tbl>
              <a:tblPr firstRow="1" bandRow="1">
                <a:tableStyleId>{5C22544A-7EE6-4342-B048-85BDC9FD1C3A}</a:tableStyleId>
              </a:tblPr>
              <a:tblGrid>
                <a:gridCol w="1377161">
                  <a:extLst>
                    <a:ext uri="{9D8B030D-6E8A-4147-A177-3AD203B41FA5}">
                      <a16:colId xmlns:a16="http://schemas.microsoft.com/office/drawing/2014/main" val="2111923824"/>
                    </a:ext>
                  </a:extLst>
                </a:gridCol>
                <a:gridCol w="3271685">
                  <a:extLst>
                    <a:ext uri="{9D8B030D-6E8A-4147-A177-3AD203B41FA5}">
                      <a16:colId xmlns:a16="http://schemas.microsoft.com/office/drawing/2014/main" val="1928675137"/>
                    </a:ext>
                  </a:extLst>
                </a:gridCol>
              </a:tblGrid>
              <a:tr h="370840">
                <a:tc>
                  <a:txBody>
                    <a:bodyPr/>
                    <a:lstStyle/>
                    <a:p>
                      <a:pPr algn="ctr"/>
                      <a:r>
                        <a:rPr kumimoji="1" lang="ja-JP" altLang="en-US" sz="1400" dirty="0">
                          <a:latin typeface="BIZ UDゴシック" panose="020B0400000000000000" pitchFamily="49" charset="-128"/>
                          <a:ea typeface="BIZ UDゴシック" panose="020B0400000000000000" pitchFamily="49" charset="-128"/>
                        </a:rPr>
                        <a:t>区分</a:t>
                      </a:r>
                    </a:p>
                  </a:txBody>
                  <a:tcP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配置</a:t>
                      </a:r>
                    </a:p>
                  </a:txBody>
                  <a:tcPr/>
                </a:tc>
                <a:extLst>
                  <a:ext uri="{0D108BD9-81ED-4DB2-BD59-A6C34878D82A}">
                    <a16:rowId xmlns:a16="http://schemas.microsoft.com/office/drawing/2014/main" val="3516163821"/>
                  </a:ext>
                </a:extLst>
              </a:tr>
              <a:tr h="370840">
                <a:tc>
                  <a:txBody>
                    <a:bodyPr/>
                    <a:lstStyle/>
                    <a:p>
                      <a:r>
                        <a:rPr kumimoji="1" lang="ja-JP" altLang="en-US" sz="1400" dirty="0">
                          <a:latin typeface="BIZ UDゴシック" panose="020B0400000000000000" pitchFamily="49" charset="-128"/>
                          <a:ea typeface="BIZ UDゴシック" panose="020B0400000000000000" pitchFamily="49" charset="-128"/>
                        </a:rPr>
                        <a:t>みどりと</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防災の拠点</a:t>
                      </a:r>
                    </a:p>
                  </a:txBody>
                  <a:tcPr/>
                </a:tc>
                <a:tc>
                  <a:txBody>
                    <a:bodyPr/>
                    <a:lstStyle/>
                    <a:p>
                      <a:pPr>
                        <a:lnSpc>
                          <a:spcPct val="150000"/>
                        </a:lnSpc>
                      </a:pPr>
                      <a:r>
                        <a:rPr kumimoji="1" lang="ja-JP" altLang="en-US" sz="1400" dirty="0">
                          <a:latin typeface="BIZ UDゴシック" panose="020B0400000000000000" pitchFamily="49" charset="-128"/>
                          <a:ea typeface="BIZ UDゴシック" panose="020B0400000000000000" pitchFamily="49" charset="-128"/>
                        </a:rPr>
                        <a:t>南台いちょう公園、広町みらい公園、本五ふれあい公園、本二東郷やすらぎ公園、紅葉山公園、中野四季の森公園、平和の森公園、中野上高田公園、哲学堂公園、江古田公園、江古田の森公園、白鷺せせらぎ公園周辺、鷺宮西住宅周辺、都立武蔵丘高校周辺 など</a:t>
                      </a:r>
                    </a:p>
                  </a:txBody>
                  <a:tcPr/>
                </a:tc>
                <a:extLst>
                  <a:ext uri="{0D108BD9-81ED-4DB2-BD59-A6C34878D82A}">
                    <a16:rowId xmlns:a16="http://schemas.microsoft.com/office/drawing/2014/main" val="1980114887"/>
                  </a:ext>
                </a:extLst>
              </a:tr>
            </a:tbl>
          </a:graphicData>
        </a:graphic>
      </p:graphicFrame>
      <p:pic>
        <p:nvPicPr>
          <p:cNvPr id="8" name="図 7">
            <a:extLst>
              <a:ext uri="{FF2B5EF4-FFF2-40B4-BE49-F238E27FC236}">
                <a16:creationId xmlns:a16="http://schemas.microsoft.com/office/drawing/2014/main" id="{94E992DC-F263-2435-730F-95E815E8F27D}"/>
              </a:ext>
            </a:extLst>
          </p:cNvPr>
          <p:cNvPicPr>
            <a:picLocks noChangeAspect="1"/>
          </p:cNvPicPr>
          <p:nvPr/>
        </p:nvPicPr>
        <p:blipFill>
          <a:blip r:embed="rId2"/>
          <a:stretch>
            <a:fillRect/>
          </a:stretch>
        </p:blipFill>
        <p:spPr>
          <a:xfrm>
            <a:off x="5141906" y="2457441"/>
            <a:ext cx="3683189" cy="2451226"/>
          </a:xfrm>
          <a:prstGeom prst="rect">
            <a:avLst/>
          </a:prstGeom>
        </p:spPr>
      </p:pic>
      <p:pic>
        <p:nvPicPr>
          <p:cNvPr id="10" name="図 9">
            <a:extLst>
              <a:ext uri="{FF2B5EF4-FFF2-40B4-BE49-F238E27FC236}">
                <a16:creationId xmlns:a16="http://schemas.microsoft.com/office/drawing/2014/main" id="{F7AA6009-755A-DA58-7FDB-93C6D414301E}"/>
              </a:ext>
            </a:extLst>
          </p:cNvPr>
          <p:cNvPicPr>
            <a:picLocks noChangeAspect="1"/>
          </p:cNvPicPr>
          <p:nvPr/>
        </p:nvPicPr>
        <p:blipFill>
          <a:blip r:embed="rId3"/>
          <a:stretch>
            <a:fillRect/>
          </a:stretch>
        </p:blipFill>
        <p:spPr>
          <a:xfrm>
            <a:off x="7968208" y="4137625"/>
            <a:ext cx="3645087" cy="2451226"/>
          </a:xfrm>
          <a:prstGeom prst="rect">
            <a:avLst/>
          </a:prstGeom>
        </p:spPr>
      </p:pic>
      <p:sp>
        <p:nvSpPr>
          <p:cNvPr id="12" name="テキスト ボックス 11">
            <a:extLst>
              <a:ext uri="{FF2B5EF4-FFF2-40B4-BE49-F238E27FC236}">
                <a16:creationId xmlns:a16="http://schemas.microsoft.com/office/drawing/2014/main" id="{4BAE32E1-1D5C-A7EA-012A-55DE69225604}"/>
              </a:ext>
            </a:extLst>
          </p:cNvPr>
          <p:cNvSpPr txBox="1"/>
          <p:nvPr/>
        </p:nvSpPr>
        <p:spPr>
          <a:xfrm>
            <a:off x="5189041" y="2194923"/>
            <a:ext cx="2304256" cy="282536"/>
          </a:xfrm>
          <a:prstGeom prst="rect">
            <a:avLst/>
          </a:prstGeom>
          <a:noFill/>
        </p:spPr>
        <p:txBody>
          <a:bodyPr wrap="square" lIns="0" tIns="0" rIns="0" bIns="0" rtlCol="0" anchor="ctr" anchorCtr="0">
            <a:noAutofit/>
          </a:bodyPr>
          <a:lstStyle/>
          <a:p>
            <a:r>
              <a:rPr lang="ja-JP" altLang="en-US" sz="1400" dirty="0">
                <a:latin typeface="BIZ UDゴシック" panose="020B0400000000000000" pitchFamily="49" charset="-128"/>
                <a:ea typeface="BIZ UDゴシック" panose="020B0400000000000000" pitchFamily="49" charset="-128"/>
              </a:rPr>
              <a:t>↓広町みらい公園</a:t>
            </a:r>
            <a:endParaRPr lang="en-US" altLang="ja-JP" sz="140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2862B285-6706-6C9B-05AC-D28A9FBDB422}"/>
              </a:ext>
            </a:extLst>
          </p:cNvPr>
          <p:cNvSpPr txBox="1"/>
          <p:nvPr/>
        </p:nvSpPr>
        <p:spPr>
          <a:xfrm>
            <a:off x="9253029" y="3863333"/>
            <a:ext cx="2304256" cy="282536"/>
          </a:xfrm>
          <a:prstGeom prst="rect">
            <a:avLst/>
          </a:prstGeom>
          <a:noFill/>
        </p:spPr>
        <p:txBody>
          <a:bodyPr wrap="square" lIns="0" tIns="0" rIns="0" bIns="0" rtlCol="0" anchor="ctr" anchorCtr="0">
            <a:noAutofit/>
          </a:bodyPr>
          <a:lstStyle/>
          <a:p>
            <a:pPr algn="r"/>
            <a:r>
              <a:rPr lang="ja-JP" altLang="en-US" sz="1400" dirty="0">
                <a:latin typeface="BIZ UDゴシック" panose="020B0400000000000000" pitchFamily="49" charset="-128"/>
                <a:ea typeface="BIZ UDゴシック" panose="020B0400000000000000" pitchFamily="49" charset="-128"/>
              </a:rPr>
              <a:t>↓中野四季の森公園</a:t>
            </a:r>
            <a:endParaRPr lang="en-US" altLang="ja-JP" sz="1400" dirty="0">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7F302CDB-7C49-F965-1A37-EA8197D5F5BE}"/>
              </a:ext>
            </a:extLst>
          </p:cNvPr>
          <p:cNvSpPr txBox="1"/>
          <p:nvPr/>
        </p:nvSpPr>
        <p:spPr>
          <a:xfrm>
            <a:off x="9416320" y="6588851"/>
            <a:ext cx="2304256" cy="269149"/>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（出典：中野区都市計画マスタープラン）</a:t>
            </a:r>
            <a:endParaRPr lang="en-US" altLang="ja-JP" sz="800" dirty="0">
              <a:latin typeface="BIZ UDゴシック" panose="020B0400000000000000" pitchFamily="49" charset="-128"/>
              <a:ea typeface="BIZ UDゴシック" panose="020B0400000000000000" pitchFamily="49" charset="-128"/>
            </a:endParaRPr>
          </a:p>
        </p:txBody>
      </p:sp>
      <p:sp>
        <p:nvSpPr>
          <p:cNvPr id="9" name="スライド番号プレースホルダー 8">
            <a:extLst>
              <a:ext uri="{FF2B5EF4-FFF2-40B4-BE49-F238E27FC236}">
                <a16:creationId xmlns:a16="http://schemas.microsoft.com/office/drawing/2014/main" id="{4102728A-A304-2741-4EFC-A04A18F70006}"/>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11</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37630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みどりと防災の環境軸としての機能</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55066" y="1040648"/>
            <a:ext cx="10409486" cy="1740280"/>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〇みどりと防災の環境軸は、みどりと防災の拠点相互を結び、まちのうるおいを線状に形成し、また震災時の</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延焼遮断帯や避難経路ともなります。</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〇街路樹などによりみどりが連続し風の通り道となる幹線道路は、みどりと防災の環境軸であり、このうち</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山手通りと中野通りがみどりと防災の主要環境軸となっています。</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〇早稲田通り（中野通り～環七通り）、中野通り（新青梅街道以北）、中杉通り、大和町中央通りは、みど</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りと防災の環境軸としてみどりの連続した空間を形成するため、道路拡幅に合わせた街路樹や植樹帯の整</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備をすすめるとともに、周辺の敷地のみどりや公園等と一体的にみどりの充実をすすめます。</a:t>
            </a:r>
            <a:endParaRPr lang="en-US" altLang="ja-JP" sz="1600" dirty="0">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B63340B6-36F0-72CE-534A-F560D7728CF4}"/>
              </a:ext>
            </a:extLst>
          </p:cNvPr>
          <p:cNvSpPr txBox="1"/>
          <p:nvPr/>
        </p:nvSpPr>
        <p:spPr>
          <a:xfrm>
            <a:off x="9048328" y="6444500"/>
            <a:ext cx="2016224" cy="296868"/>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（出典：中野区都市計画マスタープラン）</a:t>
            </a:r>
            <a:endParaRPr lang="en-US" altLang="ja-JP" sz="800" dirty="0">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28BE707D-38DD-C15E-6EC3-94C2E174839E}"/>
              </a:ext>
            </a:extLst>
          </p:cNvPr>
          <p:cNvSpPr txBox="1"/>
          <p:nvPr/>
        </p:nvSpPr>
        <p:spPr>
          <a:xfrm>
            <a:off x="6114323" y="2927618"/>
            <a:ext cx="2304256" cy="282536"/>
          </a:xfrm>
          <a:prstGeom prst="rect">
            <a:avLst/>
          </a:prstGeom>
          <a:noFill/>
        </p:spPr>
        <p:txBody>
          <a:bodyPr wrap="square" lIns="0" tIns="0" rIns="0" bIns="0" rtlCol="0" anchor="ctr" anchorCtr="0">
            <a:noAutofit/>
          </a:bodyPr>
          <a:lstStyle/>
          <a:p>
            <a:r>
              <a:rPr lang="ja-JP" altLang="en-US" sz="1400" dirty="0">
                <a:latin typeface="BIZ UDゴシック" panose="020B0400000000000000" pitchFamily="49" charset="-128"/>
                <a:ea typeface="BIZ UDゴシック" panose="020B0400000000000000" pitchFamily="49" charset="-128"/>
              </a:rPr>
              <a:t>中野通り（南台地区）</a:t>
            </a:r>
            <a:endParaRPr lang="en-US" altLang="ja-JP" sz="1400"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5CE3437F-4743-CA20-9477-EBB9FDBA8889}"/>
              </a:ext>
            </a:extLst>
          </p:cNvPr>
          <p:cNvPicPr>
            <a:picLocks noChangeAspect="1"/>
          </p:cNvPicPr>
          <p:nvPr/>
        </p:nvPicPr>
        <p:blipFill rotWithShape="1">
          <a:blip r:embed="rId2"/>
          <a:srcRect t="1675" b="9863"/>
          <a:stretch/>
        </p:blipFill>
        <p:spPr>
          <a:xfrm>
            <a:off x="6096000" y="3243704"/>
            <a:ext cx="4763674" cy="3185893"/>
          </a:xfrm>
          <a:prstGeom prst="rect">
            <a:avLst/>
          </a:prstGeom>
        </p:spPr>
      </p:pic>
      <p:sp>
        <p:nvSpPr>
          <p:cNvPr id="9" name="テキスト ボックス 8">
            <a:extLst>
              <a:ext uri="{FF2B5EF4-FFF2-40B4-BE49-F238E27FC236}">
                <a16:creationId xmlns:a16="http://schemas.microsoft.com/office/drawing/2014/main" id="{D9A06F18-BC63-7583-89BF-3B0F3F835721}"/>
              </a:ext>
            </a:extLst>
          </p:cNvPr>
          <p:cNvSpPr txBox="1"/>
          <p:nvPr/>
        </p:nvSpPr>
        <p:spPr>
          <a:xfrm>
            <a:off x="1110742" y="2921690"/>
            <a:ext cx="2304256" cy="282536"/>
          </a:xfrm>
          <a:prstGeom prst="rect">
            <a:avLst/>
          </a:prstGeom>
          <a:noFill/>
        </p:spPr>
        <p:txBody>
          <a:bodyPr wrap="square" lIns="0" tIns="0" rIns="0" bIns="0" rtlCol="0" anchor="ctr" anchorCtr="0">
            <a:noAutofit/>
          </a:bodyPr>
          <a:lstStyle/>
          <a:p>
            <a:r>
              <a:rPr lang="ja-JP" altLang="en-US" sz="1400" dirty="0">
                <a:latin typeface="BIZ UDゴシック" panose="020B0400000000000000" pitchFamily="49" charset="-128"/>
                <a:ea typeface="BIZ UDゴシック" panose="020B0400000000000000" pitchFamily="49" charset="-128"/>
              </a:rPr>
              <a:t>中野通りの桜並木</a:t>
            </a:r>
            <a:endParaRPr lang="en-US" altLang="ja-JP" sz="1400" dirty="0">
              <a:latin typeface="BIZ UDゴシック" panose="020B0400000000000000" pitchFamily="49" charset="-128"/>
              <a:ea typeface="BIZ UDゴシック" panose="020B0400000000000000" pitchFamily="49" charset="-128"/>
            </a:endParaRPr>
          </a:p>
        </p:txBody>
      </p:sp>
      <p:pic>
        <p:nvPicPr>
          <p:cNvPr id="12" name="図 11">
            <a:extLst>
              <a:ext uri="{FF2B5EF4-FFF2-40B4-BE49-F238E27FC236}">
                <a16:creationId xmlns:a16="http://schemas.microsoft.com/office/drawing/2014/main" id="{61184D2C-05DD-A89E-31D1-174AB052AAFF}"/>
              </a:ext>
            </a:extLst>
          </p:cNvPr>
          <p:cNvPicPr>
            <a:picLocks noChangeAspect="1"/>
          </p:cNvPicPr>
          <p:nvPr/>
        </p:nvPicPr>
        <p:blipFill>
          <a:blip r:embed="rId3"/>
          <a:stretch>
            <a:fillRect/>
          </a:stretch>
        </p:blipFill>
        <p:spPr>
          <a:xfrm>
            <a:off x="1110742" y="3243705"/>
            <a:ext cx="4683533" cy="3185893"/>
          </a:xfrm>
          <a:prstGeom prst="rect">
            <a:avLst/>
          </a:prstGeom>
        </p:spPr>
      </p:pic>
      <p:sp>
        <p:nvSpPr>
          <p:cNvPr id="7" name="スライド番号プレースホルダー 8">
            <a:extLst>
              <a:ext uri="{FF2B5EF4-FFF2-40B4-BE49-F238E27FC236}">
                <a16:creationId xmlns:a16="http://schemas.microsoft.com/office/drawing/2014/main" id="{30C93996-F7D0-C8B6-15A4-7E54A9F91063}"/>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12</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83514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水とみどりの親水軸としての機能</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10441156" cy="1250222"/>
          </a:xfrm>
          <a:prstGeom prst="rect">
            <a:avLst/>
          </a:prstGeom>
          <a:noFill/>
        </p:spPr>
        <p:txBody>
          <a:bodyPr wrap="square" lIns="0" tIns="0" rIns="0" bIns="0" rtlCol="0">
            <a:noAutofit/>
          </a:bodyPr>
          <a:lstStyle/>
          <a:p>
            <a:r>
              <a:rPr lang="ja-JP" altLang="en-US" sz="1600" b="0" i="0" u="none" strike="noStrike" baseline="0" dirty="0">
                <a:latin typeface="BIZ UDゴシック" panose="020B0400000000000000" pitchFamily="49" charset="-128"/>
                <a:ea typeface="BIZ UDゴシック" panose="020B0400000000000000" pitchFamily="49" charset="-128"/>
              </a:rPr>
              <a:t>〇河川沿いにおいて、水辺とみどりが連続し、うるおい・環境・防災に寄与する水とみどりのネットワークを形成</a:t>
            </a:r>
            <a:endParaRPr lang="en-US" altLang="ja-JP" sz="1600" b="0" i="0" u="none" strike="noStrike" baseline="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a:t>
            </a:r>
            <a:r>
              <a:rPr lang="ja-JP" altLang="en-US" sz="1600" b="0" i="0" u="none" strike="noStrike" baseline="0" dirty="0">
                <a:latin typeface="BIZ UDゴシック" panose="020B0400000000000000" pitchFamily="49" charset="-128"/>
                <a:ea typeface="BIZ UDゴシック" panose="020B0400000000000000" pitchFamily="49" charset="-128"/>
              </a:rPr>
              <a:t>するとともに、「風の道」を形成します。</a:t>
            </a:r>
            <a:endParaRPr lang="en-US" altLang="ja-JP" sz="1600" b="0" i="0" u="none" strike="noStrike" baseline="0" dirty="0">
              <a:latin typeface="BIZ UDゴシック" panose="020B0400000000000000" pitchFamily="49" charset="-128"/>
              <a:ea typeface="BIZ UDゴシック" panose="020B0400000000000000" pitchFamily="49" charset="-128"/>
            </a:endParaRPr>
          </a:p>
          <a:p>
            <a:r>
              <a:rPr lang="ja-JP" altLang="en-US" sz="1600" b="0" i="0" u="none" strike="noStrike" baseline="0" dirty="0">
                <a:latin typeface="BIZ UDゴシック" panose="020B0400000000000000" pitchFamily="49" charset="-128"/>
                <a:ea typeface="BIZ UDゴシック" panose="020B0400000000000000" pitchFamily="49" charset="-128"/>
              </a:rPr>
              <a:t>〇神田川、善福寺川、妙正寺川、江古田川の河川沿いの水とみどりの親水軸は、治水対策と調整しながら、河川管</a:t>
            </a:r>
            <a:endParaRPr lang="en-US" altLang="ja-JP" sz="1600" b="0" i="0" u="none" strike="noStrike" baseline="0" dirty="0">
              <a:latin typeface="BIZ UDゴシック" panose="020B0400000000000000" pitchFamily="49" charset="-128"/>
              <a:ea typeface="BIZ UDゴシック" panose="020B0400000000000000" pitchFamily="49" charset="-128"/>
            </a:endParaRPr>
          </a:p>
          <a:p>
            <a:pPr algn="l"/>
            <a:r>
              <a:rPr lang="ja-JP" altLang="en-US" sz="1600" dirty="0">
                <a:latin typeface="BIZ UDゴシック" panose="020B0400000000000000" pitchFamily="49" charset="-128"/>
                <a:ea typeface="BIZ UDゴシック" panose="020B0400000000000000" pitchFamily="49" charset="-128"/>
              </a:rPr>
              <a:t>　</a:t>
            </a:r>
            <a:r>
              <a:rPr lang="ja-JP" altLang="en-US" sz="1600" b="0" i="0" u="none" strike="noStrike" baseline="0" dirty="0">
                <a:latin typeface="BIZ UDゴシック" panose="020B0400000000000000" pitchFamily="49" charset="-128"/>
                <a:ea typeface="BIZ UDゴシック" panose="020B0400000000000000" pitchFamily="49" charset="-128"/>
              </a:rPr>
              <a:t>理用通路や河川沿いの敷地、公園等と一体的なみどりの保全・育成のほか、河床への玉石の整備など自然度の向</a:t>
            </a:r>
            <a:endParaRPr lang="en-US" altLang="ja-JP" sz="1600" b="0" i="0" u="none" strike="noStrike" baseline="0" dirty="0">
              <a:latin typeface="BIZ UDゴシック" panose="020B0400000000000000" pitchFamily="49" charset="-128"/>
              <a:ea typeface="BIZ UDゴシック" panose="020B0400000000000000" pitchFamily="49" charset="-128"/>
            </a:endParaRPr>
          </a:p>
          <a:p>
            <a:pPr algn="l"/>
            <a:r>
              <a:rPr lang="ja-JP" altLang="en-US" sz="1600" dirty="0">
                <a:latin typeface="BIZ UDゴシック" panose="020B0400000000000000" pitchFamily="49" charset="-128"/>
                <a:ea typeface="BIZ UDゴシック" panose="020B0400000000000000" pitchFamily="49" charset="-128"/>
              </a:rPr>
              <a:t>　</a:t>
            </a:r>
            <a:r>
              <a:rPr lang="ja-JP" altLang="en-US" sz="1600" b="0" i="0" u="none" strike="noStrike" baseline="0" dirty="0">
                <a:latin typeface="BIZ UDゴシック" panose="020B0400000000000000" pitchFamily="49" charset="-128"/>
                <a:ea typeface="BIZ UDゴシック" panose="020B0400000000000000" pitchFamily="49" charset="-128"/>
              </a:rPr>
              <a:t>上をすすめ、水とみどりの連続空間を形成します。</a:t>
            </a:r>
            <a:endParaRPr lang="ja-JP" altLang="en-US" sz="1400" dirty="0">
              <a:latin typeface="BIZ UDゴシック" panose="020B0400000000000000" pitchFamily="49" charset="-128"/>
              <a:ea typeface="BIZ UDゴシック" panose="020B0400000000000000" pitchFamily="49" charset="-128"/>
            </a:endParaRPr>
          </a:p>
        </p:txBody>
      </p:sp>
      <p:pic>
        <p:nvPicPr>
          <p:cNvPr id="8" name="図 7">
            <a:extLst>
              <a:ext uri="{FF2B5EF4-FFF2-40B4-BE49-F238E27FC236}">
                <a16:creationId xmlns:a16="http://schemas.microsoft.com/office/drawing/2014/main" id="{195B2F6E-79BE-F038-8A6C-A3ED6CF0AED2}"/>
              </a:ext>
            </a:extLst>
          </p:cNvPr>
          <p:cNvPicPr>
            <a:picLocks noChangeAspect="1"/>
          </p:cNvPicPr>
          <p:nvPr/>
        </p:nvPicPr>
        <p:blipFill>
          <a:blip r:embed="rId2"/>
          <a:stretch>
            <a:fillRect/>
          </a:stretch>
        </p:blipFill>
        <p:spPr>
          <a:xfrm>
            <a:off x="957490" y="2953410"/>
            <a:ext cx="4824536" cy="3317845"/>
          </a:xfrm>
          <a:prstGeom prst="rect">
            <a:avLst/>
          </a:prstGeom>
        </p:spPr>
      </p:pic>
      <p:sp>
        <p:nvSpPr>
          <p:cNvPr id="9" name="テキスト ボックス 8">
            <a:extLst>
              <a:ext uri="{FF2B5EF4-FFF2-40B4-BE49-F238E27FC236}">
                <a16:creationId xmlns:a16="http://schemas.microsoft.com/office/drawing/2014/main" id="{34AE4C85-D035-62AF-B921-598C5D9ECA20}"/>
              </a:ext>
            </a:extLst>
          </p:cNvPr>
          <p:cNvSpPr txBox="1"/>
          <p:nvPr/>
        </p:nvSpPr>
        <p:spPr>
          <a:xfrm>
            <a:off x="966618" y="2636912"/>
            <a:ext cx="2304256" cy="282536"/>
          </a:xfrm>
          <a:prstGeom prst="rect">
            <a:avLst/>
          </a:prstGeom>
          <a:noFill/>
        </p:spPr>
        <p:txBody>
          <a:bodyPr wrap="square" lIns="0" tIns="0" rIns="0" bIns="0" rtlCol="0" anchor="ctr" anchorCtr="0">
            <a:noAutofit/>
          </a:bodyPr>
          <a:lstStyle/>
          <a:p>
            <a:r>
              <a:rPr lang="ja-JP" altLang="en-US" sz="1400" dirty="0">
                <a:latin typeface="BIZ UDゴシック" panose="020B0400000000000000" pitchFamily="49" charset="-128"/>
                <a:ea typeface="BIZ UDゴシック" panose="020B0400000000000000" pitchFamily="49" charset="-128"/>
              </a:rPr>
              <a:t>神田川沿いのみどり</a:t>
            </a:r>
            <a:endParaRPr lang="en-US" altLang="ja-JP" sz="1400" dirty="0">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1EE63630-2249-C2EC-8657-C0EB91190C80}"/>
              </a:ext>
            </a:extLst>
          </p:cNvPr>
          <p:cNvPicPr>
            <a:picLocks noChangeAspect="1"/>
          </p:cNvPicPr>
          <p:nvPr/>
        </p:nvPicPr>
        <p:blipFill>
          <a:blip r:embed="rId3"/>
          <a:stretch>
            <a:fillRect/>
          </a:stretch>
        </p:blipFill>
        <p:spPr>
          <a:xfrm>
            <a:off x="6096001" y="2953409"/>
            <a:ext cx="4942610" cy="3302993"/>
          </a:xfrm>
          <a:prstGeom prst="rect">
            <a:avLst/>
          </a:prstGeom>
        </p:spPr>
      </p:pic>
      <p:sp>
        <p:nvSpPr>
          <p:cNvPr id="11" name="テキスト ボックス 10">
            <a:extLst>
              <a:ext uri="{FF2B5EF4-FFF2-40B4-BE49-F238E27FC236}">
                <a16:creationId xmlns:a16="http://schemas.microsoft.com/office/drawing/2014/main" id="{83CD4D67-4573-9601-1B2B-3E8FF89C0B7D}"/>
              </a:ext>
            </a:extLst>
          </p:cNvPr>
          <p:cNvSpPr txBox="1"/>
          <p:nvPr/>
        </p:nvSpPr>
        <p:spPr>
          <a:xfrm>
            <a:off x="9814474" y="6239929"/>
            <a:ext cx="2042166" cy="234991"/>
          </a:xfrm>
          <a:prstGeom prst="rect">
            <a:avLst/>
          </a:prstGeom>
          <a:noFill/>
        </p:spPr>
        <p:txBody>
          <a:bodyPr wrap="square" lIns="0" tIns="0" rIns="0" bIns="0" rtlCol="0" anchor="ctr" anchorCtr="0">
            <a:noAutofit/>
          </a:bodyPr>
          <a:lstStyle/>
          <a:p>
            <a:pPr algn="r"/>
            <a:r>
              <a:rPr lang="ja-JP" altLang="en-US" sz="800" dirty="0"/>
              <a:t>（出典：中野区都市計画マスタープラン）</a:t>
            </a:r>
            <a:endParaRPr lang="en-US" altLang="ja-JP" sz="800" dirty="0"/>
          </a:p>
        </p:txBody>
      </p:sp>
      <p:sp>
        <p:nvSpPr>
          <p:cNvPr id="12" name="テキスト ボックス 11">
            <a:extLst>
              <a:ext uri="{FF2B5EF4-FFF2-40B4-BE49-F238E27FC236}">
                <a16:creationId xmlns:a16="http://schemas.microsoft.com/office/drawing/2014/main" id="{A3F43B35-F8CB-BC9F-328F-B7FCC34DF6E1}"/>
              </a:ext>
            </a:extLst>
          </p:cNvPr>
          <p:cNvSpPr txBox="1"/>
          <p:nvPr/>
        </p:nvSpPr>
        <p:spPr>
          <a:xfrm>
            <a:off x="6168008" y="2636912"/>
            <a:ext cx="2304256" cy="282536"/>
          </a:xfrm>
          <a:prstGeom prst="rect">
            <a:avLst/>
          </a:prstGeom>
          <a:noFill/>
        </p:spPr>
        <p:txBody>
          <a:bodyPr wrap="square" lIns="0" tIns="0" rIns="0" bIns="0" rtlCol="0" anchor="ctr" anchorCtr="0">
            <a:noAutofit/>
          </a:bodyPr>
          <a:lstStyle/>
          <a:p>
            <a:r>
              <a:rPr lang="ja-JP" altLang="en-US" sz="1400" dirty="0">
                <a:latin typeface="BIZ UDゴシック" panose="020B0400000000000000" pitchFamily="49" charset="-128"/>
                <a:ea typeface="BIZ UDゴシック" panose="020B0400000000000000" pitchFamily="49" charset="-128"/>
              </a:rPr>
              <a:t>妙正寺川と哲学堂公園</a:t>
            </a:r>
            <a:endParaRPr lang="en-US" altLang="ja-JP" sz="1400" dirty="0">
              <a:latin typeface="BIZ UDゴシック" panose="020B0400000000000000" pitchFamily="49" charset="-128"/>
              <a:ea typeface="BIZ UDゴシック" panose="020B0400000000000000" pitchFamily="49" charset="-128"/>
            </a:endParaRPr>
          </a:p>
        </p:txBody>
      </p:sp>
      <p:sp>
        <p:nvSpPr>
          <p:cNvPr id="5" name="スライド番号プレースホルダー 8">
            <a:extLst>
              <a:ext uri="{FF2B5EF4-FFF2-40B4-BE49-F238E27FC236}">
                <a16:creationId xmlns:a16="http://schemas.microsoft.com/office/drawing/2014/main" id="{CC764DCB-343C-C8EC-88EC-44A5163CF539}"/>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13</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37497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水とみどりの親水軸による風の道の形成</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F8D49A2C-CFF7-F15F-5FC2-FC06BFAED02A}"/>
              </a:ext>
            </a:extLst>
          </p:cNvPr>
          <p:cNvSpPr txBox="1"/>
          <p:nvPr/>
        </p:nvSpPr>
        <p:spPr>
          <a:xfrm>
            <a:off x="7464152" y="6347941"/>
            <a:ext cx="2042166" cy="234991"/>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（出典：中野区都市計画マスタープラン）</a:t>
            </a:r>
            <a:endParaRPr lang="en-US" altLang="ja-JP" sz="8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7573FC73-10DB-38D2-D67D-21B1192DB1BE}"/>
              </a:ext>
            </a:extLst>
          </p:cNvPr>
          <p:cNvSpPr txBox="1"/>
          <p:nvPr/>
        </p:nvSpPr>
        <p:spPr>
          <a:xfrm>
            <a:off x="3215681" y="2204864"/>
            <a:ext cx="2843019" cy="282536"/>
          </a:xfrm>
          <a:prstGeom prst="rect">
            <a:avLst/>
          </a:prstGeom>
          <a:noFill/>
        </p:spPr>
        <p:txBody>
          <a:bodyPr wrap="square" lIns="0" tIns="0" rIns="0" bIns="0" rtlCol="0" anchor="ctr" anchorCtr="0">
            <a:noAutofit/>
          </a:bodyPr>
          <a:lstStyle/>
          <a:p>
            <a:r>
              <a:rPr lang="ja-JP" altLang="en-US" sz="1400" dirty="0">
                <a:latin typeface="BIZ UDゴシック" panose="020B0400000000000000" pitchFamily="49" charset="-128"/>
                <a:ea typeface="BIZ UDゴシック" panose="020B0400000000000000" pitchFamily="49" charset="-128"/>
              </a:rPr>
              <a:t>環境と共生する都市のイメージ</a:t>
            </a:r>
            <a:endParaRPr lang="en-US" altLang="ja-JP" sz="140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133464B2-5D7C-1807-5679-DB59026DBAA5}"/>
              </a:ext>
            </a:extLst>
          </p:cNvPr>
          <p:cNvSpPr txBox="1"/>
          <p:nvPr/>
        </p:nvSpPr>
        <p:spPr>
          <a:xfrm>
            <a:off x="623396" y="1040647"/>
            <a:ext cx="10441156" cy="1250222"/>
          </a:xfrm>
          <a:prstGeom prst="rect">
            <a:avLst/>
          </a:prstGeom>
          <a:noFill/>
        </p:spPr>
        <p:txBody>
          <a:bodyPr wrap="square" lIns="0" tIns="0" rIns="0" bIns="0" rtlCol="0">
            <a:noAutofit/>
          </a:bodyPr>
          <a:lstStyle/>
          <a:p>
            <a:r>
              <a:rPr lang="ja-JP" altLang="en-US" sz="1600" b="0" i="0" u="none" strike="noStrike" baseline="0" dirty="0">
                <a:latin typeface="BIZ UDゴシック" panose="020B0400000000000000" pitchFamily="49" charset="-128"/>
                <a:ea typeface="BIZ UDゴシック" panose="020B0400000000000000" pitchFamily="49" charset="-128"/>
              </a:rPr>
              <a:t>〇「風の道」は、広幅員の道路や河川等の連続したオープンスペースを確保することにより、郊外や海から都市内</a:t>
            </a:r>
            <a:endParaRPr lang="en-US" altLang="ja-JP" sz="1600" b="0" i="0" u="none" strike="noStrike" baseline="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a:t>
            </a:r>
            <a:r>
              <a:rPr lang="ja-JP" altLang="en-US" sz="1600" b="0" i="0" u="none" strike="noStrike" baseline="0" dirty="0">
                <a:latin typeface="BIZ UDゴシック" panose="020B0400000000000000" pitchFamily="49" charset="-128"/>
                <a:ea typeface="BIZ UDゴシック" panose="020B0400000000000000" pitchFamily="49" charset="-128"/>
              </a:rPr>
              <a:t>に吹き込む風の通り道をつくり、都市部の気温の上昇、ヒートアイランド現象を抑えようという手法のことです。</a:t>
            </a:r>
            <a:endParaRPr lang="en-US" altLang="ja-JP" sz="1600" b="0" i="0" u="none" strike="noStrike" baseline="0" dirty="0">
              <a:latin typeface="BIZ UDゴシック" panose="020B0400000000000000" pitchFamily="49" charset="-128"/>
              <a:ea typeface="BIZ UDゴシック" panose="020B0400000000000000" pitchFamily="49" charset="-128"/>
            </a:endParaRPr>
          </a:p>
          <a:p>
            <a:r>
              <a:rPr lang="ja-JP" altLang="en-US" sz="1600" b="0" i="0" u="none" strike="noStrike" baseline="0" dirty="0">
                <a:latin typeface="BIZ UDゴシック" panose="020B0400000000000000" pitchFamily="49" charset="-128"/>
                <a:ea typeface="BIZ UDゴシック" panose="020B0400000000000000" pitchFamily="49" charset="-128"/>
              </a:rPr>
              <a:t>〇河川沿いにおいて、水辺とみどりが連続し、うるおい・環境・防災に寄与する水とみどりのネットワークを形成</a:t>
            </a:r>
            <a:endParaRPr lang="en-US" altLang="ja-JP" sz="1600" b="0" i="0" u="none" strike="noStrike" baseline="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a:t>
            </a:r>
            <a:r>
              <a:rPr lang="ja-JP" altLang="en-US" sz="1600" b="0" i="0" u="none" strike="noStrike" baseline="0" dirty="0">
                <a:latin typeface="BIZ UDゴシック" panose="020B0400000000000000" pitchFamily="49" charset="-128"/>
                <a:ea typeface="BIZ UDゴシック" panose="020B0400000000000000" pitchFamily="49" charset="-128"/>
              </a:rPr>
              <a:t>するとともに、「風の道」を形成します。</a:t>
            </a:r>
            <a:endParaRPr lang="en-US" altLang="ja-JP" sz="1600" b="0" i="0" u="none" strike="noStrike" baseline="0" dirty="0">
              <a:latin typeface="BIZ UDゴシック" panose="020B0400000000000000" pitchFamily="49" charset="-128"/>
              <a:ea typeface="BIZ UDゴシック" panose="020B0400000000000000" pitchFamily="49" charset="-128"/>
            </a:endParaRPr>
          </a:p>
          <a:p>
            <a:endParaRPr lang="ja-JP" altLang="en-US" sz="1400" dirty="0">
              <a:latin typeface="BIZ UDゴシック" panose="020B0400000000000000" pitchFamily="49" charset="-128"/>
              <a:ea typeface="BIZ UDゴシック" panose="020B0400000000000000" pitchFamily="49" charset="-128"/>
            </a:endParaRPr>
          </a:p>
        </p:txBody>
      </p:sp>
      <p:pic>
        <p:nvPicPr>
          <p:cNvPr id="14" name="図 13">
            <a:extLst>
              <a:ext uri="{FF2B5EF4-FFF2-40B4-BE49-F238E27FC236}">
                <a16:creationId xmlns:a16="http://schemas.microsoft.com/office/drawing/2014/main" id="{1226094E-82D8-0976-7AE2-1CA5DD544A3E}"/>
              </a:ext>
            </a:extLst>
          </p:cNvPr>
          <p:cNvPicPr>
            <a:picLocks noChangeAspect="1"/>
          </p:cNvPicPr>
          <p:nvPr/>
        </p:nvPicPr>
        <p:blipFill rotWithShape="1">
          <a:blip r:embed="rId2"/>
          <a:srcRect t="3700"/>
          <a:stretch/>
        </p:blipFill>
        <p:spPr>
          <a:xfrm>
            <a:off x="3215681" y="2520631"/>
            <a:ext cx="5400600" cy="3791592"/>
          </a:xfrm>
          <a:prstGeom prst="rect">
            <a:avLst/>
          </a:prstGeom>
        </p:spPr>
      </p:pic>
      <p:sp>
        <p:nvSpPr>
          <p:cNvPr id="15" name="正方形/長方形 14">
            <a:extLst>
              <a:ext uri="{FF2B5EF4-FFF2-40B4-BE49-F238E27FC236}">
                <a16:creationId xmlns:a16="http://schemas.microsoft.com/office/drawing/2014/main" id="{533487B3-0FB6-A2D0-5AAA-B834AAE3310D}"/>
              </a:ext>
            </a:extLst>
          </p:cNvPr>
          <p:cNvSpPr/>
          <p:nvPr/>
        </p:nvSpPr>
        <p:spPr>
          <a:xfrm>
            <a:off x="6117430" y="5947680"/>
            <a:ext cx="797719" cy="3143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E1927F4-5FF7-61CD-D27A-4CD5D703BD7C}"/>
              </a:ext>
            </a:extLst>
          </p:cNvPr>
          <p:cNvSpPr/>
          <p:nvPr/>
        </p:nvSpPr>
        <p:spPr>
          <a:xfrm>
            <a:off x="3417418" y="4908290"/>
            <a:ext cx="797719" cy="2845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8">
            <a:extLst>
              <a:ext uri="{FF2B5EF4-FFF2-40B4-BE49-F238E27FC236}">
                <a16:creationId xmlns:a16="http://schemas.microsoft.com/office/drawing/2014/main" id="{B10BC8CC-5A84-7C30-2DF7-A2218EF4C459}"/>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14</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52865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28402"/>
            <a:ext cx="11526330" cy="432000"/>
          </a:xfrm>
        </p:spPr>
        <p:txBody>
          <a:bodyPr vert="horz" lIns="0" tIns="0" rIns="0" bIns="0" rtlCol="0" anchor="b" anchorCtr="0">
            <a:normAutofit fontScale="90000"/>
          </a:bodyPr>
          <a:lstStyle/>
          <a:p>
            <a:pPr algn="l"/>
            <a:r>
              <a:rPr lang="ja-JP" altLang="en-US" sz="2800" dirty="0">
                <a:latin typeface="BIZ UDゴシック" panose="020B0400000000000000" pitchFamily="49" charset="-128"/>
                <a:ea typeface="BIZ UDゴシック" panose="020B0400000000000000" pitchFamily="49" charset="-128"/>
              </a:rPr>
              <a:t>みどりのまとまりとその周辺が一体となった景観（中野四季の森公園など）</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5040556" cy="3121418"/>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○区北部には、武蔵野の自然を残す樹林地、屋敷林や　</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社寺林、地域のシンボルとなる大木、野鳥や昆虫の</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棲む雑木林、農地等が点在しています。また、平和</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の森公園から中野通りを経て哲学堂公園へ至る区域</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や江古田の森公園周辺は、まとまりのあるみどりの</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集中したエリアを形成しています。</a:t>
            </a:r>
            <a:endParaRPr lang="en-US" altLang="ja-JP" sz="1600" dirty="0">
              <a:latin typeface="BIZ UDゴシック" panose="020B0400000000000000" pitchFamily="49" charset="-128"/>
              <a:ea typeface="BIZ UDゴシック" panose="020B0400000000000000" pitchFamily="49" charset="-128"/>
            </a:endParaRPr>
          </a:p>
          <a:p>
            <a:endParaRPr lang="ja-JP" altLang="en-US"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○一方で、区の中・南部では、早くから都市化が進ん</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だため、みどりやオープンスペースが少ない状況で</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したが、本五ふれあい公園や南台いちょう公園、広</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町みらい公園等の大規模な公園の整備が進み、憩い</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とうるおいのある空間が創出されています。</a:t>
            </a:r>
          </a:p>
        </p:txBody>
      </p:sp>
      <p:sp>
        <p:nvSpPr>
          <p:cNvPr id="24" name="テキスト ボックス 23">
            <a:extLst>
              <a:ext uri="{FF2B5EF4-FFF2-40B4-BE49-F238E27FC236}">
                <a16:creationId xmlns:a16="http://schemas.microsoft.com/office/drawing/2014/main" id="{B63340B6-36F0-72CE-534A-F560D7728CF4}"/>
              </a:ext>
            </a:extLst>
          </p:cNvPr>
          <p:cNvSpPr txBox="1"/>
          <p:nvPr/>
        </p:nvSpPr>
        <p:spPr>
          <a:xfrm>
            <a:off x="7032104" y="6439445"/>
            <a:ext cx="4432898" cy="234991"/>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（出典：中野区景観方針）</a:t>
            </a:r>
            <a:endParaRPr lang="en-US" altLang="ja-JP" sz="800" dirty="0">
              <a:latin typeface="BIZ UDゴシック" panose="020B0400000000000000" pitchFamily="49" charset="-128"/>
              <a:ea typeface="BIZ UDゴシック" panose="020B0400000000000000" pitchFamily="49" charset="-128"/>
            </a:endParaRPr>
          </a:p>
        </p:txBody>
      </p:sp>
      <p:pic>
        <p:nvPicPr>
          <p:cNvPr id="3" name="図 2">
            <a:extLst>
              <a:ext uri="{FF2B5EF4-FFF2-40B4-BE49-F238E27FC236}">
                <a16:creationId xmlns:a16="http://schemas.microsoft.com/office/drawing/2014/main" id="{BEF78025-62FC-C862-01AF-0ADBDB30C55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37491" y="1050494"/>
            <a:ext cx="5505428" cy="5379104"/>
          </a:xfrm>
          <a:prstGeom prst="rect">
            <a:avLst/>
          </a:prstGeom>
        </p:spPr>
      </p:pic>
      <p:grpSp>
        <p:nvGrpSpPr>
          <p:cNvPr id="14" name="グループ化 13">
            <a:extLst>
              <a:ext uri="{FF2B5EF4-FFF2-40B4-BE49-F238E27FC236}">
                <a16:creationId xmlns:a16="http://schemas.microsoft.com/office/drawing/2014/main" id="{29E46668-5C17-9885-9F8A-49E893476534}"/>
              </a:ext>
            </a:extLst>
          </p:cNvPr>
          <p:cNvGrpSpPr/>
          <p:nvPr/>
        </p:nvGrpSpPr>
        <p:grpSpPr>
          <a:xfrm>
            <a:off x="618515" y="4653136"/>
            <a:ext cx="5013887" cy="1467677"/>
            <a:chOff x="-735683" y="-154278"/>
            <a:chExt cx="5015891" cy="1468315"/>
          </a:xfrm>
        </p:grpSpPr>
        <p:pic>
          <p:nvPicPr>
            <p:cNvPr id="15" name="図 14">
              <a:extLst>
                <a:ext uri="{FF2B5EF4-FFF2-40B4-BE49-F238E27FC236}">
                  <a16:creationId xmlns:a16="http://schemas.microsoft.com/office/drawing/2014/main" id="{E4C5CF0F-8009-12C0-FD1B-5788799116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64" r="3666" b="8"/>
            <a:stretch/>
          </p:blipFill>
          <p:spPr>
            <a:xfrm>
              <a:off x="-351236" y="-154278"/>
              <a:ext cx="1451555" cy="1081405"/>
            </a:xfrm>
            <a:prstGeom prst="rect">
              <a:avLst/>
            </a:prstGeom>
            <a:noFill/>
          </p:spPr>
        </p:pic>
        <p:grpSp>
          <p:nvGrpSpPr>
            <p:cNvPr id="16" name="グループ化 15">
              <a:extLst>
                <a:ext uri="{FF2B5EF4-FFF2-40B4-BE49-F238E27FC236}">
                  <a16:creationId xmlns:a16="http://schemas.microsoft.com/office/drawing/2014/main" id="{F034A0E6-EA04-B6DD-9A0C-A11AC5C4CBCE}"/>
                </a:ext>
              </a:extLst>
            </p:cNvPr>
            <p:cNvGrpSpPr/>
            <p:nvPr/>
          </p:nvGrpSpPr>
          <p:grpSpPr>
            <a:xfrm>
              <a:off x="-735683" y="788222"/>
              <a:ext cx="5015891" cy="525815"/>
              <a:chOff x="-24233" y="-6368"/>
              <a:chExt cx="50155" cy="5258"/>
            </a:xfrm>
          </p:grpSpPr>
          <p:sp>
            <p:nvSpPr>
              <p:cNvPr id="19" name="Text Box 708">
                <a:extLst>
                  <a:ext uri="{FF2B5EF4-FFF2-40B4-BE49-F238E27FC236}">
                    <a16:creationId xmlns:a16="http://schemas.microsoft.com/office/drawing/2014/main" id="{F9FFCCC3-5487-5AD6-2AE4-C975DFDFFB64}"/>
                  </a:ext>
                </a:extLst>
              </p:cNvPr>
              <p:cNvSpPr txBox="1">
                <a:spLocks noChangeArrowheads="1"/>
              </p:cNvSpPr>
              <p:nvPr/>
            </p:nvSpPr>
            <p:spPr>
              <a:xfrm>
                <a:off x="-244" y="-6368"/>
                <a:ext cx="26166" cy="4991"/>
              </a:xfrm>
              <a:prstGeom prst="rect">
                <a:avLst/>
              </a:prstGeom>
              <a:noFill/>
              <a:ln>
                <a:noFill/>
              </a:ln>
            </p:spPr>
            <p:txBody>
              <a:bodyPr rot="0" wrap="square" anchor="b" anchorCtr="0" upright="1"/>
              <a:lstStyle/>
              <a:p>
                <a:pPr algn="ctr">
                  <a:lnSpc>
                    <a:spcPts val="1100"/>
                  </a:lnSpc>
                </a:pPr>
                <a:r>
                  <a:rPr lang="ja-JP" sz="9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公園のみどりとにぎわいや憩いのある景観</a:t>
                </a:r>
              </a:p>
              <a:p>
                <a:pPr algn="ctr">
                  <a:lnSpc>
                    <a:spcPts val="1100"/>
                  </a:lnSpc>
                </a:pPr>
                <a:r>
                  <a:rPr lang="ja-JP" sz="8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（写真：中野四季の森公園）</a:t>
                </a:r>
                <a:endParaRPr lang="ja-JP" sz="9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1" name="Text Box 708">
                <a:extLst>
                  <a:ext uri="{FF2B5EF4-FFF2-40B4-BE49-F238E27FC236}">
                    <a16:creationId xmlns:a16="http://schemas.microsoft.com/office/drawing/2014/main" id="{4307754F-77EC-77F2-BEF5-D7F3162F9F51}"/>
                  </a:ext>
                </a:extLst>
              </p:cNvPr>
              <p:cNvSpPr txBox="1">
                <a:spLocks noChangeArrowheads="1"/>
              </p:cNvSpPr>
              <p:nvPr/>
            </p:nvSpPr>
            <p:spPr>
              <a:xfrm>
                <a:off x="-24233" y="-6118"/>
                <a:ext cx="22183" cy="5008"/>
              </a:xfrm>
              <a:prstGeom prst="rect">
                <a:avLst/>
              </a:prstGeom>
              <a:noFill/>
              <a:ln>
                <a:noFill/>
              </a:ln>
            </p:spPr>
            <p:txBody>
              <a:bodyPr rot="0" wrap="square" anchor="b" anchorCtr="0" upright="1"/>
              <a:lstStyle/>
              <a:p>
                <a:pPr algn="ctr">
                  <a:lnSpc>
                    <a:spcPts val="1100"/>
                  </a:lnSpc>
                </a:pPr>
                <a:r>
                  <a:rPr lang="ja-JP" sz="9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公園の豊かなみどりのまとまり</a:t>
                </a:r>
              </a:p>
              <a:p>
                <a:pPr algn="ctr">
                  <a:lnSpc>
                    <a:spcPts val="1100"/>
                  </a:lnSpc>
                </a:pPr>
                <a:r>
                  <a:rPr lang="ja-JP" sz="8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（写真：江古田の森公園）</a:t>
                </a:r>
                <a:endParaRPr lang="ja-JP" sz="9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grpSp>
      <p:pic>
        <p:nvPicPr>
          <p:cNvPr id="22" name="図 21">
            <a:extLst>
              <a:ext uri="{FF2B5EF4-FFF2-40B4-BE49-F238E27FC236}">
                <a16:creationId xmlns:a16="http://schemas.microsoft.com/office/drawing/2014/main" id="{EF44A7CE-0AA3-56F1-9770-9AC706A1B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458" y="4634540"/>
            <a:ext cx="1450975" cy="1089025"/>
          </a:xfrm>
          <a:prstGeom prst="rect">
            <a:avLst/>
          </a:prstGeom>
        </p:spPr>
      </p:pic>
      <p:sp>
        <p:nvSpPr>
          <p:cNvPr id="7" name="スライド番号プレースホルダー 8">
            <a:extLst>
              <a:ext uri="{FF2B5EF4-FFF2-40B4-BE49-F238E27FC236}">
                <a16:creationId xmlns:a16="http://schemas.microsoft.com/office/drawing/2014/main" id="{FCDD862D-C2FD-9D9B-F036-66C0FF2FC92D}"/>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15</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41082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28402"/>
            <a:ext cx="10590226"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河川のある風景（妙正寺川、哲学堂公園、中野新橋など）</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6"/>
            <a:ext cx="5385284" cy="3756505"/>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○区内には、神田川、善福寺川、妙正寺川、江古田川の</a:t>
            </a:r>
            <a:r>
              <a:rPr lang="en-US" altLang="ja-JP" sz="1600" dirty="0">
                <a:latin typeface="BIZ UDゴシック" panose="020B0400000000000000" pitchFamily="49" charset="-128"/>
                <a:ea typeface="BIZ UDゴシック" panose="020B0400000000000000" pitchFamily="49" charset="-128"/>
              </a:rPr>
              <a:t>4</a:t>
            </a:r>
            <a:r>
              <a:rPr lang="ja-JP" altLang="en-US" sz="1600" dirty="0">
                <a:latin typeface="BIZ UDゴシック" panose="020B0400000000000000" pitchFamily="49" charset="-128"/>
                <a:ea typeface="BIZ UDゴシック" panose="020B0400000000000000" pitchFamily="49" charset="-128"/>
              </a:rPr>
              <a:t>　　</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つの河川が流れています。</a:t>
            </a:r>
          </a:p>
          <a:p>
            <a:r>
              <a:rPr lang="ja-JP" altLang="en-US" sz="1600" dirty="0">
                <a:latin typeface="BIZ UDゴシック" panose="020B0400000000000000" pitchFamily="49" charset="-128"/>
                <a:ea typeface="BIZ UDゴシック" panose="020B0400000000000000" pitchFamily="49" charset="-128"/>
              </a:rPr>
              <a:t>○かつて、河川は池や湧き水とともに身近に触れることが</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でき、生活に結びついていましたが、都市化によって、</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コンクリート護岸に姿を変えました。</a:t>
            </a:r>
          </a:p>
          <a:p>
            <a:r>
              <a:rPr lang="ja-JP" altLang="en-US" sz="1600" dirty="0">
                <a:latin typeface="BIZ UDゴシック" panose="020B0400000000000000" pitchFamily="49" charset="-128"/>
                <a:ea typeface="BIZ UDゴシック" panose="020B0400000000000000" pitchFamily="49" charset="-128"/>
              </a:rPr>
              <a:t>○このような人工的な水辺空間においても、妙正寺川沿い</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の柳並木や桜の林（哲学堂公園内）、神田川沿いのハナ</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ミズキなど、河川と一体となったみどりが人々を和ませ</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てくれます。</a:t>
            </a:r>
          </a:p>
          <a:p>
            <a:r>
              <a:rPr lang="ja-JP" altLang="en-US" sz="1600" dirty="0">
                <a:latin typeface="BIZ UDゴシック" panose="020B0400000000000000" pitchFamily="49" charset="-128"/>
                <a:ea typeface="BIZ UDゴシック" panose="020B0400000000000000" pitchFamily="49" charset="-128"/>
              </a:rPr>
              <a:t>○暗渠となった旧桃園川においても、桃園川緑道として整</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備され、まちの記憶として息づいています。</a:t>
            </a:r>
          </a:p>
          <a:p>
            <a:r>
              <a:rPr lang="ja-JP" altLang="en-US" sz="1600" dirty="0">
                <a:latin typeface="BIZ UDゴシック" panose="020B0400000000000000" pitchFamily="49" charset="-128"/>
                <a:ea typeface="BIZ UDゴシック" panose="020B0400000000000000" pitchFamily="49" charset="-128"/>
              </a:rPr>
              <a:t>○河川のある風景は、地域の表情を映し出すものとして</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人々の記憶に残ります。うるおいとやすらぎのある空間</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として、人々から親しまれる水辺空間をつくり出してい</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く必要があります。</a:t>
            </a:r>
          </a:p>
        </p:txBody>
      </p:sp>
      <p:sp>
        <p:nvSpPr>
          <p:cNvPr id="24" name="テキスト ボックス 23">
            <a:extLst>
              <a:ext uri="{FF2B5EF4-FFF2-40B4-BE49-F238E27FC236}">
                <a16:creationId xmlns:a16="http://schemas.microsoft.com/office/drawing/2014/main" id="{B63340B6-36F0-72CE-534A-F560D7728CF4}"/>
              </a:ext>
            </a:extLst>
          </p:cNvPr>
          <p:cNvSpPr txBox="1"/>
          <p:nvPr/>
        </p:nvSpPr>
        <p:spPr>
          <a:xfrm>
            <a:off x="6888088" y="6360274"/>
            <a:ext cx="4432898" cy="234991"/>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（出典：中野区景観方針）</a:t>
            </a:r>
            <a:endParaRPr lang="en-US" altLang="ja-JP" sz="800" dirty="0">
              <a:latin typeface="BIZ UDゴシック" panose="020B0400000000000000" pitchFamily="49" charset="-128"/>
              <a:ea typeface="BIZ UDゴシック" panose="020B0400000000000000" pitchFamily="49" charset="-128"/>
            </a:endParaRPr>
          </a:p>
        </p:txBody>
      </p:sp>
      <p:grpSp>
        <p:nvGrpSpPr>
          <p:cNvPr id="3" name="グループ化 2">
            <a:extLst>
              <a:ext uri="{FF2B5EF4-FFF2-40B4-BE49-F238E27FC236}">
                <a16:creationId xmlns:a16="http://schemas.microsoft.com/office/drawing/2014/main" id="{1D5AD48E-5F55-CF79-41B0-01B997C1D788}"/>
              </a:ext>
            </a:extLst>
          </p:cNvPr>
          <p:cNvGrpSpPr/>
          <p:nvPr/>
        </p:nvGrpSpPr>
        <p:grpSpPr>
          <a:xfrm>
            <a:off x="6183321" y="1054764"/>
            <a:ext cx="5399646" cy="5268673"/>
            <a:chOff x="57" y="2"/>
            <a:chExt cx="57481" cy="56199"/>
          </a:xfrm>
        </p:grpSpPr>
        <p:pic>
          <p:nvPicPr>
            <p:cNvPr id="5" name="図 4">
              <a:extLst>
                <a:ext uri="{FF2B5EF4-FFF2-40B4-BE49-F238E27FC236}">
                  <a16:creationId xmlns:a16="http://schemas.microsoft.com/office/drawing/2014/main" id="{BA5F865E-4564-4910-5598-FF7B8E77C4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57" y="2"/>
              <a:ext cx="57481" cy="56199"/>
            </a:xfrm>
            <a:prstGeom prst="rect">
              <a:avLst/>
            </a:prstGeom>
            <a:noFill/>
          </p:spPr>
        </p:pic>
        <p:pic>
          <p:nvPicPr>
            <p:cNvPr id="7" name="図 6">
              <a:extLst>
                <a:ext uri="{FF2B5EF4-FFF2-40B4-BE49-F238E27FC236}">
                  <a16:creationId xmlns:a16="http://schemas.microsoft.com/office/drawing/2014/main" id="{0E5B2062-A4B3-F16D-068B-9EACC1618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2834" y="28603"/>
              <a:ext cx="17480" cy="21799"/>
            </a:xfrm>
            <a:prstGeom prst="rect">
              <a:avLst/>
            </a:prstGeom>
            <a:noFill/>
          </p:spPr>
        </p:pic>
      </p:grpSp>
      <p:grpSp>
        <p:nvGrpSpPr>
          <p:cNvPr id="8" name="グループ化 7">
            <a:extLst>
              <a:ext uri="{FF2B5EF4-FFF2-40B4-BE49-F238E27FC236}">
                <a16:creationId xmlns:a16="http://schemas.microsoft.com/office/drawing/2014/main" id="{B1AB6C03-8626-B781-430D-6DEC0E22B9A9}"/>
              </a:ext>
            </a:extLst>
          </p:cNvPr>
          <p:cNvGrpSpPr/>
          <p:nvPr/>
        </p:nvGrpSpPr>
        <p:grpSpPr>
          <a:xfrm>
            <a:off x="335360" y="4859043"/>
            <a:ext cx="1984374" cy="1771016"/>
            <a:chOff x="-4573" y="-1474"/>
            <a:chExt cx="19877" cy="17763"/>
          </a:xfrm>
        </p:grpSpPr>
        <p:pic>
          <p:nvPicPr>
            <p:cNvPr id="15" name="図 14">
              <a:extLst>
                <a:ext uri="{FF2B5EF4-FFF2-40B4-BE49-F238E27FC236}">
                  <a16:creationId xmlns:a16="http://schemas.microsoft.com/office/drawing/2014/main" id="{7FE25271-367C-56D5-8337-77075FDC565B}"/>
                </a:ext>
              </a:extLst>
            </p:cNvPr>
            <p:cNvPicPr>
              <a:picLocks noChangeAspect="1" noChangeArrowheads="1"/>
            </p:cNvPicPr>
            <p:nvPr/>
          </p:nvPicPr>
          <p:blipFill rotWithShape="1">
            <a:blip r:embed="rId4"/>
            <a:srcRect r="21105" b="18520"/>
            <a:stretch/>
          </p:blipFill>
          <p:spPr>
            <a:xfrm>
              <a:off x="-2448" y="-1474"/>
              <a:ext cx="15600" cy="12091"/>
            </a:xfrm>
            <a:prstGeom prst="rect">
              <a:avLst/>
            </a:prstGeom>
            <a:noFill/>
          </p:spPr>
        </p:pic>
        <p:sp>
          <p:nvSpPr>
            <p:cNvPr id="16" name="Text Box 771">
              <a:extLst>
                <a:ext uri="{FF2B5EF4-FFF2-40B4-BE49-F238E27FC236}">
                  <a16:creationId xmlns:a16="http://schemas.microsoft.com/office/drawing/2014/main" id="{0B3C9D7F-3FDA-C0BE-728F-C059B21F5C62}"/>
                </a:ext>
              </a:extLst>
            </p:cNvPr>
            <p:cNvSpPr txBox="1">
              <a:spLocks noChangeArrowheads="1"/>
            </p:cNvSpPr>
            <p:nvPr/>
          </p:nvSpPr>
          <p:spPr>
            <a:xfrm>
              <a:off x="-4573" y="10705"/>
              <a:ext cx="19877" cy="5584"/>
            </a:xfrm>
            <a:prstGeom prst="rect">
              <a:avLst/>
            </a:prstGeom>
            <a:noFill/>
            <a:ln>
              <a:noFill/>
            </a:ln>
          </p:spPr>
          <p:txBody>
            <a:bodyPr rot="0" wrap="square" anchor="t" anchorCtr="0" upright="1"/>
            <a:lstStyle/>
            <a:p>
              <a:pPr algn="ctr">
                <a:lnSpc>
                  <a:spcPts val="1100"/>
                </a:lnSpc>
              </a:pPr>
              <a:r>
                <a:rPr lang="ja-JP" sz="9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河川と河川沿いの水とみどりの</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algn="ctr">
                <a:lnSpc>
                  <a:spcPts val="1100"/>
                </a:lnSpc>
              </a:pPr>
              <a:r>
                <a:rPr lang="ja-JP" sz="9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一体感が連続して感じられる風景</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algn="ctr">
                <a:lnSpc>
                  <a:spcPts val="1100"/>
                </a:lnSpc>
              </a:pPr>
              <a:r>
                <a:rPr lang="ja-JP" sz="8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（写真：妙正寺川沿い）</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grpSp>
      <p:grpSp>
        <p:nvGrpSpPr>
          <p:cNvPr id="9" name="グループ化 8">
            <a:extLst>
              <a:ext uri="{FF2B5EF4-FFF2-40B4-BE49-F238E27FC236}">
                <a16:creationId xmlns:a16="http://schemas.microsoft.com/office/drawing/2014/main" id="{6944FB3B-2C24-C392-7FCB-743D2EBEB299}"/>
              </a:ext>
            </a:extLst>
          </p:cNvPr>
          <p:cNvGrpSpPr/>
          <p:nvPr/>
        </p:nvGrpSpPr>
        <p:grpSpPr>
          <a:xfrm>
            <a:off x="2376884" y="4850788"/>
            <a:ext cx="1701800" cy="1756410"/>
            <a:chOff x="-3265" y="-1375"/>
            <a:chExt cx="17038" cy="17614"/>
          </a:xfrm>
        </p:grpSpPr>
        <p:sp>
          <p:nvSpPr>
            <p:cNvPr id="13" name="Text Box 774">
              <a:extLst>
                <a:ext uri="{FF2B5EF4-FFF2-40B4-BE49-F238E27FC236}">
                  <a16:creationId xmlns:a16="http://schemas.microsoft.com/office/drawing/2014/main" id="{DF8A47AE-32B7-B97E-C4BF-8CB9EAB83243}"/>
                </a:ext>
              </a:extLst>
            </p:cNvPr>
            <p:cNvSpPr txBox="1">
              <a:spLocks noChangeArrowheads="1"/>
            </p:cNvSpPr>
            <p:nvPr/>
          </p:nvSpPr>
          <p:spPr>
            <a:xfrm>
              <a:off x="-3265" y="10856"/>
              <a:ext cx="17038" cy="5383"/>
            </a:xfrm>
            <a:prstGeom prst="rect">
              <a:avLst/>
            </a:prstGeom>
            <a:noFill/>
            <a:ln>
              <a:noFill/>
            </a:ln>
          </p:spPr>
          <p:txBody>
            <a:bodyPr rot="0" wrap="square" anchor="t" anchorCtr="0" upright="1"/>
            <a:lstStyle/>
            <a:p>
              <a:pPr algn="ctr">
                <a:lnSpc>
                  <a:spcPts val="1100"/>
                </a:lnSpc>
              </a:pPr>
              <a:r>
                <a:rPr lang="ja-JP" sz="9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橋から河川への眺望</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algn="ctr">
                <a:lnSpc>
                  <a:spcPts val="1100"/>
                </a:lnSpc>
              </a:pPr>
              <a:r>
                <a:rPr lang="ja-JP" sz="8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（写真：東郷橋からの神田川）</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pic>
          <p:nvPicPr>
            <p:cNvPr id="14" name="図 13">
              <a:extLst>
                <a:ext uri="{FF2B5EF4-FFF2-40B4-BE49-F238E27FC236}">
                  <a16:creationId xmlns:a16="http://schemas.microsoft.com/office/drawing/2014/main" id="{21EE5DC6-C5FF-EFAB-31AA-EFDC08B4278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3000"/>
                      </a14:imgEffect>
                      <a14:imgEffect>
                        <a14:brightnessContrast bright="10000"/>
                      </a14:imgEffect>
                    </a14:imgLayer>
                  </a14:imgProps>
                </a:ext>
              </a:extLst>
            </a:blip>
            <a:srcRect l="33178" t="14" r="12181" b="6388"/>
            <a:stretch/>
          </p:blipFill>
          <p:spPr>
            <a:xfrm rot="5400000">
              <a:off x="-547" y="-3093"/>
              <a:ext cx="12091" cy="15528"/>
            </a:xfrm>
            <a:prstGeom prst="rect">
              <a:avLst/>
            </a:prstGeom>
            <a:noFill/>
          </p:spPr>
        </p:pic>
      </p:grpSp>
      <p:grpSp>
        <p:nvGrpSpPr>
          <p:cNvPr id="10" name="グループ化 9">
            <a:extLst>
              <a:ext uri="{FF2B5EF4-FFF2-40B4-BE49-F238E27FC236}">
                <a16:creationId xmlns:a16="http://schemas.microsoft.com/office/drawing/2014/main" id="{3C0401DF-6AFC-228F-6D62-F6D6D54A85D3}"/>
              </a:ext>
            </a:extLst>
          </p:cNvPr>
          <p:cNvGrpSpPr/>
          <p:nvPr/>
        </p:nvGrpSpPr>
        <p:grpSpPr>
          <a:xfrm>
            <a:off x="4346654" y="4841898"/>
            <a:ext cx="1529080" cy="1626870"/>
            <a:chOff x="-78141" y="131549"/>
            <a:chExt cx="1532447" cy="1630483"/>
          </a:xfrm>
        </p:grpSpPr>
        <p:pic>
          <p:nvPicPr>
            <p:cNvPr id="11" name="図 10">
              <a:extLst>
                <a:ext uri="{FF2B5EF4-FFF2-40B4-BE49-F238E27FC236}">
                  <a16:creationId xmlns:a16="http://schemas.microsoft.com/office/drawing/2014/main" id="{22446FB0-A6E1-D45C-4EDE-62133A8C11DA}"/>
                </a:ext>
              </a:extLst>
            </p:cNvPr>
            <p:cNvPicPr>
              <a:picLocks noChangeAspect="1"/>
            </p:cNvPicPr>
            <p:nvPr/>
          </p:nvPicPr>
          <p:blipFill rotWithShape="1">
            <a:blip r:embed="rId7"/>
            <a:srcRect l="31262" t="5005" r="12786" b="-15"/>
            <a:stretch/>
          </p:blipFill>
          <p:spPr>
            <a:xfrm rot="5400000">
              <a:off x="86468" y="-33060"/>
              <a:ext cx="1203229" cy="1532447"/>
            </a:xfrm>
            <a:prstGeom prst="rect">
              <a:avLst/>
            </a:prstGeom>
            <a:noFill/>
            <a:ln>
              <a:noFill/>
            </a:ln>
          </p:spPr>
        </p:pic>
        <p:sp>
          <p:nvSpPr>
            <p:cNvPr id="12" name="Text Box 771">
              <a:extLst>
                <a:ext uri="{FF2B5EF4-FFF2-40B4-BE49-F238E27FC236}">
                  <a16:creationId xmlns:a16="http://schemas.microsoft.com/office/drawing/2014/main" id="{89481F61-926A-6CFF-5AF3-36AABA7EF8A3}"/>
                </a:ext>
              </a:extLst>
            </p:cNvPr>
            <p:cNvSpPr txBox="1">
              <a:spLocks noChangeArrowheads="1"/>
            </p:cNvSpPr>
            <p:nvPr/>
          </p:nvSpPr>
          <p:spPr>
            <a:xfrm>
              <a:off x="-21856" y="1338924"/>
              <a:ext cx="1371600" cy="423108"/>
            </a:xfrm>
            <a:prstGeom prst="rect">
              <a:avLst/>
            </a:prstGeom>
            <a:noFill/>
            <a:ln>
              <a:noFill/>
            </a:ln>
          </p:spPr>
          <p:txBody>
            <a:bodyPr rot="0" wrap="square" anchor="t" anchorCtr="0" upright="1"/>
            <a:lstStyle/>
            <a:p>
              <a:pPr algn="ctr">
                <a:lnSpc>
                  <a:spcPts val="1100"/>
                </a:lnSpc>
              </a:pPr>
              <a:r>
                <a:rPr lang="ja-JP" sz="9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まちの記憶を残す橋梁</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algn="ctr">
                <a:lnSpc>
                  <a:spcPts val="1100"/>
                </a:lnSpc>
              </a:pPr>
              <a:r>
                <a:rPr lang="ja-JP" sz="8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（写真：中野新橋）</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grpSp>
      <p:sp>
        <p:nvSpPr>
          <p:cNvPr id="18" name="スライド番号プレースホルダー 8">
            <a:extLst>
              <a:ext uri="{FF2B5EF4-FFF2-40B4-BE49-F238E27FC236}">
                <a16:creationId xmlns:a16="http://schemas.microsoft.com/office/drawing/2014/main" id="{FC7644CE-711F-443C-1E6C-11D8173BDE28}"/>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16</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326312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9942154" cy="432000"/>
          </a:xfrm>
        </p:spPr>
        <p:txBody>
          <a:bodyPr vert="horz" lIns="0" tIns="0" rIns="0" bIns="0" rtlCol="0" anchor="b" anchorCtr="0">
            <a:normAutofit fontScale="90000"/>
          </a:bodyPr>
          <a:lstStyle/>
          <a:p>
            <a:pPr algn="l"/>
            <a:r>
              <a:rPr lang="ja-JP" altLang="en-US" sz="2800" dirty="0">
                <a:latin typeface="BIZ UDゴシック" panose="020B0400000000000000" pitchFamily="49" charset="-128"/>
                <a:ea typeface="BIZ UDゴシック" panose="020B0400000000000000" pitchFamily="49" charset="-128"/>
              </a:rPr>
              <a:t>みどりが連続した街並み（中野通り、けやき通り、桃園川緑道など）</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5328588" cy="3036426"/>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○区の幹線道路沿いは、桜並木などの街路樹のみどりによ　</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り、歩行者に緑陰とうるおいを与えるとともに、街並み</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に彩りを与えています。なかには、美しい街路樹による</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みどりの連続に合わせて、沿道建物の敷地内に緑化が施</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されており、けやき通りやとちのき通りなど、樹木の</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名称がついている通りもあります。</a:t>
            </a:r>
          </a:p>
          <a:p>
            <a:r>
              <a:rPr lang="ja-JP" altLang="en-US" sz="1600" dirty="0">
                <a:latin typeface="BIZ UDゴシック" panose="020B0400000000000000" pitchFamily="49" charset="-128"/>
                <a:ea typeface="BIZ UDゴシック" panose="020B0400000000000000" pitchFamily="49" charset="-128"/>
              </a:rPr>
              <a:t>○かつて、河川として人々に親しまれていた桃園川緑道は、</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みどりにより落ち着いた雰囲気をつくりだし、公園をつ</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なぐみどりのネットワークにもなっています。</a:t>
            </a:r>
          </a:p>
          <a:p>
            <a:r>
              <a:rPr lang="ja-JP" altLang="en-US" sz="1600" dirty="0">
                <a:latin typeface="BIZ UDゴシック" panose="020B0400000000000000" pitchFamily="49" charset="-128"/>
                <a:ea typeface="BIZ UDゴシック" panose="020B0400000000000000" pitchFamily="49" charset="-128"/>
              </a:rPr>
              <a:t>○しかし、区内では自然的要素が少ないことから、公園や</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緑地等とのネットワークの強化、植栽の工夫や樹木の適</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切な管理により、みどりを保全することが必要です。</a:t>
            </a:r>
          </a:p>
        </p:txBody>
      </p:sp>
      <p:grpSp>
        <p:nvGrpSpPr>
          <p:cNvPr id="3" name="グループ化 2">
            <a:extLst>
              <a:ext uri="{FF2B5EF4-FFF2-40B4-BE49-F238E27FC236}">
                <a16:creationId xmlns:a16="http://schemas.microsoft.com/office/drawing/2014/main" id="{19E6D744-3677-669C-AB6B-09AA7FDD2866}"/>
              </a:ext>
            </a:extLst>
          </p:cNvPr>
          <p:cNvGrpSpPr/>
          <p:nvPr/>
        </p:nvGrpSpPr>
        <p:grpSpPr>
          <a:xfrm>
            <a:off x="6559312" y="980715"/>
            <a:ext cx="5328620" cy="5199361"/>
            <a:chOff x="33426" y="3618"/>
            <a:chExt cx="53233" cy="51995"/>
          </a:xfrm>
        </p:grpSpPr>
        <p:pic>
          <p:nvPicPr>
            <p:cNvPr id="5" name="図 4">
              <a:extLst>
                <a:ext uri="{FF2B5EF4-FFF2-40B4-BE49-F238E27FC236}">
                  <a16:creationId xmlns:a16="http://schemas.microsoft.com/office/drawing/2014/main" id="{7F6B2F0B-C1E4-7C54-064E-D3966EC584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33426" y="3618"/>
              <a:ext cx="53233" cy="51995"/>
            </a:xfrm>
            <a:prstGeom prst="rect">
              <a:avLst/>
            </a:prstGeom>
            <a:noFill/>
          </p:spPr>
        </p:pic>
        <p:pic>
          <p:nvPicPr>
            <p:cNvPr id="7" name="図 6">
              <a:extLst>
                <a:ext uri="{FF2B5EF4-FFF2-40B4-BE49-F238E27FC236}">
                  <a16:creationId xmlns:a16="http://schemas.microsoft.com/office/drawing/2014/main" id="{B21C9C33-98F4-3DCF-F526-F8EDE11151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33709" y="32422"/>
              <a:ext cx="17678" cy="19336"/>
            </a:xfrm>
            <a:prstGeom prst="rect">
              <a:avLst/>
            </a:prstGeom>
            <a:noFill/>
          </p:spPr>
        </p:pic>
      </p:grpSp>
      <p:sp>
        <p:nvSpPr>
          <p:cNvPr id="8" name="テキスト ボックス 7">
            <a:extLst>
              <a:ext uri="{FF2B5EF4-FFF2-40B4-BE49-F238E27FC236}">
                <a16:creationId xmlns:a16="http://schemas.microsoft.com/office/drawing/2014/main" id="{142F3386-5F1E-3535-254A-268384AF1C77}"/>
              </a:ext>
            </a:extLst>
          </p:cNvPr>
          <p:cNvSpPr txBox="1"/>
          <p:nvPr/>
        </p:nvSpPr>
        <p:spPr>
          <a:xfrm>
            <a:off x="7032104" y="6161650"/>
            <a:ext cx="4432898" cy="234991"/>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（出典：中野区景観方針）</a:t>
            </a:r>
            <a:endParaRPr lang="en-US" altLang="ja-JP" sz="800" dirty="0">
              <a:latin typeface="BIZ UDゴシック" panose="020B0400000000000000" pitchFamily="49" charset="-128"/>
              <a:ea typeface="BIZ UDゴシック" panose="020B0400000000000000" pitchFamily="49" charset="-128"/>
            </a:endParaRPr>
          </a:p>
        </p:txBody>
      </p:sp>
      <p:grpSp>
        <p:nvGrpSpPr>
          <p:cNvPr id="9" name="グループ化 8">
            <a:extLst>
              <a:ext uri="{FF2B5EF4-FFF2-40B4-BE49-F238E27FC236}">
                <a16:creationId xmlns:a16="http://schemas.microsoft.com/office/drawing/2014/main" id="{BB7B8366-2F9A-9A0F-541E-CF0C592471E8}"/>
              </a:ext>
            </a:extLst>
          </p:cNvPr>
          <p:cNvGrpSpPr/>
          <p:nvPr/>
        </p:nvGrpSpPr>
        <p:grpSpPr>
          <a:xfrm>
            <a:off x="1157208" y="4562063"/>
            <a:ext cx="4475481" cy="1867535"/>
            <a:chOff x="-105299" y="99876"/>
            <a:chExt cx="4477994" cy="1869745"/>
          </a:xfrm>
        </p:grpSpPr>
        <p:grpSp>
          <p:nvGrpSpPr>
            <p:cNvPr id="10" name="グループ化 9">
              <a:extLst>
                <a:ext uri="{FF2B5EF4-FFF2-40B4-BE49-F238E27FC236}">
                  <a16:creationId xmlns:a16="http://schemas.microsoft.com/office/drawing/2014/main" id="{EEA2E58E-6A6F-14DF-7C3A-5DCB3B3A4651}"/>
                </a:ext>
              </a:extLst>
            </p:cNvPr>
            <p:cNvGrpSpPr/>
            <p:nvPr/>
          </p:nvGrpSpPr>
          <p:grpSpPr>
            <a:xfrm>
              <a:off x="-105299" y="99914"/>
              <a:ext cx="1975930" cy="1783656"/>
              <a:chOff x="-1053" y="999"/>
              <a:chExt cx="19759" cy="17834"/>
            </a:xfrm>
          </p:grpSpPr>
          <p:sp>
            <p:nvSpPr>
              <p:cNvPr id="14" name="Text Box 771">
                <a:extLst>
                  <a:ext uri="{FF2B5EF4-FFF2-40B4-BE49-F238E27FC236}">
                    <a16:creationId xmlns:a16="http://schemas.microsoft.com/office/drawing/2014/main" id="{1F54937E-759A-BA3A-EDF9-2341D9BBCAA2}"/>
                  </a:ext>
                </a:extLst>
              </p:cNvPr>
              <p:cNvSpPr txBox="1">
                <a:spLocks noChangeArrowheads="1"/>
              </p:cNvSpPr>
              <p:nvPr/>
            </p:nvSpPr>
            <p:spPr>
              <a:xfrm>
                <a:off x="-76" y="15138"/>
                <a:ext cx="17765" cy="3695"/>
              </a:xfrm>
              <a:prstGeom prst="rect">
                <a:avLst/>
              </a:prstGeom>
              <a:noFill/>
              <a:ln>
                <a:noFill/>
              </a:ln>
            </p:spPr>
            <p:txBody>
              <a:bodyPr rot="0" wrap="square" anchor="t" anchorCtr="0" upright="1"/>
              <a:lstStyle/>
              <a:p>
                <a:pPr algn="ctr">
                  <a:lnSpc>
                    <a:spcPts val="1100"/>
                  </a:lnSpc>
                </a:pPr>
                <a:r>
                  <a:rPr lang="ja-JP" sz="8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（写真：中野通り）</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pic>
            <p:nvPicPr>
              <p:cNvPr id="15" name="図 14">
                <a:extLst>
                  <a:ext uri="{FF2B5EF4-FFF2-40B4-BE49-F238E27FC236}">
                    <a16:creationId xmlns:a16="http://schemas.microsoft.com/office/drawing/2014/main" id="{CEB93A86-F8E6-BB94-5C4F-E45DE5300E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033"/>
              <a:stretch/>
            </p:blipFill>
            <p:spPr>
              <a:xfrm>
                <a:off x="-1053" y="999"/>
                <a:ext cx="19759" cy="14020"/>
              </a:xfrm>
              <a:prstGeom prst="rect">
                <a:avLst/>
              </a:prstGeom>
              <a:noFill/>
            </p:spPr>
          </p:pic>
        </p:grpSp>
        <p:grpSp>
          <p:nvGrpSpPr>
            <p:cNvPr id="11" name="グループ化 10">
              <a:extLst>
                <a:ext uri="{FF2B5EF4-FFF2-40B4-BE49-F238E27FC236}">
                  <a16:creationId xmlns:a16="http://schemas.microsoft.com/office/drawing/2014/main" id="{F049B260-1FA6-A8DD-382C-1959E28937C9}"/>
                </a:ext>
              </a:extLst>
            </p:cNvPr>
            <p:cNvGrpSpPr/>
            <p:nvPr/>
          </p:nvGrpSpPr>
          <p:grpSpPr>
            <a:xfrm>
              <a:off x="2380550" y="99876"/>
              <a:ext cx="1992145" cy="1869745"/>
              <a:chOff x="1217" y="999"/>
              <a:chExt cx="19923" cy="18702"/>
            </a:xfrm>
          </p:grpSpPr>
          <p:pic>
            <p:nvPicPr>
              <p:cNvPr id="12" name="図 11">
                <a:extLst>
                  <a:ext uri="{FF2B5EF4-FFF2-40B4-BE49-F238E27FC236}">
                    <a16:creationId xmlns:a16="http://schemas.microsoft.com/office/drawing/2014/main" id="{14629916-9878-7871-5BFC-582D1370C95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
                        </a14:imgEffect>
                        <a14:imgEffect>
                          <a14:brightnessContrast bright="20000"/>
                        </a14:imgEffect>
                      </a14:imgLayer>
                    </a14:imgProps>
                  </a:ext>
                  <a:ext uri="{28A0092B-C50C-407E-A947-70E740481C1C}">
                    <a14:useLocalDpi xmlns:a14="http://schemas.microsoft.com/office/drawing/2010/main" val="0"/>
                  </a:ext>
                </a:extLst>
              </a:blip>
              <a:srcRect r="5269" b="4"/>
              <a:stretch/>
            </p:blipFill>
            <p:spPr>
              <a:xfrm>
                <a:off x="1217" y="999"/>
                <a:ext cx="19923" cy="14026"/>
              </a:xfrm>
              <a:prstGeom prst="rect">
                <a:avLst/>
              </a:prstGeom>
              <a:noFill/>
            </p:spPr>
          </p:pic>
          <p:sp>
            <p:nvSpPr>
              <p:cNvPr id="13" name="Text Box 771">
                <a:extLst>
                  <a:ext uri="{FF2B5EF4-FFF2-40B4-BE49-F238E27FC236}">
                    <a16:creationId xmlns:a16="http://schemas.microsoft.com/office/drawing/2014/main" id="{C99285B9-DC05-C711-89C9-56C6CF832B64}"/>
                  </a:ext>
                </a:extLst>
              </p:cNvPr>
              <p:cNvSpPr txBox="1">
                <a:spLocks noChangeArrowheads="1"/>
              </p:cNvSpPr>
              <p:nvPr/>
            </p:nvSpPr>
            <p:spPr>
              <a:xfrm>
                <a:off x="1505" y="15094"/>
                <a:ext cx="19507" cy="4607"/>
              </a:xfrm>
              <a:prstGeom prst="rect">
                <a:avLst/>
              </a:prstGeom>
              <a:noFill/>
              <a:ln>
                <a:noFill/>
              </a:ln>
            </p:spPr>
            <p:txBody>
              <a:bodyPr rot="0" wrap="square" anchor="t" anchorCtr="0" upright="1"/>
              <a:lstStyle/>
              <a:p>
                <a:pPr algn="ctr">
                  <a:lnSpc>
                    <a:spcPts val="1100"/>
                  </a:lnSpc>
                </a:pPr>
                <a:r>
                  <a:rPr lang="ja-JP" sz="8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a:t>
                </a:r>
                <a:r>
                  <a:rPr lang="ja-JP" sz="8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写真：桃園川緑道）</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grpSp>
      </p:grpSp>
      <p:sp>
        <p:nvSpPr>
          <p:cNvPr id="17" name="スライド番号プレースホルダー 8">
            <a:extLst>
              <a:ext uri="{FF2B5EF4-FFF2-40B4-BE49-F238E27FC236}">
                <a16:creationId xmlns:a16="http://schemas.microsoft.com/office/drawing/2014/main" id="{8CCF8D6F-5954-790C-783A-E45704C0EFB7}"/>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17</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03503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fontScale="90000"/>
          </a:bodyPr>
          <a:lstStyle/>
          <a:p>
            <a:pPr algn="l"/>
            <a:r>
              <a:rPr lang="ja-JP" altLang="en-US" sz="2800" dirty="0">
                <a:latin typeface="BIZ UDゴシック" panose="020B0400000000000000" pitchFamily="49" charset="-128"/>
                <a:ea typeface="BIZ UDゴシック" panose="020B0400000000000000" pitchFamily="49" charset="-128"/>
              </a:rPr>
              <a:t>歩いてみたくなる水とみどりの回遊路（神田川など）</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6"/>
            <a:ext cx="10441156" cy="2027338"/>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○神田川などの河川沿いにおいて、河川改修に合わせた 管理用通路の拡幅、みどり豊かな遊歩道としての整備や</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沿道の緑化を推進し、快適な歩行者空間のネットワークを創出します。</a:t>
            </a:r>
          </a:p>
          <a:p>
            <a:endParaRPr lang="en-US" altLang="ja-JP" sz="1600" dirty="0">
              <a:latin typeface="BIZ UDゴシック" panose="020B0400000000000000" pitchFamily="49" charset="-128"/>
              <a:ea typeface="BIZ UDゴシック" panose="020B0400000000000000" pitchFamily="49" charset="-128"/>
            </a:endParaRP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具体的な取組例</a:t>
            </a:r>
            <a:r>
              <a:rPr lang="en-US" altLang="ja-JP" sz="1600" dirty="0">
                <a:latin typeface="BIZ UDゴシック" panose="020B0400000000000000" pitchFamily="49" charset="-128"/>
                <a:ea typeface="BIZ UDゴシック" panose="020B0400000000000000" pitchFamily="49" charset="-128"/>
              </a:rPr>
              <a:t>】</a:t>
            </a:r>
          </a:p>
          <a:p>
            <a:r>
              <a:rPr lang="ja-JP" altLang="en-US" sz="1600" dirty="0">
                <a:latin typeface="BIZ UDゴシック" panose="020B0400000000000000" pitchFamily="49" charset="-128"/>
                <a:ea typeface="BIZ UDゴシック" panose="020B0400000000000000" pitchFamily="49" charset="-128"/>
              </a:rPr>
              <a:t>　・川沿いを楽しく歩けるようにする（遊歩道の整備、みどりの保全など）</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・橋や橋詰は地域の個性にふさわしいデザインを工夫する</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・川沿いに特色ある樹木や草花を植える</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・安全に歩けるよう、暗がりにならないよう配慮する</a:t>
            </a:r>
          </a:p>
        </p:txBody>
      </p:sp>
      <p:sp>
        <p:nvSpPr>
          <p:cNvPr id="24" name="テキスト ボックス 23">
            <a:extLst>
              <a:ext uri="{FF2B5EF4-FFF2-40B4-BE49-F238E27FC236}">
                <a16:creationId xmlns:a16="http://schemas.microsoft.com/office/drawing/2014/main" id="{B63340B6-36F0-72CE-534A-F560D7728CF4}"/>
              </a:ext>
            </a:extLst>
          </p:cNvPr>
          <p:cNvSpPr txBox="1"/>
          <p:nvPr/>
        </p:nvSpPr>
        <p:spPr>
          <a:xfrm>
            <a:off x="4674483" y="6515729"/>
            <a:ext cx="4432898" cy="234991"/>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（出典：中野区景観方針）</a:t>
            </a:r>
            <a:endParaRPr lang="en-US" altLang="ja-JP" sz="800" dirty="0">
              <a:latin typeface="BIZ UDゴシック" panose="020B0400000000000000" pitchFamily="49" charset="-128"/>
              <a:ea typeface="BIZ UDゴシック" panose="020B0400000000000000" pitchFamily="49" charset="-128"/>
            </a:endParaRPr>
          </a:p>
        </p:txBody>
      </p:sp>
      <p:grpSp>
        <p:nvGrpSpPr>
          <p:cNvPr id="3" name="グループ化 2">
            <a:extLst>
              <a:ext uri="{FF2B5EF4-FFF2-40B4-BE49-F238E27FC236}">
                <a16:creationId xmlns:a16="http://schemas.microsoft.com/office/drawing/2014/main" id="{CD28A88F-34B0-864F-746D-E184F153BE12}"/>
              </a:ext>
            </a:extLst>
          </p:cNvPr>
          <p:cNvGrpSpPr/>
          <p:nvPr/>
        </p:nvGrpSpPr>
        <p:grpSpPr>
          <a:xfrm>
            <a:off x="2643708" y="3334044"/>
            <a:ext cx="6400532" cy="3181685"/>
            <a:chOff x="84" y="0"/>
            <a:chExt cx="56875" cy="28270"/>
          </a:xfrm>
        </p:grpSpPr>
        <p:pic>
          <p:nvPicPr>
            <p:cNvPr id="5" name="図 4">
              <a:extLst>
                <a:ext uri="{FF2B5EF4-FFF2-40B4-BE49-F238E27FC236}">
                  <a16:creationId xmlns:a16="http://schemas.microsoft.com/office/drawing/2014/main" id="{392D51CB-98B5-E898-D4B4-12A82F1E1C46}"/>
                </a:ext>
              </a:extLst>
            </p:cNvPr>
            <p:cNvPicPr>
              <a:picLocks noChangeAspect="1" noChangeArrowheads="1"/>
            </p:cNvPicPr>
            <p:nvPr/>
          </p:nvPicPr>
          <p:blipFill>
            <a:blip r:embed="rId2"/>
            <a:stretch>
              <a:fillRect/>
            </a:stretch>
          </p:blipFill>
          <p:spPr>
            <a:xfrm>
              <a:off x="14672" y="4362"/>
              <a:ext cx="28125" cy="20707"/>
            </a:xfrm>
            <a:prstGeom prst="rect">
              <a:avLst/>
            </a:prstGeom>
            <a:noFill/>
          </p:spPr>
        </p:pic>
        <p:sp>
          <p:nvSpPr>
            <p:cNvPr id="7" name="四角形: 角を丸くする 6">
              <a:extLst>
                <a:ext uri="{FF2B5EF4-FFF2-40B4-BE49-F238E27FC236}">
                  <a16:creationId xmlns:a16="http://schemas.microsoft.com/office/drawing/2014/main" id="{859A5336-EC0F-7400-0051-2D458A47F2C5}"/>
                </a:ext>
              </a:extLst>
            </p:cNvPr>
            <p:cNvSpPr>
              <a:spLocks noChangeArrowheads="1"/>
            </p:cNvSpPr>
            <p:nvPr/>
          </p:nvSpPr>
          <p:spPr>
            <a:xfrm>
              <a:off x="84" y="0"/>
              <a:ext cx="56875" cy="28270"/>
            </a:xfrm>
            <a:prstGeom prst="roundRect">
              <a:avLst>
                <a:gd name="adj" fmla="val 7935"/>
              </a:avLst>
            </a:prstGeom>
            <a:noFill/>
            <a:ln w="38100">
              <a:solidFill>
                <a:schemeClr val="accent6">
                  <a:lumMod val="40000"/>
                  <a:lumOff val="60000"/>
                </a:schemeClr>
              </a:solidFill>
              <a:miter lim="800000"/>
              <a:headEnd/>
              <a:tailEnd/>
            </a:ln>
          </p:spPr>
          <p:txBody>
            <a:bodyPr/>
            <a:lstStyle/>
            <a:p>
              <a:endParaRPr lang="ja-JP" altLang="en-US"/>
            </a:p>
          </p:txBody>
        </p:sp>
        <p:sp>
          <p:nvSpPr>
            <p:cNvPr id="8" name="テキスト ボックス 1142">
              <a:extLst>
                <a:ext uri="{FF2B5EF4-FFF2-40B4-BE49-F238E27FC236}">
                  <a16:creationId xmlns:a16="http://schemas.microsoft.com/office/drawing/2014/main" id="{B6158828-5FB2-5F13-7EE2-0851F0E4B339}"/>
                </a:ext>
              </a:extLst>
            </p:cNvPr>
            <p:cNvSpPr txBox="1">
              <a:spLocks noChangeArrowheads="1"/>
            </p:cNvSpPr>
            <p:nvPr/>
          </p:nvSpPr>
          <p:spPr>
            <a:xfrm>
              <a:off x="43976" y="2828"/>
              <a:ext cx="11201" cy="3919"/>
            </a:xfrm>
            <a:prstGeom prst="rect">
              <a:avLst/>
            </a:prstGeom>
            <a:noFill/>
            <a:ln>
              <a:noFill/>
            </a:ln>
          </p:spPr>
          <p:txBody>
            <a:bodyPr rot="0" wrap="square" anchor="t" anchorCtr="0" upright="1"/>
            <a:lstStyle/>
            <a:p>
              <a:pPr algn="just">
                <a:lnSpc>
                  <a:spcPts val="1000"/>
                </a:lnSpc>
              </a:pPr>
              <a:r>
                <a:rPr lang="ja-JP" sz="800" kern="100" dirty="0">
                  <a:effectLst/>
                  <a:latin typeface="游明朝" panose="02020400000000000000" pitchFamily="18" charset="-128"/>
                  <a:ea typeface="BIZ UDゴシック" panose="020B0400000000000000" pitchFamily="49" charset="-128"/>
                  <a:cs typeface="Times New Roman" panose="02020603050405020304" pitchFamily="18" charset="0"/>
                </a:rPr>
                <a:t>安全に歩けるよう、</a:t>
              </a:r>
              <a:endParaRPr lang="en-US" altLang="ja-JP" sz="800" kern="100" dirty="0">
                <a:effectLst/>
                <a:latin typeface="游明朝" panose="02020400000000000000" pitchFamily="18" charset="-128"/>
                <a:ea typeface="BIZ UDゴシック" panose="020B0400000000000000" pitchFamily="49" charset="-128"/>
                <a:cs typeface="Times New Roman" panose="02020603050405020304" pitchFamily="18" charset="0"/>
              </a:endParaRPr>
            </a:p>
            <a:p>
              <a:pPr algn="just">
                <a:lnSpc>
                  <a:spcPts val="1000"/>
                </a:lnSpc>
              </a:pPr>
              <a:r>
                <a:rPr lang="ja-JP" sz="800" kern="100" dirty="0">
                  <a:effectLst/>
                  <a:latin typeface="游明朝" panose="02020400000000000000" pitchFamily="18" charset="-128"/>
                  <a:ea typeface="BIZ UDゴシック" panose="020B0400000000000000" pitchFamily="49" charset="-128"/>
                  <a:cs typeface="Times New Roman" panose="02020603050405020304" pitchFamily="18" charset="0"/>
                </a:rPr>
                <a:t>街路灯などを整備</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1143">
              <a:extLst>
                <a:ext uri="{FF2B5EF4-FFF2-40B4-BE49-F238E27FC236}">
                  <a16:creationId xmlns:a16="http://schemas.microsoft.com/office/drawing/2014/main" id="{CB960F01-EEEF-2046-8AE3-3E4426DABDE3}"/>
                </a:ext>
              </a:extLst>
            </p:cNvPr>
            <p:cNvSpPr txBox="1">
              <a:spLocks noChangeArrowheads="1"/>
            </p:cNvSpPr>
            <p:nvPr/>
          </p:nvSpPr>
          <p:spPr>
            <a:xfrm>
              <a:off x="44151" y="8364"/>
              <a:ext cx="12192" cy="3117"/>
            </a:xfrm>
            <a:prstGeom prst="rect">
              <a:avLst/>
            </a:prstGeom>
            <a:noFill/>
            <a:ln>
              <a:noFill/>
            </a:ln>
          </p:spPr>
          <p:txBody>
            <a:bodyPr rot="0" wrap="square" anchor="t" anchorCtr="0" upright="1"/>
            <a:lstStyle/>
            <a:p>
              <a:pPr algn="just">
                <a:lnSpc>
                  <a:spcPts val="1000"/>
                </a:lnSpc>
              </a:pPr>
              <a:r>
                <a:rPr lang="ja-JP" sz="800" kern="100" dirty="0">
                  <a:effectLst/>
                  <a:latin typeface="游明朝" panose="02020400000000000000" pitchFamily="18" charset="-128"/>
                  <a:ea typeface="BIZ UDゴシック" panose="020B0400000000000000" pitchFamily="49" charset="-128"/>
                  <a:cs typeface="Times New Roman" panose="02020603050405020304" pitchFamily="18" charset="0"/>
                </a:rPr>
                <a:t>特色ある樹木や草花を</a:t>
              </a:r>
              <a:endParaRPr lang="en-US" altLang="ja-JP" sz="800" kern="100" dirty="0">
                <a:effectLst/>
                <a:latin typeface="游明朝" panose="02020400000000000000" pitchFamily="18" charset="-128"/>
                <a:ea typeface="BIZ UDゴシック" panose="020B0400000000000000" pitchFamily="49" charset="-128"/>
                <a:cs typeface="Times New Roman" panose="02020603050405020304" pitchFamily="18" charset="0"/>
              </a:endParaRPr>
            </a:p>
            <a:p>
              <a:pPr algn="just">
                <a:lnSpc>
                  <a:spcPts val="1000"/>
                </a:lnSpc>
              </a:pPr>
              <a:r>
                <a:rPr lang="ja-JP" sz="800" kern="100" dirty="0">
                  <a:effectLst/>
                  <a:latin typeface="游明朝" panose="02020400000000000000" pitchFamily="18" charset="-128"/>
                  <a:ea typeface="BIZ UDゴシック" panose="020B0400000000000000" pitchFamily="49" charset="-128"/>
                  <a:cs typeface="Times New Roman" panose="02020603050405020304" pitchFamily="18" charset="0"/>
                </a:rPr>
                <a:t>植栽</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 name="フリーフォーム: 図形 9">
              <a:extLst>
                <a:ext uri="{FF2B5EF4-FFF2-40B4-BE49-F238E27FC236}">
                  <a16:creationId xmlns:a16="http://schemas.microsoft.com/office/drawing/2014/main" id="{FF1B4C2F-27DF-6732-0176-459EAA640D9D}"/>
                </a:ext>
              </a:extLst>
            </p:cNvPr>
            <p:cNvSpPr/>
            <p:nvPr/>
          </p:nvSpPr>
          <p:spPr>
            <a:xfrm>
              <a:off x="36573" y="5657"/>
              <a:ext cx="18680" cy="3022"/>
            </a:xfrm>
            <a:custGeom>
              <a:avLst/>
              <a:gdLst>
                <a:gd name="T0" fmla="*/ 0 w 1639330"/>
                <a:gd name="T1" fmla="*/ 244549 h 321276"/>
                <a:gd name="T2" fmla="*/ 551588 w 1639330"/>
                <a:gd name="T3" fmla="*/ 0 h 321276"/>
                <a:gd name="T4" fmla="*/ 1638300 w 1639330"/>
                <a:gd name="T5" fmla="*/ 0 h 321276"/>
                <a:gd name="T6" fmla="*/ 0 60000 65536"/>
                <a:gd name="T7" fmla="*/ 0 60000 65536"/>
                <a:gd name="T8" fmla="*/ 0 60000 65536"/>
                <a:gd name="connsiteX0" fmla="*/ 0 w 1869138"/>
                <a:gd name="connsiteY0" fmla="*/ 397039 h 397039"/>
                <a:gd name="connsiteX1" fmla="*/ 781743 w 1869138"/>
                <a:gd name="connsiteY1" fmla="*/ 0 h 397039"/>
                <a:gd name="connsiteX2" fmla="*/ 1869138 w 1869138"/>
                <a:gd name="connsiteY2" fmla="*/ 0 h 397039"/>
                <a:gd name="connsiteX0" fmla="*/ 0 w 1869102"/>
                <a:gd name="connsiteY0" fmla="*/ 396984 h 396984"/>
                <a:gd name="connsiteX1" fmla="*/ 781707 w 1869102"/>
                <a:gd name="connsiteY1" fmla="*/ 0 h 396984"/>
                <a:gd name="connsiteX2" fmla="*/ 1869102 w 1869102"/>
                <a:gd name="connsiteY2" fmla="*/ 0 h 396984"/>
              </a:gdLst>
              <a:ahLst/>
              <a:cxnLst>
                <a:cxn ang="0">
                  <a:pos x="connsiteX0" y="connsiteY0"/>
                </a:cxn>
                <a:cxn ang="0">
                  <a:pos x="connsiteX1" y="connsiteY1"/>
                </a:cxn>
                <a:cxn ang="0">
                  <a:pos x="connsiteX2" y="connsiteY2"/>
                </a:cxn>
              </a:cxnLst>
              <a:rect l="l" t="t" r="r" b="b"/>
              <a:pathLst>
                <a:path w="1869102" h="396984">
                  <a:moveTo>
                    <a:pt x="0" y="396984"/>
                  </a:moveTo>
                  <a:lnTo>
                    <a:pt x="781707" y="0"/>
                  </a:lnTo>
                  <a:lnTo>
                    <a:pt x="1869102" y="0"/>
                  </a:lnTo>
                </a:path>
              </a:pathLst>
            </a:custGeom>
            <a:noFill/>
            <a:ln w="6350">
              <a:solidFill>
                <a:schemeClr val="tx1"/>
              </a:solidFill>
              <a:miter lim="800000"/>
              <a:headEnd type="oval" w="med" len="med"/>
              <a:tailEnd/>
            </a:ln>
          </p:spPr>
          <p:txBody>
            <a:bodyPr/>
            <a:lstStyle/>
            <a:p>
              <a:endParaRPr lang="ja-JP" altLang="en-US"/>
            </a:p>
          </p:txBody>
        </p:sp>
        <p:sp>
          <p:nvSpPr>
            <p:cNvPr id="11" name="テキスト ボックス 1146">
              <a:extLst>
                <a:ext uri="{FF2B5EF4-FFF2-40B4-BE49-F238E27FC236}">
                  <a16:creationId xmlns:a16="http://schemas.microsoft.com/office/drawing/2014/main" id="{AAEADD4B-2715-04C0-CFA1-01A0E557B999}"/>
                </a:ext>
              </a:extLst>
            </p:cNvPr>
            <p:cNvSpPr txBox="1">
              <a:spLocks noChangeArrowheads="1"/>
            </p:cNvSpPr>
            <p:nvPr/>
          </p:nvSpPr>
          <p:spPr>
            <a:xfrm>
              <a:off x="320" y="6581"/>
              <a:ext cx="13515" cy="3384"/>
            </a:xfrm>
            <a:prstGeom prst="rect">
              <a:avLst/>
            </a:prstGeom>
            <a:noFill/>
            <a:ln>
              <a:noFill/>
            </a:ln>
          </p:spPr>
          <p:txBody>
            <a:bodyPr rot="0" wrap="square" anchor="t" anchorCtr="0" upright="1"/>
            <a:lstStyle/>
            <a:p>
              <a:pPr algn="just">
                <a:lnSpc>
                  <a:spcPts val="1000"/>
                </a:lnSpc>
              </a:pPr>
              <a:r>
                <a:rPr lang="ja-JP" sz="800" kern="100" dirty="0">
                  <a:effectLst/>
                  <a:latin typeface="游明朝" panose="02020400000000000000" pitchFamily="18" charset="-128"/>
                  <a:ea typeface="BIZ UDゴシック" panose="020B0400000000000000" pitchFamily="49" charset="-128"/>
                  <a:cs typeface="Times New Roman" panose="02020603050405020304" pitchFamily="18" charset="0"/>
                </a:rPr>
                <a:t>川沿いや周辺のみどりが一体に感じられるように工夫</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フリーフォーム: 図形 11">
              <a:extLst>
                <a:ext uri="{FF2B5EF4-FFF2-40B4-BE49-F238E27FC236}">
                  <a16:creationId xmlns:a16="http://schemas.microsoft.com/office/drawing/2014/main" id="{755172E7-BA62-87B3-E2E6-B3E0D77B7F88}"/>
                </a:ext>
              </a:extLst>
            </p:cNvPr>
            <p:cNvSpPr/>
            <p:nvPr/>
          </p:nvSpPr>
          <p:spPr>
            <a:xfrm flipH="1">
              <a:off x="637" y="9272"/>
              <a:ext cx="20329" cy="2872"/>
            </a:xfrm>
            <a:custGeom>
              <a:avLst/>
              <a:gdLst>
                <a:gd name="T0" fmla="*/ 0 w 1639330"/>
                <a:gd name="T1" fmla="*/ 287161 h 321276"/>
                <a:gd name="T2" fmla="*/ 684423 w 1639330"/>
                <a:gd name="T3" fmla="*/ 0 h 321276"/>
                <a:gd name="T4" fmla="*/ 2032839 w 1639330"/>
                <a:gd name="T5" fmla="*/ 0 h 321276"/>
                <a:gd name="T6" fmla="*/ 0 60000 65536"/>
                <a:gd name="T7" fmla="*/ 0 60000 65536"/>
                <a:gd name="T8" fmla="*/ 0 60000 65536"/>
              </a:gdLst>
              <a:ahLst/>
              <a:cxnLst>
                <a:cxn ang="T6">
                  <a:pos x="T0" y="T1"/>
                </a:cxn>
                <a:cxn ang="T7">
                  <a:pos x="T2" y="T3"/>
                </a:cxn>
                <a:cxn ang="T8">
                  <a:pos x="T4" y="T5"/>
                </a:cxn>
              </a:cxnLst>
              <a:rect l="0" t="0" r="r" b="b"/>
              <a:pathLst>
                <a:path w="1639330" h="321276">
                  <a:moveTo>
                    <a:pt x="0" y="321276"/>
                  </a:moveTo>
                  <a:lnTo>
                    <a:pt x="551935" y="0"/>
                  </a:lnTo>
                  <a:lnTo>
                    <a:pt x="1639330" y="0"/>
                  </a:lnTo>
                </a:path>
              </a:pathLst>
            </a:custGeom>
            <a:noFill/>
            <a:ln w="6350">
              <a:solidFill>
                <a:schemeClr val="tx1"/>
              </a:solidFill>
              <a:miter lim="800000"/>
              <a:headEnd type="oval" w="med" len="med"/>
              <a:tailEnd/>
            </a:ln>
          </p:spPr>
          <p:txBody>
            <a:bodyPr/>
            <a:lstStyle/>
            <a:p>
              <a:endParaRPr lang="ja-JP" altLang="en-US"/>
            </a:p>
          </p:txBody>
        </p:sp>
        <p:sp>
          <p:nvSpPr>
            <p:cNvPr id="13" name="フリーフォーム: 図形 12">
              <a:extLst>
                <a:ext uri="{FF2B5EF4-FFF2-40B4-BE49-F238E27FC236}">
                  <a16:creationId xmlns:a16="http://schemas.microsoft.com/office/drawing/2014/main" id="{39F8D151-002B-764F-1CE2-65927C6BF988}"/>
                </a:ext>
              </a:extLst>
            </p:cNvPr>
            <p:cNvSpPr/>
            <p:nvPr/>
          </p:nvSpPr>
          <p:spPr>
            <a:xfrm>
              <a:off x="38870" y="11186"/>
              <a:ext cx="16389" cy="4286"/>
            </a:xfrm>
            <a:custGeom>
              <a:avLst/>
              <a:gdLst>
                <a:gd name="T0" fmla="*/ 0 w 1639330"/>
                <a:gd name="T1" fmla="*/ 428595 h 321276"/>
                <a:gd name="T2" fmla="*/ 551783 w 1639330"/>
                <a:gd name="T3" fmla="*/ 0 h 321276"/>
                <a:gd name="T4" fmla="*/ 1638880 w 1639330"/>
                <a:gd name="T5" fmla="*/ 0 h 321276"/>
                <a:gd name="T6" fmla="*/ 0 60000 65536"/>
                <a:gd name="T7" fmla="*/ 0 60000 65536"/>
                <a:gd name="T8" fmla="*/ 0 60000 65536"/>
              </a:gdLst>
              <a:ahLst/>
              <a:cxnLst>
                <a:cxn ang="T6">
                  <a:pos x="T0" y="T1"/>
                </a:cxn>
                <a:cxn ang="T7">
                  <a:pos x="T2" y="T3"/>
                </a:cxn>
                <a:cxn ang="T8">
                  <a:pos x="T4" y="T5"/>
                </a:cxn>
              </a:cxnLst>
              <a:rect l="0" t="0" r="r" b="b"/>
              <a:pathLst>
                <a:path w="1639330" h="321276">
                  <a:moveTo>
                    <a:pt x="0" y="321276"/>
                  </a:moveTo>
                  <a:lnTo>
                    <a:pt x="551935" y="0"/>
                  </a:lnTo>
                  <a:lnTo>
                    <a:pt x="1639330" y="0"/>
                  </a:lnTo>
                </a:path>
              </a:pathLst>
            </a:custGeom>
            <a:noFill/>
            <a:ln w="6350">
              <a:solidFill>
                <a:schemeClr val="tx1"/>
              </a:solidFill>
              <a:miter lim="800000"/>
              <a:headEnd type="oval" w="med" len="med"/>
              <a:tailEnd/>
            </a:ln>
          </p:spPr>
          <p:txBody>
            <a:bodyPr/>
            <a:lstStyle/>
            <a:p>
              <a:endParaRPr lang="ja-JP" altLang="en-US"/>
            </a:p>
          </p:txBody>
        </p:sp>
        <p:sp>
          <p:nvSpPr>
            <p:cNvPr id="14" name="テキスト ボックス 1145">
              <a:extLst>
                <a:ext uri="{FF2B5EF4-FFF2-40B4-BE49-F238E27FC236}">
                  <a16:creationId xmlns:a16="http://schemas.microsoft.com/office/drawing/2014/main" id="{FA022BB1-ACA3-C3B1-4808-42726DF424CA}"/>
                </a:ext>
              </a:extLst>
            </p:cNvPr>
            <p:cNvSpPr txBox="1">
              <a:spLocks noChangeArrowheads="1"/>
            </p:cNvSpPr>
            <p:nvPr/>
          </p:nvSpPr>
          <p:spPr>
            <a:xfrm>
              <a:off x="320" y="16788"/>
              <a:ext cx="15266" cy="3277"/>
            </a:xfrm>
            <a:prstGeom prst="rect">
              <a:avLst/>
            </a:prstGeom>
            <a:noFill/>
            <a:ln>
              <a:noFill/>
            </a:ln>
          </p:spPr>
          <p:txBody>
            <a:bodyPr rot="0" wrap="square" anchor="t" anchorCtr="0" upright="1"/>
            <a:lstStyle/>
            <a:p>
              <a:pPr algn="just">
                <a:lnSpc>
                  <a:spcPts val="1000"/>
                </a:lnSpc>
              </a:pPr>
              <a:r>
                <a:rPr lang="ja-JP" sz="800" kern="100" dirty="0">
                  <a:effectLst/>
                  <a:latin typeface="游明朝" panose="02020400000000000000" pitchFamily="18" charset="-128"/>
                  <a:ea typeface="BIZ UDゴシック" panose="020B0400000000000000" pitchFamily="49" charset="-128"/>
                  <a:cs typeface="Times New Roman" panose="02020603050405020304" pitchFamily="18" charset="0"/>
                </a:rPr>
                <a:t>遊歩道やポケットパークを</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000"/>
                </a:lnSpc>
              </a:pPr>
              <a:r>
                <a:rPr lang="ja-JP" sz="800" kern="100" dirty="0">
                  <a:effectLst/>
                  <a:latin typeface="游明朝" panose="02020400000000000000" pitchFamily="18" charset="-128"/>
                  <a:ea typeface="BIZ UDゴシック" panose="020B0400000000000000" pitchFamily="49" charset="-128"/>
                  <a:cs typeface="Times New Roman" panose="02020603050405020304" pitchFamily="18" charset="0"/>
                </a:rPr>
                <a:t>整備し、楽しく歩けるように工夫</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000"/>
                </a:lnSpc>
              </a:pPr>
              <a:r>
                <a:rPr lang="en-US" sz="800" kern="100" dirty="0">
                  <a:effectLst/>
                  <a:latin typeface="BIZ UDゴシック" panose="020B0400000000000000" pitchFamily="49" charset="-128"/>
                  <a:ea typeface="游明朝" panose="02020400000000000000" pitchFamily="18"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フリーフォーム: 図形 14">
              <a:extLst>
                <a:ext uri="{FF2B5EF4-FFF2-40B4-BE49-F238E27FC236}">
                  <a16:creationId xmlns:a16="http://schemas.microsoft.com/office/drawing/2014/main" id="{67AC95F1-E018-2D18-D4C8-5EAE3CFAF359}"/>
                </a:ext>
              </a:extLst>
            </p:cNvPr>
            <p:cNvSpPr/>
            <p:nvPr/>
          </p:nvSpPr>
          <p:spPr>
            <a:xfrm flipH="1">
              <a:off x="637" y="19479"/>
              <a:ext cx="22485" cy="3277"/>
            </a:xfrm>
            <a:custGeom>
              <a:avLst/>
              <a:gdLst>
                <a:gd name="T0" fmla="*/ 0 w 1639330"/>
                <a:gd name="T1" fmla="*/ 327637 h 321276"/>
                <a:gd name="T2" fmla="*/ 757019 w 1639330"/>
                <a:gd name="T3" fmla="*/ 0 h 321276"/>
                <a:gd name="T4" fmla="*/ 2248460 w 1639330"/>
                <a:gd name="T5" fmla="*/ 0 h 321276"/>
                <a:gd name="T6" fmla="*/ 0 60000 65536"/>
                <a:gd name="T7" fmla="*/ 0 60000 65536"/>
                <a:gd name="T8" fmla="*/ 0 60000 65536"/>
              </a:gdLst>
              <a:ahLst/>
              <a:cxnLst>
                <a:cxn ang="T6">
                  <a:pos x="T0" y="T1"/>
                </a:cxn>
                <a:cxn ang="T7">
                  <a:pos x="T2" y="T3"/>
                </a:cxn>
                <a:cxn ang="T8">
                  <a:pos x="T4" y="T5"/>
                </a:cxn>
              </a:cxnLst>
              <a:rect l="0" t="0" r="r" b="b"/>
              <a:pathLst>
                <a:path w="1639330" h="321276">
                  <a:moveTo>
                    <a:pt x="0" y="321276"/>
                  </a:moveTo>
                  <a:lnTo>
                    <a:pt x="551935" y="0"/>
                  </a:lnTo>
                  <a:lnTo>
                    <a:pt x="1639330" y="0"/>
                  </a:lnTo>
                </a:path>
              </a:pathLst>
            </a:custGeom>
            <a:noFill/>
            <a:ln w="6350">
              <a:solidFill>
                <a:schemeClr val="tx1"/>
              </a:solidFill>
              <a:miter lim="800000"/>
              <a:headEnd type="oval" w="med" len="med"/>
              <a:tailEnd/>
            </a:ln>
          </p:spPr>
          <p:txBody>
            <a:bodyPr/>
            <a:lstStyle/>
            <a:p>
              <a:endParaRPr lang="ja-JP" altLang="en-US"/>
            </a:p>
          </p:txBody>
        </p:sp>
      </p:grpSp>
      <p:sp>
        <p:nvSpPr>
          <p:cNvPr id="16" name="テキスト ボックス 61">
            <a:extLst>
              <a:ext uri="{FF2B5EF4-FFF2-40B4-BE49-F238E27FC236}">
                <a16:creationId xmlns:a16="http://schemas.microsoft.com/office/drawing/2014/main" id="{E9F8AED2-60A5-23D0-3B26-5D0B9DF3880E}"/>
              </a:ext>
            </a:extLst>
          </p:cNvPr>
          <p:cNvSpPr txBox="1"/>
          <p:nvPr/>
        </p:nvSpPr>
        <p:spPr>
          <a:xfrm>
            <a:off x="2499661" y="3095746"/>
            <a:ext cx="136207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050" kern="100" dirty="0">
                <a:effectLst/>
                <a:latin typeface="游明朝" panose="02020400000000000000" pitchFamily="18" charset="-128"/>
                <a:ea typeface="BIZ UDゴシック" panose="020B0400000000000000" pitchFamily="49" charset="-128"/>
                <a:cs typeface="Times New Roman" panose="02020603050405020304" pitchFamily="18" charset="0"/>
              </a:rPr>
              <a:t>〈取組イメージ〉</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8" name="スライド番号プレースホルダー 8">
            <a:extLst>
              <a:ext uri="{FF2B5EF4-FFF2-40B4-BE49-F238E27FC236}">
                <a16:creationId xmlns:a16="http://schemas.microsoft.com/office/drawing/2014/main" id="{44D2423E-4977-0518-83A1-0BC273DD07B8}"/>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18</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36987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地形や自然を生かした景観づくり</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5400596" cy="2820402"/>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○区の地形は、沼袋、落合、野方、中野、幡ヶ谷の</a:t>
            </a:r>
            <a:r>
              <a:rPr lang="en-US" altLang="ja-JP" sz="1600" dirty="0">
                <a:latin typeface="BIZ UDゴシック" panose="020B0400000000000000" pitchFamily="49" charset="-128"/>
                <a:ea typeface="BIZ UDゴシック" panose="020B0400000000000000" pitchFamily="49" charset="-128"/>
              </a:rPr>
              <a:t>5</a:t>
            </a:r>
            <a:r>
              <a:rPr lang="ja-JP" altLang="en-US" sz="1600" dirty="0">
                <a:latin typeface="BIZ UDゴシック" panose="020B0400000000000000" pitchFamily="49" charset="-128"/>
                <a:ea typeface="BIZ UDゴシック" panose="020B0400000000000000" pitchFamily="49" charset="-128"/>
              </a:rPr>
              <a:t>つの</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台地と、その間を流れる妙正寺川、神田川など</a:t>
            </a:r>
            <a:r>
              <a:rPr lang="en-US" altLang="ja-JP" sz="1600" dirty="0">
                <a:latin typeface="BIZ UDゴシック" panose="020B0400000000000000" pitchFamily="49" charset="-128"/>
                <a:ea typeface="BIZ UDゴシック" panose="020B0400000000000000" pitchFamily="49" charset="-128"/>
              </a:rPr>
              <a:t>5</a:t>
            </a:r>
            <a:r>
              <a:rPr lang="ja-JP" altLang="en-US" sz="1600" dirty="0">
                <a:latin typeface="BIZ UDゴシック" panose="020B0400000000000000" pitchFamily="49" charset="-128"/>
                <a:ea typeface="BIZ UDゴシック" panose="020B0400000000000000" pitchFamily="49" charset="-128"/>
              </a:rPr>
              <a:t>つの河</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川沿い（旧桃園川を含む）の低地で形成されています。</a:t>
            </a:r>
          </a:p>
          <a:p>
            <a:r>
              <a:rPr lang="ja-JP" altLang="en-US" sz="1600" dirty="0">
                <a:latin typeface="BIZ UDゴシック" panose="020B0400000000000000" pitchFamily="49" charset="-128"/>
                <a:ea typeface="BIZ UDゴシック" panose="020B0400000000000000" pitchFamily="49" charset="-128"/>
              </a:rPr>
              <a:t>○台地、坂道、川沿いの谷あい地、水路等がつくる細かな</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地形の変化には、武蔵野の面影が残されていたり、街並</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みに奥行きをもたらしたり、様々な風景を形づくってい</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ます。</a:t>
            </a:r>
          </a:p>
          <a:p>
            <a:r>
              <a:rPr lang="ja-JP" altLang="en-US" sz="1600" dirty="0">
                <a:latin typeface="BIZ UDゴシック" panose="020B0400000000000000" pitchFamily="49" charset="-128"/>
                <a:ea typeface="BIZ UDゴシック" panose="020B0400000000000000" pitchFamily="49" charset="-128"/>
              </a:rPr>
              <a:t>○しかし、近年では、これらの原風景が都市化とともに失</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われつつあり、景観構造の土台となる地形そのものを尊</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重し、生かすことができるよう工夫することが必要です。</a:t>
            </a:r>
          </a:p>
        </p:txBody>
      </p:sp>
      <p:pic>
        <p:nvPicPr>
          <p:cNvPr id="3" name="図 2">
            <a:extLst>
              <a:ext uri="{FF2B5EF4-FFF2-40B4-BE49-F238E27FC236}">
                <a16:creationId xmlns:a16="http://schemas.microsoft.com/office/drawing/2014/main" id="{1C21BCEF-C502-FC70-8562-C45D8FC71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9945" y="1040646"/>
            <a:ext cx="5221582" cy="5159304"/>
          </a:xfrm>
          <a:prstGeom prst="rect">
            <a:avLst/>
          </a:prstGeom>
          <a:noFill/>
        </p:spPr>
      </p:pic>
      <p:pic>
        <p:nvPicPr>
          <p:cNvPr id="5" name="図 4">
            <a:extLst>
              <a:ext uri="{FF2B5EF4-FFF2-40B4-BE49-F238E27FC236}">
                <a16:creationId xmlns:a16="http://schemas.microsoft.com/office/drawing/2014/main" id="{23B46388-45BB-007D-504E-0787164FB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7866" y="3085826"/>
            <a:ext cx="1109345" cy="1570990"/>
          </a:xfrm>
          <a:prstGeom prst="rect">
            <a:avLst/>
          </a:prstGeom>
          <a:noFill/>
        </p:spPr>
      </p:pic>
      <p:grpSp>
        <p:nvGrpSpPr>
          <p:cNvPr id="10" name="グループ化 9">
            <a:extLst>
              <a:ext uri="{FF2B5EF4-FFF2-40B4-BE49-F238E27FC236}">
                <a16:creationId xmlns:a16="http://schemas.microsoft.com/office/drawing/2014/main" id="{2BD86100-A538-E128-86D6-4C3FCD1F8927}"/>
              </a:ext>
            </a:extLst>
          </p:cNvPr>
          <p:cNvGrpSpPr/>
          <p:nvPr/>
        </p:nvGrpSpPr>
        <p:grpSpPr>
          <a:xfrm>
            <a:off x="6487231" y="4644027"/>
            <a:ext cx="1109980" cy="1383665"/>
            <a:chOff x="4711353" y="4869160"/>
            <a:chExt cx="1109980" cy="1383665"/>
          </a:xfrm>
        </p:grpSpPr>
        <p:sp>
          <p:nvSpPr>
            <p:cNvPr id="8" name="正方形/長方形 7">
              <a:extLst>
                <a:ext uri="{FF2B5EF4-FFF2-40B4-BE49-F238E27FC236}">
                  <a16:creationId xmlns:a16="http://schemas.microsoft.com/office/drawing/2014/main" id="{1D9197B4-9B83-3ADC-2C01-DD99B0EC914F}"/>
                </a:ext>
              </a:extLst>
            </p:cNvPr>
            <p:cNvSpPr/>
            <p:nvPr/>
          </p:nvSpPr>
          <p:spPr>
            <a:xfrm>
              <a:off x="4711353" y="4869160"/>
              <a:ext cx="1109980" cy="1383665"/>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テキスト ボックス 45">
              <a:extLst>
                <a:ext uri="{FF2B5EF4-FFF2-40B4-BE49-F238E27FC236}">
                  <a16:creationId xmlns:a16="http://schemas.microsoft.com/office/drawing/2014/main" id="{037537E4-825F-6F73-219C-990042FDD894}"/>
                </a:ext>
              </a:extLst>
            </p:cNvPr>
            <p:cNvSpPr txBox="1"/>
            <p:nvPr/>
          </p:nvSpPr>
          <p:spPr>
            <a:xfrm>
              <a:off x="5081027" y="4941165"/>
              <a:ext cx="328295" cy="22034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ja-JP" sz="700" kern="100" dirty="0">
                  <a:effectLst/>
                  <a:latin typeface="游明朝" panose="02020400000000000000" pitchFamily="18" charset="-128"/>
                  <a:ea typeface="ＭＳ ゴシック" panose="020B0609070205080204" pitchFamily="49" charset="-128"/>
                  <a:cs typeface="Times New Roman" panose="02020603050405020304" pitchFamily="18" charset="0"/>
                </a:rPr>
                <a:t>標　高</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7" name="図 6" descr="テーブル が含まれている画像&#10;&#10;自動的に生成された説明">
              <a:extLst>
                <a:ext uri="{FF2B5EF4-FFF2-40B4-BE49-F238E27FC236}">
                  <a16:creationId xmlns:a16="http://schemas.microsoft.com/office/drawing/2014/main" id="{8CC9E074-E289-DA55-78F1-B323B5DC1F80}"/>
                </a:ext>
              </a:extLst>
            </p:cNvPr>
            <p:cNvPicPr>
              <a:picLocks noChangeAspect="1"/>
            </p:cNvPicPr>
            <p:nvPr/>
          </p:nvPicPr>
          <p:blipFill>
            <a:blip r:embed="rId4"/>
            <a:stretch>
              <a:fillRect/>
            </a:stretch>
          </p:blipFill>
          <p:spPr>
            <a:xfrm>
              <a:off x="4734530" y="5059598"/>
              <a:ext cx="1063625" cy="1193165"/>
            </a:xfrm>
            <a:prstGeom prst="rect">
              <a:avLst/>
            </a:prstGeom>
            <a:noFill/>
          </p:spPr>
        </p:pic>
      </p:grpSp>
      <p:grpSp>
        <p:nvGrpSpPr>
          <p:cNvPr id="11" name="グループ化 10">
            <a:extLst>
              <a:ext uri="{FF2B5EF4-FFF2-40B4-BE49-F238E27FC236}">
                <a16:creationId xmlns:a16="http://schemas.microsoft.com/office/drawing/2014/main" id="{080F9B0C-71C5-51C6-4B6C-F8BF2F965129}"/>
              </a:ext>
            </a:extLst>
          </p:cNvPr>
          <p:cNvGrpSpPr/>
          <p:nvPr/>
        </p:nvGrpSpPr>
        <p:grpSpPr>
          <a:xfrm>
            <a:off x="498718" y="4656816"/>
            <a:ext cx="5502276" cy="1664336"/>
            <a:chOff x="-133205" y="405577"/>
            <a:chExt cx="5504417" cy="1666003"/>
          </a:xfrm>
        </p:grpSpPr>
        <p:grpSp>
          <p:nvGrpSpPr>
            <p:cNvPr id="12" name="グループ化 11">
              <a:extLst>
                <a:ext uri="{FF2B5EF4-FFF2-40B4-BE49-F238E27FC236}">
                  <a16:creationId xmlns:a16="http://schemas.microsoft.com/office/drawing/2014/main" id="{0252E22D-B1A2-F53A-528A-7C8D4BD08359}"/>
                </a:ext>
              </a:extLst>
            </p:cNvPr>
            <p:cNvGrpSpPr/>
            <p:nvPr/>
          </p:nvGrpSpPr>
          <p:grpSpPr>
            <a:xfrm>
              <a:off x="1789350" y="409012"/>
              <a:ext cx="1656191" cy="1597257"/>
              <a:chOff x="-2057" y="4090"/>
              <a:chExt cx="16561" cy="15972"/>
            </a:xfrm>
          </p:grpSpPr>
          <p:pic>
            <p:nvPicPr>
              <p:cNvPr id="19" name="図 18" descr="建物, 橋, 飛行機 が含まれている画像&#10;&#10;自動的に生成された説明">
                <a:extLst>
                  <a:ext uri="{FF2B5EF4-FFF2-40B4-BE49-F238E27FC236}">
                    <a16:creationId xmlns:a16="http://schemas.microsoft.com/office/drawing/2014/main" id="{DA95559C-D085-0178-8905-A7687C46CF53}"/>
                  </a:ext>
                </a:extLst>
              </p:cNvPr>
              <p:cNvPicPr>
                <a:picLocks noChangeAspect="1" noChangeArrowheads="1"/>
              </p:cNvPicPr>
              <p:nvPr/>
            </p:nvPicPr>
            <p:blipFill rotWithShape="1">
              <a:blip r:embed="rId5"/>
              <a:srcRect l="40654" t="14387" r="11198" b="-1886"/>
              <a:stretch/>
            </p:blipFill>
            <p:spPr>
              <a:xfrm rot="5400000">
                <a:off x="150" y="1883"/>
                <a:ext cx="12148" cy="16561"/>
              </a:xfrm>
              <a:prstGeom prst="rect">
                <a:avLst/>
              </a:prstGeom>
              <a:noFill/>
            </p:spPr>
          </p:pic>
          <p:sp>
            <p:nvSpPr>
              <p:cNvPr id="20" name="Text Box 616">
                <a:extLst>
                  <a:ext uri="{FF2B5EF4-FFF2-40B4-BE49-F238E27FC236}">
                    <a16:creationId xmlns:a16="http://schemas.microsoft.com/office/drawing/2014/main" id="{567C1BAC-4D2C-658D-EBB7-FB13E62C20B0}"/>
                  </a:ext>
                </a:extLst>
              </p:cNvPr>
              <p:cNvSpPr txBox="1">
                <a:spLocks noChangeArrowheads="1"/>
              </p:cNvSpPr>
              <p:nvPr/>
            </p:nvSpPr>
            <p:spPr>
              <a:xfrm>
                <a:off x="-941" y="16315"/>
                <a:ext cx="14566" cy="3747"/>
              </a:xfrm>
              <a:prstGeom prst="rect">
                <a:avLst/>
              </a:prstGeom>
              <a:noFill/>
              <a:ln>
                <a:noFill/>
              </a:ln>
            </p:spPr>
            <p:txBody>
              <a:bodyPr rot="0" wrap="square" anchor="t" anchorCtr="0" upright="1"/>
              <a:lstStyle/>
              <a:p>
                <a:pPr algn="ctr">
                  <a:lnSpc>
                    <a:spcPts val="1100"/>
                  </a:lnSpc>
                </a:pPr>
                <a:r>
                  <a:rPr lang="ja-JP" sz="800"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（写真：相生二番坂）</a:t>
                </a:r>
                <a:endPar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grpSp>
        <p:grpSp>
          <p:nvGrpSpPr>
            <p:cNvPr id="13" name="グループ化 12">
              <a:extLst>
                <a:ext uri="{FF2B5EF4-FFF2-40B4-BE49-F238E27FC236}">
                  <a16:creationId xmlns:a16="http://schemas.microsoft.com/office/drawing/2014/main" id="{5CB22D07-7E6C-0846-CD93-D268BBE1445E}"/>
                </a:ext>
              </a:extLst>
            </p:cNvPr>
            <p:cNvGrpSpPr/>
            <p:nvPr/>
          </p:nvGrpSpPr>
          <p:grpSpPr>
            <a:xfrm>
              <a:off x="3574030" y="409126"/>
              <a:ext cx="1797182" cy="1662454"/>
              <a:chOff x="-836" y="-184"/>
              <a:chExt cx="17979" cy="16638"/>
            </a:xfrm>
          </p:grpSpPr>
          <p:pic>
            <p:nvPicPr>
              <p:cNvPr id="17" name="図 16">
                <a:extLst>
                  <a:ext uri="{FF2B5EF4-FFF2-40B4-BE49-F238E27FC236}">
                    <a16:creationId xmlns:a16="http://schemas.microsoft.com/office/drawing/2014/main" id="{82B0BDEB-803B-B8B4-C913-8A19D5838062}"/>
                  </a:ext>
                </a:extLst>
              </p:cNvPr>
              <p:cNvPicPr>
                <a:picLocks noChangeAspect="1" noChangeArrowheads="1"/>
              </p:cNvPicPr>
              <p:nvPr/>
            </p:nvPicPr>
            <p:blipFill rotWithShape="1">
              <a:blip r:embed="rId6"/>
              <a:srcRect l="6078" r="15" b="6012"/>
              <a:stretch/>
            </p:blipFill>
            <p:spPr>
              <a:xfrm>
                <a:off x="110" y="-184"/>
                <a:ext cx="16328" cy="12234"/>
              </a:xfrm>
              <a:prstGeom prst="rect">
                <a:avLst/>
              </a:prstGeom>
              <a:noFill/>
            </p:spPr>
          </p:pic>
          <p:sp>
            <p:nvSpPr>
              <p:cNvPr id="18" name="Text Box 616">
                <a:extLst>
                  <a:ext uri="{FF2B5EF4-FFF2-40B4-BE49-F238E27FC236}">
                    <a16:creationId xmlns:a16="http://schemas.microsoft.com/office/drawing/2014/main" id="{2AD4F985-3716-CBED-7868-97C7CA35B1B7}"/>
                  </a:ext>
                </a:extLst>
              </p:cNvPr>
              <p:cNvSpPr txBox="1">
                <a:spLocks noChangeArrowheads="1"/>
              </p:cNvSpPr>
              <p:nvPr/>
            </p:nvSpPr>
            <p:spPr>
              <a:xfrm>
                <a:off x="-836" y="12081"/>
                <a:ext cx="17979" cy="4373"/>
              </a:xfrm>
              <a:prstGeom prst="rect">
                <a:avLst/>
              </a:prstGeom>
              <a:noFill/>
              <a:ln>
                <a:noFill/>
              </a:ln>
            </p:spPr>
            <p:txBody>
              <a:bodyPr rot="0" wrap="square" anchor="t" anchorCtr="0" upright="1"/>
              <a:lstStyle/>
              <a:p>
                <a:pPr algn="ctr">
                  <a:lnSpc>
                    <a:spcPts val="1100"/>
                  </a:lnSpc>
                </a:pPr>
                <a:r>
                  <a:rPr lang="ja-JP" sz="800" kern="100">
                    <a:effectLst/>
                    <a:latin typeface="BIZ UD明朝 Medium" panose="02020500000000000000" pitchFamily="17" charset="-128"/>
                    <a:ea typeface="BIZ UDゴシック" panose="020B0400000000000000" pitchFamily="49" charset="-128"/>
                    <a:cs typeface="Times New Roman" panose="02020603050405020304" pitchFamily="18" charset="0"/>
                  </a:rPr>
                  <a:t>（写真：三井文庫南側の坂道）</a:t>
                </a:r>
                <a:endParaRPr lang="ja-JP" sz="900" kern="10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grpSp>
        <p:grpSp>
          <p:nvGrpSpPr>
            <p:cNvPr id="14" name="グループ化 13">
              <a:extLst>
                <a:ext uri="{FF2B5EF4-FFF2-40B4-BE49-F238E27FC236}">
                  <a16:creationId xmlns:a16="http://schemas.microsoft.com/office/drawing/2014/main" id="{A005202E-394B-66DF-DF54-6713FD7FB1A2}"/>
                </a:ext>
              </a:extLst>
            </p:cNvPr>
            <p:cNvGrpSpPr/>
            <p:nvPr/>
          </p:nvGrpSpPr>
          <p:grpSpPr>
            <a:xfrm>
              <a:off x="-133205" y="405577"/>
              <a:ext cx="1796152" cy="1506461"/>
              <a:chOff x="-1332" y="-813"/>
              <a:chExt cx="17961" cy="15064"/>
            </a:xfrm>
          </p:grpSpPr>
          <p:pic>
            <p:nvPicPr>
              <p:cNvPr id="15" name="図 14">
                <a:extLst>
                  <a:ext uri="{FF2B5EF4-FFF2-40B4-BE49-F238E27FC236}">
                    <a16:creationId xmlns:a16="http://schemas.microsoft.com/office/drawing/2014/main" id="{9877CFDF-1941-1BE8-DF83-1FD878736476}"/>
                  </a:ext>
                </a:extLst>
              </p:cNvPr>
              <p:cNvPicPr>
                <a:picLocks noChangeAspect="1" noChangeArrowheads="1"/>
              </p:cNvPicPr>
              <p:nvPr/>
            </p:nvPicPr>
            <p:blipFill>
              <a:blip r:embed="rId7"/>
              <a:stretch>
                <a:fillRect/>
              </a:stretch>
            </p:blipFill>
            <p:spPr>
              <a:xfrm>
                <a:off x="-471" y="-813"/>
                <a:ext cx="16197" cy="12148"/>
              </a:xfrm>
              <a:prstGeom prst="rect">
                <a:avLst/>
              </a:prstGeom>
              <a:noFill/>
            </p:spPr>
          </p:pic>
          <p:sp>
            <p:nvSpPr>
              <p:cNvPr id="16" name="Text Box 790">
                <a:extLst>
                  <a:ext uri="{FF2B5EF4-FFF2-40B4-BE49-F238E27FC236}">
                    <a16:creationId xmlns:a16="http://schemas.microsoft.com/office/drawing/2014/main" id="{4FD6566B-3BCC-611C-71E6-85779824F085}"/>
                  </a:ext>
                </a:extLst>
              </p:cNvPr>
              <p:cNvSpPr txBox="1">
                <a:spLocks noChangeArrowheads="1"/>
              </p:cNvSpPr>
              <p:nvPr/>
            </p:nvSpPr>
            <p:spPr>
              <a:xfrm>
                <a:off x="-1332" y="11404"/>
                <a:ext cx="17961" cy="2847"/>
              </a:xfrm>
              <a:prstGeom prst="rect">
                <a:avLst/>
              </a:prstGeom>
              <a:noFill/>
              <a:ln>
                <a:noFill/>
              </a:ln>
            </p:spPr>
            <p:txBody>
              <a:bodyPr rot="0" wrap="square" lIns="91440" tIns="45720" rIns="91440" bIns="45720" anchor="t" anchorCtr="0" upright="1"/>
              <a:lstStyle/>
              <a:p>
                <a:pPr algn="ctr">
                  <a:lnSpc>
                    <a:spcPts val="1100"/>
                  </a:lnSpc>
                </a:pPr>
                <a:r>
                  <a:rPr lang="ja-JP" sz="800" kern="100">
                    <a:effectLst/>
                    <a:latin typeface="BIZ UD明朝 Medium" panose="02020500000000000000" pitchFamily="17" charset="-128"/>
                    <a:ea typeface="BIZ UDゴシック" panose="020B0400000000000000" pitchFamily="49" charset="-128"/>
                    <a:cs typeface="Times New Roman" panose="02020603050405020304" pitchFamily="18" charset="0"/>
                  </a:rPr>
                  <a:t>（写真：おかのうえ公園周辺）</a:t>
                </a:r>
                <a:endParaRPr lang="ja-JP" sz="900" kern="10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grpSp>
      </p:grpSp>
      <p:sp>
        <p:nvSpPr>
          <p:cNvPr id="21" name="テキスト ボックス 20">
            <a:extLst>
              <a:ext uri="{FF2B5EF4-FFF2-40B4-BE49-F238E27FC236}">
                <a16:creationId xmlns:a16="http://schemas.microsoft.com/office/drawing/2014/main" id="{8B52AA25-DA18-A6FE-9BC3-1DAD4448AF67}"/>
              </a:ext>
            </a:extLst>
          </p:cNvPr>
          <p:cNvSpPr txBox="1"/>
          <p:nvPr/>
        </p:nvSpPr>
        <p:spPr>
          <a:xfrm>
            <a:off x="7032104" y="6161650"/>
            <a:ext cx="4432898" cy="234991"/>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（出典：中野区景観方針）</a:t>
            </a:r>
            <a:endParaRPr lang="en-US" altLang="ja-JP" sz="800" dirty="0">
              <a:latin typeface="BIZ UDゴシック" panose="020B0400000000000000" pitchFamily="49" charset="-128"/>
              <a:ea typeface="BIZ UDゴシック" panose="020B0400000000000000" pitchFamily="49" charset="-128"/>
            </a:endParaRPr>
          </a:p>
        </p:txBody>
      </p:sp>
      <p:sp>
        <p:nvSpPr>
          <p:cNvPr id="23" name="スライド番号プレースホルダー 8">
            <a:extLst>
              <a:ext uri="{FF2B5EF4-FFF2-40B4-BE49-F238E27FC236}">
                <a16:creationId xmlns:a16="http://schemas.microsoft.com/office/drawing/2014/main" id="{D264214E-EED0-9231-1D92-C152F9B28F5A}"/>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19</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62892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タイトル 1"/>
          <p:cNvSpPr>
            <a:spLocks noGrp="1"/>
          </p:cNvSpPr>
          <p:nvPr>
            <p:ph type="ctrTitle"/>
          </p:nvPr>
        </p:nvSpPr>
        <p:spPr>
          <a:xfrm>
            <a:off x="479376" y="2999026"/>
            <a:ext cx="11233248" cy="726020"/>
          </a:xfrm>
        </p:spPr>
        <p:txBody>
          <a:bodyPr>
            <a:normAutofit fontScale="90000"/>
          </a:bodyPr>
          <a:lstStyle/>
          <a:p>
            <a:pPr>
              <a:lnSpc>
                <a:spcPct val="150000"/>
              </a:lnSpc>
            </a:pPr>
            <a:r>
              <a:rPr lang="ja-JP" altLang="en-US" sz="4000" dirty="0">
                <a:latin typeface="BIZ UDゴシック" panose="020B0400000000000000" pitchFamily="49" charset="-128"/>
                <a:ea typeface="BIZ UDゴシック" panose="020B0400000000000000" pitchFamily="49" charset="-128"/>
              </a:rPr>
              <a:t>第４次環境基本計画の目標</a:t>
            </a:r>
          </a:p>
        </p:txBody>
      </p:sp>
      <p:cxnSp>
        <p:nvCxnSpPr>
          <p:cNvPr id="2" name="直線コネクタ 1">
            <a:extLst>
              <a:ext uri="{FF2B5EF4-FFF2-40B4-BE49-F238E27FC236}">
                <a16:creationId xmlns:a16="http://schemas.microsoft.com/office/drawing/2014/main" id="{C2072B9A-71E7-E727-1A5E-62F9170575C1}"/>
              </a:ext>
            </a:extLst>
          </p:cNvPr>
          <p:cNvCxnSpPr>
            <a:cxnSpLocks/>
          </p:cNvCxnSpPr>
          <p:nvPr/>
        </p:nvCxnSpPr>
        <p:spPr>
          <a:xfrm>
            <a:off x="0" y="83671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F76EA965-DE10-1001-D161-B138D2112A23}"/>
              </a:ext>
            </a:extLst>
          </p:cNvPr>
          <p:cNvSpPr/>
          <p:nvPr/>
        </p:nvSpPr>
        <p:spPr>
          <a:xfrm>
            <a:off x="0" y="8806"/>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348A142-DE00-548D-AFBE-AA648FCADBA4}"/>
              </a:ext>
            </a:extLst>
          </p:cNvPr>
          <p:cNvSpPr/>
          <p:nvPr/>
        </p:nvSpPr>
        <p:spPr>
          <a:xfrm>
            <a:off x="0" y="6012482"/>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8">
            <a:extLst>
              <a:ext uri="{FF2B5EF4-FFF2-40B4-BE49-F238E27FC236}">
                <a16:creationId xmlns:a16="http://schemas.microsoft.com/office/drawing/2014/main" id="{5C059B89-71A7-B65E-907F-C3ADAC60513F}"/>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bg1"/>
                </a:solidFill>
                <a:latin typeface="BIZ UDゴシック" panose="020B0400000000000000" pitchFamily="49" charset="-128"/>
                <a:ea typeface="BIZ UDゴシック" panose="020B0400000000000000" pitchFamily="49" charset="-128"/>
              </a:rPr>
              <a:t>2</a:t>
            </a:fld>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2816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5" y="419166"/>
            <a:ext cx="10212147" cy="432000"/>
          </a:xfrm>
        </p:spPr>
        <p:txBody>
          <a:bodyPr vert="horz" lIns="0" tIns="0" rIns="0" bIns="0" rtlCol="0" anchor="b" anchorCtr="0">
            <a:noAutofit/>
          </a:bodyPr>
          <a:lstStyle/>
          <a:p>
            <a:pPr algn="l"/>
            <a:r>
              <a:rPr lang="ja-JP" altLang="en-US" sz="2800" dirty="0">
                <a:latin typeface="BIZ UDゴシック" panose="020B0400000000000000" pitchFamily="49" charset="-128"/>
                <a:ea typeface="BIZ UDゴシック" panose="020B0400000000000000" pitchFamily="49" charset="-128"/>
              </a:rPr>
              <a:t>生物多様性の保全の必要性と現状</a:t>
            </a:r>
            <a:r>
              <a:rPr lang="en-US" altLang="ja-JP" sz="2800" dirty="0">
                <a:latin typeface="BIZ UDゴシック" panose="020B0400000000000000" pitchFamily="49" charset="-128"/>
                <a:ea typeface="BIZ UDゴシック" panose="020B0400000000000000" pitchFamily="49" charset="-128"/>
              </a:rPr>
              <a:t>(</a:t>
            </a:r>
            <a:r>
              <a:rPr lang="ja-JP" altLang="en-US" sz="2800" dirty="0">
                <a:latin typeface="BIZ UDゴシック" panose="020B0400000000000000" pitchFamily="49" charset="-128"/>
                <a:ea typeface="BIZ UDゴシック" panose="020B0400000000000000" pitchFamily="49" charset="-128"/>
              </a:rPr>
              <a:t>国・東京都の戦略</a:t>
            </a:r>
            <a:r>
              <a:rPr lang="en-US" altLang="ja-JP" sz="2800" dirty="0">
                <a:latin typeface="BIZ UDゴシック" panose="020B0400000000000000" pitchFamily="49" charset="-128"/>
                <a:ea typeface="BIZ UDゴシック" panose="020B0400000000000000" pitchFamily="49" charset="-128"/>
              </a:rPr>
              <a:t>)</a:t>
            </a:r>
            <a:endParaRPr lang="ja-JP" altLang="en-US" sz="2800" dirty="0">
              <a:latin typeface="BIZ UDゴシック" panose="020B0400000000000000" pitchFamily="49" charset="-128"/>
              <a:ea typeface="BIZ UDゴシック" panose="020B0400000000000000" pitchFamily="49" charset="-128"/>
            </a:endParaRP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F91CC00-74B6-C80B-5630-7BF06FB1B779}"/>
              </a:ext>
            </a:extLst>
          </p:cNvPr>
          <p:cNvSpPr txBox="1"/>
          <p:nvPr/>
        </p:nvSpPr>
        <p:spPr>
          <a:xfrm>
            <a:off x="474325" y="1033788"/>
            <a:ext cx="11246619" cy="5262979"/>
          </a:xfrm>
          <a:prstGeom prst="rect">
            <a:avLst/>
          </a:prstGeom>
          <a:noFill/>
        </p:spPr>
        <p:txBody>
          <a:bodyPr wrap="square" rtlCol="0">
            <a:spAutoFit/>
          </a:bodyPr>
          <a:lstStyle/>
          <a:p>
            <a:r>
              <a:rPr kumimoji="1" lang="ja-JP" altLang="en-US" sz="1600" b="1" dirty="0">
                <a:latin typeface="BIZ UDゴシック" panose="020B0400000000000000" pitchFamily="49" charset="-128"/>
                <a:ea typeface="BIZ UDゴシック" panose="020B0400000000000000" pitchFamily="49" charset="-128"/>
              </a:rPr>
              <a:t>１　生物多様性保全の必要性</a:t>
            </a:r>
            <a:endParaRPr kumimoji="1" lang="en-US" altLang="ja-JP" sz="1600" b="1" strike="sngStrike"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豊かな生物多様性に支えられた生態系は、人間が生存するためには欠かせない安全な水や食料の安定的な供給に寄与するとともに、暮らしの安全・安心を支え、さらには地域独自の文化を育む基盤となる恵みをもたらし、人間の福利に貢献しています。こうした自然の恵みによって我々の生活は物質的には豊かになった一方、人間活動により世界的に生物多様性と生態系サービスが悪化し続けています。このままでは、生物多様性の損失を止めることができず、持続可能な社会は実現できないことが指摘されています。</a:t>
            </a:r>
            <a:endParaRPr kumimoji="1" lang="ja-JP" altLang="en-US" sz="1600" dirty="0">
              <a:latin typeface="BIZ UDゴシック" panose="020B0400000000000000" pitchFamily="49" charset="-128"/>
              <a:ea typeface="BIZ UDゴシック" panose="020B0400000000000000" pitchFamily="49" charset="-128"/>
            </a:endParaRPr>
          </a:p>
          <a:p>
            <a:endParaRPr lang="en-US" altLang="ja-JP" sz="1600" b="1" dirty="0">
              <a:latin typeface="BIZ UDゴシック" panose="020B0400000000000000" pitchFamily="49" charset="-128"/>
              <a:ea typeface="BIZ UDゴシック" panose="020B0400000000000000" pitchFamily="49" charset="-128"/>
            </a:endParaRPr>
          </a:p>
          <a:p>
            <a:r>
              <a:rPr lang="ja-JP" altLang="en-US" sz="1600" b="1" dirty="0">
                <a:latin typeface="BIZ UDゴシック" panose="020B0400000000000000" pitchFamily="49" charset="-128"/>
                <a:ea typeface="BIZ UDゴシック" panose="020B0400000000000000" pitchFamily="49" charset="-128"/>
              </a:rPr>
              <a:t>２　生物多様性戦略の国の動き</a:t>
            </a:r>
            <a:endParaRPr lang="en-US" altLang="ja-JP" sz="1600" b="1"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生物多様性国家戦略とは、生物多様性条約及び生物多様性基本法に基づく、生物多様性の保全と持続可能な利用に関する国の基本的な計画です。</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令和</a:t>
            </a:r>
            <a:r>
              <a:rPr lang="en-US" altLang="ja-JP" sz="1600" dirty="0">
                <a:latin typeface="BIZ UDゴシック" panose="020B0400000000000000" pitchFamily="49" charset="-128"/>
                <a:ea typeface="BIZ UDゴシック" panose="020B0400000000000000" pitchFamily="49" charset="-128"/>
              </a:rPr>
              <a:t>4</a:t>
            </a:r>
            <a:r>
              <a:rPr lang="ja-JP" altLang="en-US" sz="1600" dirty="0">
                <a:latin typeface="BIZ UDゴシック" panose="020B0400000000000000" pitchFamily="49" charset="-128"/>
                <a:ea typeface="BIZ UDゴシック" panose="020B0400000000000000" pitchFamily="49" charset="-128"/>
              </a:rPr>
              <a:t>年</a:t>
            </a:r>
            <a:r>
              <a:rPr lang="en-US" altLang="ja-JP" sz="1600" dirty="0">
                <a:latin typeface="BIZ UDゴシック" panose="020B0400000000000000" pitchFamily="49" charset="-128"/>
                <a:ea typeface="BIZ UDゴシック" panose="020B0400000000000000" pitchFamily="49" charset="-128"/>
              </a:rPr>
              <a:t>12</a:t>
            </a:r>
            <a:r>
              <a:rPr lang="ja-JP" altLang="en-US" sz="1600" dirty="0">
                <a:latin typeface="BIZ UDゴシック" panose="020B0400000000000000" pitchFamily="49" charset="-128"/>
                <a:ea typeface="BIZ UDゴシック" panose="020B0400000000000000" pitchFamily="49" charset="-128"/>
              </a:rPr>
              <a:t>月にカナダ・モントリオールで開催された生物多様性条約第</a:t>
            </a:r>
            <a:r>
              <a:rPr lang="en-US" altLang="ja-JP" sz="1600" dirty="0">
                <a:latin typeface="BIZ UDゴシック" panose="020B0400000000000000" pitchFamily="49" charset="-128"/>
                <a:ea typeface="BIZ UDゴシック" panose="020B0400000000000000" pitchFamily="49" charset="-128"/>
              </a:rPr>
              <a:t>15</a:t>
            </a:r>
            <a:r>
              <a:rPr lang="ja-JP" altLang="en-US" sz="1600" dirty="0">
                <a:latin typeface="BIZ UDゴシック" panose="020B0400000000000000" pitchFamily="49" charset="-128"/>
                <a:ea typeface="BIZ UDゴシック" panose="020B0400000000000000" pitchFamily="49" charset="-128"/>
              </a:rPr>
              <a:t>回締結国会議（</a:t>
            </a:r>
            <a:r>
              <a:rPr lang="en-US" altLang="ja-JP" sz="1600" dirty="0">
                <a:latin typeface="BIZ UDゴシック" panose="020B0400000000000000" pitchFamily="49" charset="-128"/>
                <a:ea typeface="BIZ UDゴシック" panose="020B0400000000000000" pitchFamily="49" charset="-128"/>
              </a:rPr>
              <a:t>COP15</a:t>
            </a:r>
            <a:r>
              <a:rPr lang="ja-JP" altLang="en-US" sz="1600" dirty="0">
                <a:latin typeface="BIZ UDゴシック" panose="020B0400000000000000" pitchFamily="49" charset="-128"/>
                <a:ea typeface="BIZ UDゴシック" panose="020B0400000000000000" pitchFamily="49" charset="-128"/>
              </a:rPr>
              <a:t>）では、</a:t>
            </a:r>
            <a:r>
              <a:rPr lang="en-US" altLang="ja-JP" sz="1600" dirty="0">
                <a:latin typeface="BIZ UDゴシック" panose="020B0400000000000000" pitchFamily="49" charset="-128"/>
                <a:ea typeface="BIZ UDゴシック" panose="020B0400000000000000" pitchFamily="49" charset="-128"/>
              </a:rPr>
              <a:t>2010</a:t>
            </a:r>
            <a:r>
              <a:rPr lang="ja-JP" altLang="en-US" sz="1600" dirty="0">
                <a:latin typeface="BIZ UDゴシック" panose="020B0400000000000000" pitchFamily="49" charset="-128"/>
                <a:ea typeface="BIZ UDゴシック" panose="020B0400000000000000" pitchFamily="49" charset="-128"/>
              </a:rPr>
              <a:t>年に採択された愛知目標の後継となる、</a:t>
            </a:r>
            <a:r>
              <a:rPr lang="en-US" altLang="ja-JP" sz="1600" dirty="0">
                <a:latin typeface="BIZ UDゴシック" panose="020B0400000000000000" pitchFamily="49" charset="-128"/>
                <a:ea typeface="BIZ UDゴシック" panose="020B0400000000000000" pitchFamily="49" charset="-128"/>
              </a:rPr>
              <a:t>2030</a:t>
            </a:r>
            <a:r>
              <a:rPr lang="ja-JP" altLang="en-US" sz="1600" dirty="0">
                <a:latin typeface="BIZ UDゴシック" panose="020B0400000000000000" pitchFamily="49" charset="-128"/>
                <a:ea typeface="BIZ UDゴシック" panose="020B0400000000000000" pitchFamily="49" charset="-128"/>
              </a:rPr>
              <a:t>年までの世界目標「昆明・モントリオール生物多様性枠組」が採択され、各国はそれを踏まえ生物多様性戦略を策定・改定することが求められました。日本では、それに先立ち生物多様性戦略の見直しの検討を進め、令和</a:t>
            </a:r>
            <a:r>
              <a:rPr lang="en-US" altLang="ja-JP" sz="1600" dirty="0">
                <a:latin typeface="BIZ UDゴシック" panose="020B0400000000000000" pitchFamily="49" charset="-128"/>
                <a:ea typeface="BIZ UDゴシック" panose="020B0400000000000000" pitchFamily="49" charset="-128"/>
              </a:rPr>
              <a:t>5</a:t>
            </a:r>
            <a:r>
              <a:rPr lang="ja-JP" altLang="en-US" sz="1600" dirty="0">
                <a:latin typeface="BIZ UDゴシック" panose="020B0400000000000000" pitchFamily="49" charset="-128"/>
                <a:ea typeface="BIZ UDゴシック" panose="020B0400000000000000" pitchFamily="49" charset="-128"/>
              </a:rPr>
              <a:t>年</a:t>
            </a:r>
            <a:r>
              <a:rPr lang="en-US" altLang="ja-JP" sz="1600" dirty="0">
                <a:latin typeface="BIZ UDゴシック" panose="020B0400000000000000" pitchFamily="49" charset="-128"/>
                <a:ea typeface="BIZ UDゴシック" panose="020B0400000000000000" pitchFamily="49" charset="-128"/>
              </a:rPr>
              <a:t>3</a:t>
            </a:r>
            <a:r>
              <a:rPr lang="ja-JP" altLang="en-US" sz="1600" dirty="0">
                <a:latin typeface="BIZ UDゴシック" panose="020B0400000000000000" pitchFamily="49" charset="-128"/>
                <a:ea typeface="BIZ UDゴシック" panose="020B0400000000000000" pitchFamily="49" charset="-128"/>
              </a:rPr>
              <a:t>月</a:t>
            </a:r>
            <a:r>
              <a:rPr lang="en-US" altLang="ja-JP" sz="1600" dirty="0">
                <a:latin typeface="BIZ UDゴシック" panose="020B0400000000000000" pitchFamily="49" charset="-128"/>
                <a:ea typeface="BIZ UDゴシック" panose="020B0400000000000000" pitchFamily="49" charset="-128"/>
              </a:rPr>
              <a:t>31</a:t>
            </a:r>
            <a:r>
              <a:rPr lang="ja-JP" altLang="en-US" sz="1600" dirty="0">
                <a:latin typeface="BIZ UDゴシック" panose="020B0400000000000000" pitchFamily="49" charset="-128"/>
                <a:ea typeface="BIZ UDゴシック" panose="020B0400000000000000" pitchFamily="49" charset="-128"/>
              </a:rPr>
              <a:t>日に</a:t>
            </a:r>
            <a:r>
              <a:rPr lang="en-US" altLang="ja-JP" sz="1600" dirty="0">
                <a:latin typeface="BIZ UDゴシック" panose="020B0400000000000000" pitchFamily="49" charset="-128"/>
                <a:ea typeface="BIZ UDゴシック" panose="020B0400000000000000" pitchFamily="49" charset="-128"/>
              </a:rPr>
              <a:t>2030</a:t>
            </a:r>
            <a:r>
              <a:rPr lang="ja-JP" altLang="en-US" sz="1600" dirty="0">
                <a:latin typeface="BIZ UDゴシック" panose="020B0400000000000000" pitchFamily="49" charset="-128"/>
                <a:ea typeface="BIZ UDゴシック" panose="020B0400000000000000" pitchFamily="49" charset="-128"/>
              </a:rPr>
              <a:t>年のネイチャーポジティブの実現を目指し、地球の持続可能性の土台であり人間の安全保障の根幹である生物多様性・自然資本を守り活用するための戦略として、「生物多様性国家戦略</a:t>
            </a:r>
            <a:r>
              <a:rPr lang="en-US" altLang="ja-JP" sz="1600" dirty="0">
                <a:latin typeface="BIZ UDゴシック" panose="020B0400000000000000" pitchFamily="49" charset="-128"/>
                <a:ea typeface="BIZ UDゴシック" panose="020B0400000000000000" pitchFamily="49" charset="-128"/>
              </a:rPr>
              <a:t>2023</a:t>
            </a:r>
            <a:r>
              <a:rPr lang="ja-JP" altLang="en-US" sz="1600" dirty="0">
                <a:latin typeface="BIZ UDゴシック" panose="020B0400000000000000" pitchFamily="49" charset="-128"/>
                <a:ea typeface="BIZ UDゴシック" panose="020B0400000000000000" pitchFamily="49" charset="-128"/>
              </a:rPr>
              <a:t>ー</a:t>
            </a:r>
            <a:r>
              <a:rPr lang="en-US" altLang="ja-JP" sz="1600" dirty="0">
                <a:latin typeface="BIZ UDゴシック" panose="020B0400000000000000" pitchFamily="49" charset="-128"/>
                <a:ea typeface="BIZ UDゴシック" panose="020B0400000000000000" pitchFamily="49" charset="-128"/>
              </a:rPr>
              <a:t>2030</a:t>
            </a:r>
            <a:r>
              <a:rPr lang="ja-JP" altLang="en-US" sz="1600" dirty="0">
                <a:latin typeface="BIZ UDゴシック" panose="020B0400000000000000" pitchFamily="49" charset="-128"/>
                <a:ea typeface="BIZ UDゴシック" panose="020B0400000000000000" pitchFamily="49" charset="-128"/>
              </a:rPr>
              <a:t>」を閣議決定されています。</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a:p>
            <a:r>
              <a:rPr kumimoji="1" lang="ja-JP" altLang="en-US" sz="1600" b="1" dirty="0">
                <a:latin typeface="BIZ UDゴシック" panose="020B0400000000000000" pitchFamily="49" charset="-128"/>
                <a:ea typeface="BIZ UDゴシック" panose="020B0400000000000000" pitchFamily="49" charset="-128"/>
              </a:rPr>
              <a:t>３　生物多様性戦略の都の動き</a:t>
            </a:r>
            <a:endParaRPr kumimoji="1" lang="en-US" altLang="ja-JP" sz="1600" b="1" dirty="0">
              <a:latin typeface="BIZ UDゴシック" panose="020B0400000000000000" pitchFamily="49" charset="-128"/>
              <a:ea typeface="BIZ UDゴシック" panose="020B0400000000000000" pitchFamily="49" charset="-128"/>
            </a:endParaRPr>
          </a:p>
          <a:p>
            <a:r>
              <a:rPr kumimoji="1" lang="ja-JP" altLang="en-US" sz="1600" dirty="0">
                <a:latin typeface="BIZ UDゴシック" panose="020B0400000000000000" pitchFamily="49" charset="-128"/>
                <a:ea typeface="BIZ UDゴシック" panose="020B0400000000000000" pitchFamily="49" charset="-128"/>
              </a:rPr>
              <a:t>　東京都は「東京都生物多様性地域戦略」を、生物多様性基本法第</a:t>
            </a:r>
            <a:r>
              <a:rPr kumimoji="1" lang="en-US" altLang="ja-JP" sz="1600" dirty="0">
                <a:latin typeface="BIZ UDゴシック" panose="020B0400000000000000" pitchFamily="49" charset="-128"/>
                <a:ea typeface="BIZ UDゴシック" panose="020B0400000000000000" pitchFamily="49" charset="-128"/>
              </a:rPr>
              <a:t>13</a:t>
            </a:r>
            <a:r>
              <a:rPr kumimoji="1" lang="ja-JP" altLang="en-US" sz="1600" dirty="0">
                <a:latin typeface="BIZ UDゴシック" panose="020B0400000000000000" pitchFamily="49" charset="-128"/>
                <a:ea typeface="BIZ UDゴシック" panose="020B0400000000000000" pitchFamily="49" charset="-128"/>
              </a:rPr>
              <a:t>条第</a:t>
            </a:r>
            <a:r>
              <a:rPr kumimoji="1" lang="en-US" altLang="ja-JP" sz="1600" dirty="0">
                <a:latin typeface="BIZ UDゴシック" panose="020B0400000000000000" pitchFamily="49" charset="-128"/>
                <a:ea typeface="BIZ UDゴシック" panose="020B0400000000000000" pitchFamily="49" charset="-128"/>
              </a:rPr>
              <a:t>1</a:t>
            </a:r>
            <a:r>
              <a:rPr kumimoji="1" lang="ja-JP" altLang="en-US" sz="1600" dirty="0">
                <a:latin typeface="BIZ UDゴシック" panose="020B0400000000000000" pitchFamily="49" charset="-128"/>
                <a:ea typeface="BIZ UDゴシック" panose="020B0400000000000000" pitchFamily="49" charset="-128"/>
              </a:rPr>
              <a:t>項に基づく地域戦略として、令和</a:t>
            </a:r>
            <a:r>
              <a:rPr kumimoji="1" lang="en-US" altLang="ja-JP" sz="1600" dirty="0">
                <a:latin typeface="BIZ UDゴシック" panose="020B0400000000000000" pitchFamily="49" charset="-128"/>
                <a:ea typeface="BIZ UDゴシック" panose="020B0400000000000000" pitchFamily="49" charset="-128"/>
              </a:rPr>
              <a:t>4</a:t>
            </a:r>
            <a:r>
              <a:rPr kumimoji="1" lang="ja-JP" altLang="en-US" sz="1600" dirty="0">
                <a:latin typeface="BIZ UDゴシック" panose="020B0400000000000000" pitchFamily="49" charset="-128"/>
                <a:ea typeface="BIZ UDゴシック" panose="020B0400000000000000" pitchFamily="49" charset="-128"/>
              </a:rPr>
              <a:t>年</a:t>
            </a:r>
            <a:r>
              <a:rPr lang="en-US" altLang="ja-JP" sz="1600" dirty="0">
                <a:latin typeface="BIZ UDゴシック" panose="020B0400000000000000" pitchFamily="49" charset="-128"/>
                <a:ea typeface="BIZ UDゴシック" panose="020B0400000000000000" pitchFamily="49" charset="-128"/>
              </a:rPr>
              <a:t>12</a:t>
            </a:r>
            <a:r>
              <a:rPr kumimoji="1" lang="ja-JP" altLang="en-US" sz="1600" dirty="0">
                <a:latin typeface="BIZ UDゴシック" panose="020B0400000000000000" pitchFamily="49" charset="-128"/>
                <a:ea typeface="BIZ UDゴシック" panose="020B0400000000000000" pitchFamily="49" charset="-128"/>
              </a:rPr>
              <a:t>月</a:t>
            </a:r>
            <a:r>
              <a:rPr kumimoji="1" lang="en-US" altLang="ja-JP" sz="1600" dirty="0">
                <a:latin typeface="BIZ UDゴシック" panose="020B0400000000000000" pitchFamily="49" charset="-128"/>
                <a:ea typeface="BIZ UDゴシック" panose="020B0400000000000000" pitchFamily="49" charset="-128"/>
              </a:rPr>
              <a:t>26</a:t>
            </a:r>
            <a:r>
              <a:rPr kumimoji="1" lang="ja-JP" altLang="en-US" sz="1600" dirty="0">
                <a:latin typeface="BIZ UDゴシック" panose="020B0400000000000000" pitchFamily="49" charset="-128"/>
                <a:ea typeface="BIZ UDゴシック" panose="020B0400000000000000" pitchFamily="49" charset="-128"/>
              </a:rPr>
              <a:t>日に東京都自然環境保全審議会からの答申を得て策定しました。</a:t>
            </a:r>
            <a:endParaRPr kumimoji="1" lang="en-US" altLang="ja-JP" sz="1600" dirty="0">
              <a:latin typeface="BIZ UDゴシック" panose="020B0400000000000000" pitchFamily="49" charset="-128"/>
              <a:ea typeface="BIZ UDゴシック" panose="020B0400000000000000" pitchFamily="49" charset="-128"/>
            </a:endParaRPr>
          </a:p>
          <a:p>
            <a:endParaRPr kumimoji="1" lang="en-US" altLang="ja-JP" sz="1600" dirty="0">
              <a:latin typeface="BIZ UDゴシック" panose="020B0400000000000000" pitchFamily="49" charset="-128"/>
              <a:ea typeface="BIZ UDゴシック" panose="020B0400000000000000" pitchFamily="49" charset="-128"/>
            </a:endParaRPr>
          </a:p>
        </p:txBody>
      </p:sp>
      <p:sp>
        <p:nvSpPr>
          <p:cNvPr id="3" name="スライド番号プレースホルダー 8">
            <a:extLst>
              <a:ext uri="{FF2B5EF4-FFF2-40B4-BE49-F238E27FC236}">
                <a16:creationId xmlns:a16="http://schemas.microsoft.com/office/drawing/2014/main" id="{F093ECDB-5096-9ED5-6E90-2F5B067804D6}"/>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20</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364221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28402"/>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生き物調査</a:t>
            </a:r>
            <a:r>
              <a:rPr lang="ja-JP" altLang="en-US" sz="1800" dirty="0">
                <a:latin typeface="BIZ UDゴシック" panose="020B0400000000000000" pitchFamily="49" charset="-128"/>
                <a:ea typeface="BIZ UDゴシック" panose="020B0400000000000000" pitchFamily="49" charset="-128"/>
              </a:rPr>
              <a:t>（令和</a:t>
            </a:r>
            <a:r>
              <a:rPr lang="en-US" altLang="ja-JP" sz="1800" dirty="0">
                <a:latin typeface="BIZ UDゴシック" panose="020B0400000000000000" pitchFamily="49" charset="-128"/>
                <a:ea typeface="BIZ UDゴシック" panose="020B0400000000000000" pitchFamily="49" charset="-128"/>
              </a:rPr>
              <a:t>6</a:t>
            </a:r>
            <a:r>
              <a:rPr lang="ja-JP" altLang="en-US" sz="1800" dirty="0">
                <a:latin typeface="BIZ UDゴシック" panose="020B0400000000000000" pitchFamily="49" charset="-128"/>
                <a:ea typeface="BIZ UDゴシック" panose="020B0400000000000000" pitchFamily="49" charset="-128"/>
              </a:rPr>
              <a:t>年度実施事業）</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89EF943-30AC-EBC7-6C40-B05D9DA6BE63}"/>
              </a:ext>
            </a:extLst>
          </p:cNvPr>
          <p:cNvSpPr txBox="1"/>
          <p:nvPr/>
        </p:nvSpPr>
        <p:spPr>
          <a:xfrm>
            <a:off x="444830" y="945330"/>
            <a:ext cx="11103158" cy="5796037"/>
          </a:xfrm>
          <a:prstGeom prst="rect">
            <a:avLst/>
          </a:prstGeom>
          <a:noFill/>
        </p:spPr>
        <p:txBody>
          <a:bodyPr wrap="square" lIns="0" tIns="0" rIns="0" bIns="0" rtlCol="0">
            <a:noAutofit/>
          </a:bodyPr>
          <a:lstStyle/>
          <a:p>
            <a:r>
              <a:rPr lang="ja-JP" altLang="en-US" sz="1600" b="1" i="0" u="none" strike="noStrike" baseline="0" dirty="0">
                <a:solidFill>
                  <a:srgbClr val="000000"/>
                </a:solidFill>
                <a:latin typeface="BIZ UDゴシック" panose="020B0400000000000000" pitchFamily="49" charset="-128"/>
                <a:ea typeface="BIZ UDゴシック" panose="020B0400000000000000" pitchFamily="49" charset="-128"/>
              </a:rPr>
              <a:t>１ 調査の趣旨 </a:t>
            </a:r>
          </a:p>
          <a:p>
            <a:r>
              <a:rPr lang="ja-JP" altLang="en-US" sz="1600" dirty="0">
                <a:solidFill>
                  <a:srgbClr val="000000"/>
                </a:solidFill>
                <a:latin typeface="BIZ UDゴシック" panose="020B0400000000000000" pitchFamily="49" charset="-128"/>
                <a:ea typeface="BIZ UDゴシック" panose="020B0400000000000000" pitchFamily="49" charset="-128"/>
              </a:rPr>
              <a:t>　</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生物多様性保全施策における今後の方向性を検討していくため、中野区内の動植物の実態について現況を把握する調査を実施する。また、その結果を区民等と広く共有することにより</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生物多様性についての普及啓発を図る。</a:t>
            </a:r>
            <a:endPar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endParaRP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a:t>
            </a:r>
            <a:endParaRPr lang="ja-JP" altLang="en-US" sz="1600" dirty="0">
              <a:latin typeface="BIZ UDゴシック" panose="020B0400000000000000" pitchFamily="49" charset="-128"/>
              <a:ea typeface="BIZ UDゴシック" panose="020B0400000000000000" pitchFamily="49" charset="-128"/>
            </a:endParaRPr>
          </a:p>
          <a:p>
            <a:r>
              <a:rPr lang="ja-JP" altLang="en-US" sz="1600" b="1" i="0" u="none" strike="noStrike" baseline="0" dirty="0">
                <a:solidFill>
                  <a:srgbClr val="000000"/>
                </a:solidFill>
                <a:latin typeface="BIZ UDゴシック" panose="020B0400000000000000" pitchFamily="49" charset="-128"/>
                <a:ea typeface="BIZ UDゴシック" panose="020B0400000000000000" pitchFamily="49" charset="-128"/>
              </a:rPr>
              <a:t>２ 調査内容 </a:t>
            </a: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（１）対象 　</a:t>
            </a:r>
            <a:r>
              <a:rPr lang="zh-TW"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植物、昆虫類、哺乳類、鳥類、両生類、爬虫類、魚類、水生昆虫類、甲殻類 等 </a:t>
            </a:r>
          </a:p>
          <a:p>
            <a:pPr>
              <a:spcBef>
                <a:spcPts val="600"/>
              </a:spcBef>
            </a:pP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（２）場所 　公園４箇所：平和の森公園、哲学堂公園、江古田の森公園、南台いちょう公園 </a:t>
            </a: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a:t>
            </a:r>
            <a:r>
              <a:rPr lang="zh-TW"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河川２箇所：神田川、妙正寺川 </a:t>
            </a: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区有施設３箇所：啓明小学校、上鷺宮小学校、みなみの小学校 </a:t>
            </a:r>
          </a:p>
          <a:p>
            <a:pPr>
              <a:spcBef>
                <a:spcPts val="600"/>
              </a:spcBef>
            </a:pP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（３）内容 　① 生態調査 　　② 希少種・外来種の抽出 </a:t>
            </a:r>
          </a:p>
          <a:p>
            <a:pPr>
              <a:spcBef>
                <a:spcPts val="600"/>
              </a:spcBef>
            </a:pPr>
            <a:r>
              <a:rPr lang="zh-TW"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（４）調査期間 </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① 秋の調査　　　　　　　　　　令和</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6</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年</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9</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a:t>
            </a:r>
            <a:r>
              <a:rPr lang="en-US" altLang="ja-JP" sz="1600" dirty="0">
                <a:solidFill>
                  <a:srgbClr val="000000"/>
                </a:solidFill>
                <a:latin typeface="BIZ UDゴシック" panose="020B0400000000000000" pitchFamily="49" charset="-128"/>
                <a:ea typeface="BIZ UDゴシック" panose="020B0400000000000000" pitchFamily="49" charset="-128"/>
              </a:rPr>
              <a:t>11</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 </a:t>
            </a: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② 生き物観察会（小学生対象）　令和</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6</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年</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10</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 </a:t>
            </a: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③ 春の調査　　　　　　　　　　令和</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7</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年</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3</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5</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a:t>
            </a:r>
          </a:p>
          <a:p>
            <a:pPr>
              <a:spcBef>
                <a:spcPts val="600"/>
              </a:spcBef>
            </a:pP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（５）手法 　環境調査（生き物調査）を専門とする事業者への業務委託 </a:t>
            </a:r>
          </a:p>
          <a:p>
            <a:pPr>
              <a:spcBef>
                <a:spcPts val="600"/>
              </a:spcBef>
            </a:pP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（６）成果物 　　</a:t>
            </a:r>
            <a:r>
              <a:rPr lang="zh-TW"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① 調査結果報告書</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② 区民向けガイドブック </a:t>
            </a:r>
          </a:p>
          <a:p>
            <a:endPar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endParaRPr>
          </a:p>
          <a:p>
            <a:r>
              <a:rPr lang="ja-JP" altLang="en-US" sz="1600" b="1" i="0" u="none" strike="noStrike" baseline="0" dirty="0">
                <a:solidFill>
                  <a:srgbClr val="000000"/>
                </a:solidFill>
                <a:latin typeface="BIZ UDゴシック" panose="020B0400000000000000" pitchFamily="49" charset="-128"/>
                <a:ea typeface="BIZ UDゴシック" panose="020B0400000000000000" pitchFamily="49" charset="-128"/>
              </a:rPr>
              <a:t>３ 今後の予定</a:t>
            </a:r>
            <a:endParaRPr lang="en-US" altLang="ja-JP" sz="1600" b="1" i="0" u="none" strike="noStrike" baseline="0" dirty="0">
              <a:solidFill>
                <a:srgbClr val="000000"/>
              </a:solidFill>
              <a:latin typeface="BIZ UDゴシック" panose="020B0400000000000000" pitchFamily="49" charset="-128"/>
              <a:ea typeface="BIZ UDゴシック" panose="020B0400000000000000" pitchFamily="49" charset="-128"/>
            </a:endParaRP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令和</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6</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年 </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9</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11</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　秋の調査 </a:t>
            </a: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10</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　生き物観察会 </a:t>
            </a: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令和</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7</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年 </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3</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a:t>
            </a:r>
            <a:r>
              <a:rPr lang="ja-JP" altLang="en-US" sz="1600" dirty="0">
                <a:solidFill>
                  <a:srgbClr val="000000"/>
                </a:solidFill>
                <a:latin typeface="BIZ UDゴシック" panose="020B0400000000000000" pitchFamily="49" charset="-128"/>
                <a:ea typeface="BIZ UDゴシック" panose="020B0400000000000000" pitchFamily="49" charset="-128"/>
              </a:rPr>
              <a:t> </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5</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　春の調査 </a:t>
            </a: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a:t>
            </a:r>
            <a:r>
              <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rPr>
              <a:t>8</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月　調査結果報告のＨＰでの公表、ガイドブック配布等 </a:t>
            </a:r>
            <a:endParaRPr lang="ja-JP" altLang="en-US" sz="1600" dirty="0">
              <a:latin typeface="BIZ UDゴシック" panose="020B0400000000000000" pitchFamily="49" charset="-128"/>
              <a:ea typeface="BIZ UDゴシック" panose="020B0400000000000000" pitchFamily="49" charset="-128"/>
            </a:endParaRPr>
          </a:p>
        </p:txBody>
      </p:sp>
      <p:sp>
        <p:nvSpPr>
          <p:cNvPr id="3" name="スライド番号プレースホルダー 8">
            <a:extLst>
              <a:ext uri="{FF2B5EF4-FFF2-40B4-BE49-F238E27FC236}">
                <a16:creationId xmlns:a16="http://schemas.microsoft.com/office/drawing/2014/main" id="{E5E74072-B106-3BF0-7185-96D13D7A6A4A}"/>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21</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2800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E1B13-CF41-9A6C-924C-334D3DE3FD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81192EB-463B-0B81-0A14-3E21E43747E5}"/>
              </a:ext>
            </a:extLst>
          </p:cNvPr>
          <p:cNvSpPr>
            <a:spLocks noGrp="1"/>
          </p:cNvSpPr>
          <p:nvPr>
            <p:ph type="title"/>
          </p:nvPr>
        </p:nvSpPr>
        <p:spPr>
          <a:xfrm>
            <a:off x="474326" y="428402"/>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生き物調査</a:t>
            </a:r>
            <a:r>
              <a:rPr lang="ja-JP" altLang="en-US" sz="1800" dirty="0">
                <a:latin typeface="BIZ UDゴシック" panose="020B0400000000000000" pitchFamily="49" charset="-128"/>
                <a:ea typeface="BIZ UDゴシック" panose="020B0400000000000000" pitchFamily="49" charset="-128"/>
              </a:rPr>
              <a:t>（令和</a:t>
            </a:r>
            <a:r>
              <a:rPr lang="en-US" altLang="ja-JP" sz="1800" dirty="0">
                <a:latin typeface="BIZ UDゴシック" panose="020B0400000000000000" pitchFamily="49" charset="-128"/>
                <a:ea typeface="BIZ UDゴシック" panose="020B0400000000000000" pitchFamily="49" charset="-128"/>
              </a:rPr>
              <a:t>6</a:t>
            </a:r>
            <a:r>
              <a:rPr lang="ja-JP" altLang="en-US" sz="1800" dirty="0">
                <a:latin typeface="BIZ UDゴシック" panose="020B0400000000000000" pitchFamily="49" charset="-128"/>
                <a:ea typeface="BIZ UDゴシック" panose="020B0400000000000000" pitchFamily="49" charset="-128"/>
              </a:rPr>
              <a:t>年度実施事業）</a:t>
            </a:r>
          </a:p>
        </p:txBody>
      </p:sp>
      <p:cxnSp>
        <p:nvCxnSpPr>
          <p:cNvPr id="4" name="直線コネクタ 3">
            <a:extLst>
              <a:ext uri="{FF2B5EF4-FFF2-40B4-BE49-F238E27FC236}">
                <a16:creationId xmlns:a16="http://schemas.microsoft.com/office/drawing/2014/main" id="{0EFAFA89-9E33-DC2F-4C7C-814D3A47BBF5}"/>
              </a:ext>
            </a:extLst>
          </p:cNvPr>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11CD175-4E74-5266-4B44-276D8E3C58BF}"/>
              </a:ext>
            </a:extLst>
          </p:cNvPr>
          <p:cNvSpPr txBox="1"/>
          <p:nvPr/>
        </p:nvSpPr>
        <p:spPr>
          <a:xfrm>
            <a:off x="444830" y="945331"/>
            <a:ext cx="11103158" cy="569358"/>
          </a:xfrm>
          <a:prstGeom prst="rect">
            <a:avLst/>
          </a:prstGeom>
          <a:noFill/>
        </p:spPr>
        <p:txBody>
          <a:bodyPr wrap="square" lIns="0" tIns="0" rIns="0" bIns="0" rtlCol="0">
            <a:noAutofit/>
          </a:bodyPr>
          <a:lstStyle/>
          <a:p>
            <a:r>
              <a:rPr lang="ja-JP" altLang="en-US" sz="1600" b="1" i="0" u="none" strike="noStrike" baseline="0" dirty="0">
                <a:solidFill>
                  <a:srgbClr val="000000"/>
                </a:solidFill>
                <a:latin typeface="BIZ UDゴシック" panose="020B0400000000000000" pitchFamily="49" charset="-128"/>
                <a:ea typeface="BIZ UDゴシック" panose="020B0400000000000000" pitchFamily="49" charset="-128"/>
              </a:rPr>
              <a:t>４ 調査の経過</a:t>
            </a:r>
          </a:p>
          <a:p>
            <a:r>
              <a:rPr lang="ja-JP" altLang="en-US" sz="1600" dirty="0">
                <a:solidFill>
                  <a:srgbClr val="000000"/>
                </a:solidFill>
                <a:latin typeface="BIZ UDゴシック" panose="020B0400000000000000" pitchFamily="49" charset="-128"/>
                <a:ea typeface="BIZ UDゴシック" panose="020B0400000000000000" pitchFamily="49" charset="-128"/>
              </a:rPr>
              <a:t>　</a:t>
            </a:r>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秋の調査では、以下のような希少種が確認されました。</a:t>
            </a:r>
            <a:endParaRPr lang="en-US" altLang="ja-JP" sz="1600" b="0" i="0" u="none" strike="noStrike" baseline="0" dirty="0">
              <a:solidFill>
                <a:srgbClr val="000000"/>
              </a:solidFill>
              <a:latin typeface="BIZ UDゴシック" panose="020B0400000000000000" pitchFamily="49" charset="-128"/>
              <a:ea typeface="BIZ UDゴシック" panose="020B0400000000000000" pitchFamily="49" charset="-128"/>
            </a:endParaRPr>
          </a:p>
          <a:p>
            <a:r>
              <a:rPr lang="ja-JP" altLang="en-US" sz="1600" b="0" i="0" u="none" strike="noStrike" baseline="0" dirty="0">
                <a:solidFill>
                  <a:srgbClr val="000000"/>
                </a:solidFill>
                <a:latin typeface="BIZ UDゴシック" panose="020B0400000000000000" pitchFamily="49" charset="-128"/>
                <a:ea typeface="BIZ UDゴシック" panose="020B0400000000000000" pitchFamily="49" charset="-128"/>
              </a:rPr>
              <a:t> </a:t>
            </a:r>
            <a:endParaRPr lang="ja-JP" altLang="en-US" sz="1600" dirty="0">
              <a:latin typeface="BIZ UDゴシック" panose="020B0400000000000000" pitchFamily="49" charset="-128"/>
              <a:ea typeface="BIZ UDゴシック" panose="020B0400000000000000" pitchFamily="49" charset="-128"/>
            </a:endParaRPr>
          </a:p>
        </p:txBody>
      </p:sp>
      <p:sp>
        <p:nvSpPr>
          <p:cNvPr id="3" name="スライド番号プレースホルダー 8">
            <a:extLst>
              <a:ext uri="{FF2B5EF4-FFF2-40B4-BE49-F238E27FC236}">
                <a16:creationId xmlns:a16="http://schemas.microsoft.com/office/drawing/2014/main" id="{A549C2FF-774C-E984-B478-1B6E5B9BB3A0}"/>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22</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5B9C5615-266D-57B2-8F1A-5FAB908899F5}"/>
              </a:ext>
            </a:extLst>
          </p:cNvPr>
          <p:cNvPicPr>
            <a:picLocks noChangeAspect="1"/>
          </p:cNvPicPr>
          <p:nvPr/>
        </p:nvPicPr>
        <p:blipFill>
          <a:blip r:embed="rId2"/>
          <a:stretch>
            <a:fillRect/>
          </a:stretch>
        </p:blipFill>
        <p:spPr>
          <a:xfrm>
            <a:off x="857600" y="2210972"/>
            <a:ext cx="2314816" cy="1739286"/>
          </a:xfrm>
          <a:prstGeom prst="rect">
            <a:avLst/>
          </a:prstGeom>
        </p:spPr>
      </p:pic>
      <p:sp>
        <p:nvSpPr>
          <p:cNvPr id="7" name="テキスト ボックス 6">
            <a:extLst>
              <a:ext uri="{FF2B5EF4-FFF2-40B4-BE49-F238E27FC236}">
                <a16:creationId xmlns:a16="http://schemas.microsoft.com/office/drawing/2014/main" id="{5483D790-8013-40F2-5147-26BC13D7C2DA}"/>
              </a:ext>
            </a:extLst>
          </p:cNvPr>
          <p:cNvSpPr txBox="1"/>
          <p:nvPr/>
        </p:nvSpPr>
        <p:spPr>
          <a:xfrm>
            <a:off x="854153" y="3627743"/>
            <a:ext cx="2064989" cy="307777"/>
          </a:xfrm>
          <a:prstGeom prst="rect">
            <a:avLst/>
          </a:prstGeom>
          <a:noFill/>
        </p:spPr>
        <p:txBody>
          <a:bodyPr wrap="none" rtlCol="0">
            <a:spAutoFit/>
          </a:bodyPr>
          <a:lstStyle/>
          <a:p>
            <a:r>
              <a:rPr kumimoji="1" lang="en-US" altLang="ja-JP" sz="1400" dirty="0"/>
              <a:t>(</a:t>
            </a:r>
            <a:r>
              <a:rPr kumimoji="1" lang="ja-JP" altLang="en-US" sz="1400" dirty="0"/>
              <a:t>東京都</a:t>
            </a:r>
            <a:r>
              <a:rPr kumimoji="1" lang="en-US" altLang="ja-JP" sz="1400" dirty="0"/>
              <a:t>RDB2023</a:t>
            </a:r>
            <a:r>
              <a:rPr kumimoji="1" lang="ja-JP" altLang="en-US" sz="1400" dirty="0"/>
              <a:t>より</a:t>
            </a:r>
            <a:r>
              <a:rPr kumimoji="1" lang="en-US" altLang="ja-JP" sz="1400" dirty="0"/>
              <a:t>)</a:t>
            </a:r>
            <a:endParaRPr kumimoji="1" lang="ja-JP" altLang="en-US" sz="1400" dirty="0"/>
          </a:p>
        </p:txBody>
      </p:sp>
      <p:sp>
        <p:nvSpPr>
          <p:cNvPr id="8" name="テキスト ボックス 7">
            <a:extLst>
              <a:ext uri="{FF2B5EF4-FFF2-40B4-BE49-F238E27FC236}">
                <a16:creationId xmlns:a16="http://schemas.microsoft.com/office/drawing/2014/main" id="{FDB0331F-7A25-9D2E-8D72-308CC0C80D0F}"/>
              </a:ext>
            </a:extLst>
          </p:cNvPr>
          <p:cNvSpPr txBox="1"/>
          <p:nvPr/>
        </p:nvSpPr>
        <p:spPr>
          <a:xfrm>
            <a:off x="857599" y="1557726"/>
            <a:ext cx="4339650" cy="646331"/>
          </a:xfrm>
          <a:prstGeom prst="rect">
            <a:avLst/>
          </a:prstGeom>
          <a:noFill/>
        </p:spPr>
        <p:txBody>
          <a:bodyPr wrap="none" rtlCol="0">
            <a:spAutoFit/>
          </a:bodyPr>
          <a:lstStyle/>
          <a:p>
            <a:r>
              <a:rPr kumimoji="1" lang="ja-JP" altLang="en-US" dirty="0"/>
              <a:t>ホソミオツネントンボ</a:t>
            </a:r>
            <a:endParaRPr kumimoji="1" lang="en-US" altLang="ja-JP" dirty="0"/>
          </a:p>
          <a:p>
            <a:r>
              <a:rPr kumimoji="1" lang="ja-JP" altLang="en-US" dirty="0"/>
              <a:t>確認箇所：江古田の森公園・哲学堂公園</a:t>
            </a:r>
          </a:p>
        </p:txBody>
      </p:sp>
      <p:sp>
        <p:nvSpPr>
          <p:cNvPr id="13" name="テキスト ボックス 12">
            <a:extLst>
              <a:ext uri="{FF2B5EF4-FFF2-40B4-BE49-F238E27FC236}">
                <a16:creationId xmlns:a16="http://schemas.microsoft.com/office/drawing/2014/main" id="{8DD5D4F9-2214-7ACA-71ED-924B2BD9C13B}"/>
              </a:ext>
            </a:extLst>
          </p:cNvPr>
          <p:cNvSpPr txBox="1"/>
          <p:nvPr/>
        </p:nvSpPr>
        <p:spPr>
          <a:xfrm>
            <a:off x="6143389" y="1569963"/>
            <a:ext cx="2262158" cy="646331"/>
          </a:xfrm>
          <a:prstGeom prst="rect">
            <a:avLst/>
          </a:prstGeom>
          <a:noFill/>
        </p:spPr>
        <p:txBody>
          <a:bodyPr wrap="none" rtlCol="0">
            <a:spAutoFit/>
          </a:bodyPr>
          <a:lstStyle/>
          <a:p>
            <a:r>
              <a:rPr kumimoji="1" lang="ja-JP" altLang="en-US" dirty="0"/>
              <a:t>モノアラガイ</a:t>
            </a:r>
            <a:endParaRPr kumimoji="1" lang="en-US" altLang="ja-JP" dirty="0"/>
          </a:p>
          <a:p>
            <a:r>
              <a:rPr kumimoji="1" lang="ja-JP" altLang="en-US" dirty="0"/>
              <a:t>確認箇所：妙正寺川</a:t>
            </a:r>
          </a:p>
        </p:txBody>
      </p:sp>
      <p:pic>
        <p:nvPicPr>
          <p:cNvPr id="14" name="図 13">
            <a:extLst>
              <a:ext uri="{FF2B5EF4-FFF2-40B4-BE49-F238E27FC236}">
                <a16:creationId xmlns:a16="http://schemas.microsoft.com/office/drawing/2014/main" id="{5C010DB5-C1B7-DF93-A8AA-B7A8DF863BBF}"/>
              </a:ext>
            </a:extLst>
          </p:cNvPr>
          <p:cNvPicPr>
            <a:picLocks noChangeAspect="1"/>
          </p:cNvPicPr>
          <p:nvPr/>
        </p:nvPicPr>
        <p:blipFill>
          <a:blip r:embed="rId3"/>
          <a:stretch>
            <a:fillRect/>
          </a:stretch>
        </p:blipFill>
        <p:spPr>
          <a:xfrm>
            <a:off x="8472264" y="4600480"/>
            <a:ext cx="2314816" cy="1755871"/>
          </a:xfrm>
          <a:prstGeom prst="rect">
            <a:avLst/>
          </a:prstGeom>
        </p:spPr>
      </p:pic>
      <p:sp>
        <p:nvSpPr>
          <p:cNvPr id="15" name="テキスト ボックス 14">
            <a:extLst>
              <a:ext uri="{FF2B5EF4-FFF2-40B4-BE49-F238E27FC236}">
                <a16:creationId xmlns:a16="http://schemas.microsoft.com/office/drawing/2014/main" id="{CF957CC0-0B5E-8DC4-5623-C8D9E138FE1D}"/>
              </a:ext>
            </a:extLst>
          </p:cNvPr>
          <p:cNvSpPr txBox="1"/>
          <p:nvPr/>
        </p:nvSpPr>
        <p:spPr>
          <a:xfrm>
            <a:off x="8475711" y="3948161"/>
            <a:ext cx="2492990" cy="646331"/>
          </a:xfrm>
          <a:prstGeom prst="rect">
            <a:avLst/>
          </a:prstGeom>
          <a:noFill/>
        </p:spPr>
        <p:txBody>
          <a:bodyPr wrap="none" rtlCol="0">
            <a:spAutoFit/>
          </a:bodyPr>
          <a:lstStyle/>
          <a:p>
            <a:r>
              <a:rPr kumimoji="1" lang="ja-JP" altLang="en-US" dirty="0"/>
              <a:t>カワセミ</a:t>
            </a:r>
            <a:endParaRPr kumimoji="1" lang="en-US" altLang="ja-JP" dirty="0"/>
          </a:p>
          <a:p>
            <a:r>
              <a:rPr kumimoji="1" lang="ja-JP" altLang="en-US" dirty="0"/>
              <a:t>確認箇所：哲学堂公園</a:t>
            </a:r>
          </a:p>
        </p:txBody>
      </p:sp>
      <p:pic>
        <p:nvPicPr>
          <p:cNvPr id="16" name="図 15">
            <a:extLst>
              <a:ext uri="{FF2B5EF4-FFF2-40B4-BE49-F238E27FC236}">
                <a16:creationId xmlns:a16="http://schemas.microsoft.com/office/drawing/2014/main" id="{9CDC51B4-1693-3227-E1F8-9A1D3C6E1E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9432" y="2210972"/>
            <a:ext cx="2312832" cy="1734624"/>
          </a:xfrm>
          <a:prstGeom prst="rect">
            <a:avLst/>
          </a:prstGeom>
          <a:noFill/>
          <a:ln>
            <a:noFill/>
          </a:ln>
        </p:spPr>
      </p:pic>
      <p:pic>
        <p:nvPicPr>
          <p:cNvPr id="17" name="図 16">
            <a:extLst>
              <a:ext uri="{FF2B5EF4-FFF2-40B4-BE49-F238E27FC236}">
                <a16:creationId xmlns:a16="http://schemas.microsoft.com/office/drawing/2014/main" id="{5CBF212D-D1AE-138A-5BFD-2030A76574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052" t="41959" r="45154" b="40243"/>
          <a:stretch/>
        </p:blipFill>
        <p:spPr bwMode="auto">
          <a:xfrm>
            <a:off x="3172416" y="4594492"/>
            <a:ext cx="2312831" cy="1734623"/>
          </a:xfrm>
          <a:prstGeom prst="rect">
            <a:avLst/>
          </a:prstGeom>
          <a:noFill/>
          <a:ln>
            <a:noFill/>
          </a:ln>
          <a:extLst>
            <a:ext uri="{53640926-AAD7-44D8-BBD7-CCE9431645EC}">
              <a14:shadowObscured xmlns:a14="http://schemas.microsoft.com/office/drawing/2010/main"/>
            </a:ext>
          </a:extLst>
        </p:spPr>
      </p:pic>
      <p:sp>
        <p:nvSpPr>
          <p:cNvPr id="18" name="テキスト ボックス 17">
            <a:extLst>
              <a:ext uri="{FF2B5EF4-FFF2-40B4-BE49-F238E27FC236}">
                <a16:creationId xmlns:a16="http://schemas.microsoft.com/office/drawing/2014/main" id="{F663DD85-547E-6B33-4D9E-0FA3AB8CEE75}"/>
              </a:ext>
            </a:extLst>
          </p:cNvPr>
          <p:cNvSpPr txBox="1"/>
          <p:nvPr/>
        </p:nvSpPr>
        <p:spPr>
          <a:xfrm>
            <a:off x="3172416" y="3957173"/>
            <a:ext cx="2954655" cy="646331"/>
          </a:xfrm>
          <a:prstGeom prst="rect">
            <a:avLst/>
          </a:prstGeom>
          <a:noFill/>
        </p:spPr>
        <p:txBody>
          <a:bodyPr wrap="none" rtlCol="0">
            <a:spAutoFit/>
          </a:bodyPr>
          <a:lstStyle/>
          <a:p>
            <a:r>
              <a:rPr kumimoji="1" lang="ja-JP" altLang="en-US" dirty="0"/>
              <a:t>ヒガシニホントカゲ</a:t>
            </a:r>
            <a:endParaRPr kumimoji="1" lang="en-US" altLang="ja-JP" dirty="0"/>
          </a:p>
          <a:p>
            <a:r>
              <a:rPr kumimoji="1" lang="ja-JP" altLang="en-US" dirty="0"/>
              <a:t>確認箇所：江古田の森公園</a:t>
            </a:r>
          </a:p>
        </p:txBody>
      </p:sp>
      <p:sp>
        <p:nvSpPr>
          <p:cNvPr id="10" name="テキスト ボックス 9">
            <a:extLst>
              <a:ext uri="{FF2B5EF4-FFF2-40B4-BE49-F238E27FC236}">
                <a16:creationId xmlns:a16="http://schemas.microsoft.com/office/drawing/2014/main" id="{DF7226CF-76DB-790A-4048-08B17352D108}"/>
              </a:ext>
            </a:extLst>
          </p:cNvPr>
          <p:cNvSpPr txBox="1"/>
          <p:nvPr/>
        </p:nvSpPr>
        <p:spPr>
          <a:xfrm>
            <a:off x="8472264" y="6021338"/>
            <a:ext cx="2064989" cy="307777"/>
          </a:xfrm>
          <a:prstGeom prst="rect">
            <a:avLst/>
          </a:prstGeom>
          <a:noFill/>
        </p:spPr>
        <p:txBody>
          <a:bodyPr wrap="none" rtlCol="0">
            <a:spAutoFit/>
          </a:bodyPr>
          <a:lstStyle/>
          <a:p>
            <a:r>
              <a:rPr kumimoji="1" lang="en-US" altLang="ja-JP" sz="1400" dirty="0"/>
              <a:t>(</a:t>
            </a:r>
            <a:r>
              <a:rPr kumimoji="1" lang="ja-JP" altLang="en-US" sz="1400" dirty="0"/>
              <a:t>東京都</a:t>
            </a:r>
            <a:r>
              <a:rPr kumimoji="1" lang="en-US" altLang="ja-JP" sz="1400" dirty="0"/>
              <a:t>RDB2023</a:t>
            </a:r>
            <a:r>
              <a:rPr kumimoji="1" lang="ja-JP" altLang="en-US" sz="1400" dirty="0"/>
              <a:t>より</a:t>
            </a:r>
            <a:r>
              <a:rPr kumimoji="1" lang="en-US" altLang="ja-JP" sz="1400" dirty="0"/>
              <a:t>)</a:t>
            </a:r>
            <a:endParaRPr kumimoji="1" lang="ja-JP" altLang="en-US" sz="1400" dirty="0"/>
          </a:p>
        </p:txBody>
      </p:sp>
    </p:spTree>
    <p:extLst>
      <p:ext uri="{BB962C8B-B14F-4D97-AF65-F5344CB8AC3E}">
        <p14:creationId xmlns:p14="http://schemas.microsoft.com/office/powerpoint/2010/main" val="453186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小・中学校におけるビオトープ等の整備</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74901"/>
            <a:ext cx="10441156" cy="2250972"/>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中野区施設整備計画に基づき、近年開校したほぼ全ての学校にビオトープや池を整備しており、今後開校する新校舎についてもビオトープ等の整備を予定しています。ただし、敷地が狭小なため整備スペースを確保することが困難な場合はこの限りではありません。</a:t>
            </a:r>
          </a:p>
          <a:p>
            <a:r>
              <a:rPr lang="ja-JP" altLang="en-US" sz="1600" dirty="0">
                <a:latin typeface="BIZ UDゴシック" panose="020B0400000000000000" pitchFamily="49" charset="-128"/>
                <a:ea typeface="BIZ UDゴシック" panose="020B0400000000000000" pitchFamily="49" charset="-128"/>
              </a:rPr>
              <a:t>直近に開校する学校では、令和７年度に開校予定の南台小学校にも整備を進めています。</a:t>
            </a:r>
          </a:p>
          <a:p>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実際の学校の授業では、ビオトープ周辺の生き物の観察や、ビオトープで見つかったカエルの卵を育ててビオトープに返す、絵のモデルにするなど様々な形で</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子ども達の教育に活用されています。</a:t>
            </a:r>
          </a:p>
          <a:p>
            <a:endParaRPr lang="ja-JP" altLang="en-US" sz="1600" dirty="0">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B63340B6-36F0-72CE-534A-F560D7728CF4}"/>
              </a:ext>
            </a:extLst>
          </p:cNvPr>
          <p:cNvSpPr txBox="1"/>
          <p:nvPr/>
        </p:nvSpPr>
        <p:spPr>
          <a:xfrm>
            <a:off x="393505" y="6121360"/>
            <a:ext cx="4432898" cy="234991"/>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（出典：環境省ホームページ）</a:t>
            </a:r>
            <a:endParaRPr lang="en-US" altLang="ja-JP" sz="800" dirty="0">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28BE707D-38DD-C15E-6EC3-94C2E174839E}"/>
              </a:ext>
            </a:extLst>
          </p:cNvPr>
          <p:cNvSpPr txBox="1"/>
          <p:nvPr/>
        </p:nvSpPr>
        <p:spPr>
          <a:xfrm>
            <a:off x="405230" y="3249592"/>
            <a:ext cx="4432898" cy="282536"/>
          </a:xfrm>
          <a:prstGeom prst="rect">
            <a:avLst/>
          </a:prstGeom>
          <a:noFill/>
        </p:spPr>
        <p:txBody>
          <a:bodyPr wrap="square" lIns="0" tIns="0" rIns="0" bIns="0" rtlCol="0" anchor="ctr" anchorCtr="0">
            <a:noAutofit/>
          </a:bodyPr>
          <a:lstStyle/>
          <a:p>
            <a:pPr algn="ctr"/>
            <a:r>
              <a:rPr lang="ja-JP" altLang="en-US" sz="1600" dirty="0">
                <a:latin typeface="BIZ UDゴシック" panose="020B0400000000000000" pitchFamily="49" charset="-128"/>
                <a:ea typeface="BIZ UDゴシック" panose="020B0400000000000000" pitchFamily="49" charset="-128"/>
              </a:rPr>
              <a:t>ビオトープとは</a:t>
            </a:r>
            <a:endParaRPr lang="en-US" altLang="ja-JP" sz="16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00E55AA5-FEC3-FEDE-EB71-8E0C63B691F1}"/>
              </a:ext>
            </a:extLst>
          </p:cNvPr>
          <p:cNvSpPr txBox="1"/>
          <p:nvPr/>
        </p:nvSpPr>
        <p:spPr>
          <a:xfrm>
            <a:off x="623396" y="3706644"/>
            <a:ext cx="4185634" cy="222580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lIns="0" tIns="0" rIns="0" bIns="0" rtlCol="0">
            <a:noAutofit/>
          </a:bodyPr>
          <a:lstStyle/>
          <a:p>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a:t>
            </a:r>
            <a:r>
              <a:rPr lang="ja-JP" altLang="en-US" dirty="0">
                <a:latin typeface="BIZ UDゴシック" panose="020B0400000000000000" pitchFamily="49" charset="-128"/>
                <a:ea typeface="BIZ UDゴシック" panose="020B0400000000000000" pitchFamily="49" charset="-128"/>
              </a:rPr>
              <a:t>ビオトープとは、ドイツ語「</a:t>
            </a:r>
            <a:r>
              <a:rPr lang="en-US" altLang="ja-JP" dirty="0" err="1">
                <a:latin typeface="BIZ UDゴシック" panose="020B0400000000000000" pitchFamily="49" charset="-128"/>
                <a:ea typeface="BIZ UDゴシック" panose="020B0400000000000000" pitchFamily="49" charset="-128"/>
              </a:rPr>
              <a:t>biotop</a:t>
            </a:r>
            <a:r>
              <a:rPr lang="ja-JP" altLang="en-US" dirty="0">
                <a:latin typeface="BIZ UDゴシック" panose="020B0400000000000000" pitchFamily="49" charset="-128"/>
                <a:ea typeface="BIZ UDゴシック" panose="020B0400000000000000" pitchFamily="49" charset="-128"/>
              </a:rPr>
              <a:t>」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  のことで、元々はギリシャ語で「命</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a:t>
            </a:r>
            <a:r>
              <a:rPr lang="en-US" altLang="ja-JP" dirty="0">
                <a:latin typeface="BIZ UDゴシック" panose="020B0400000000000000" pitchFamily="49" charset="-128"/>
                <a:ea typeface="BIZ UDゴシック" panose="020B0400000000000000" pitchFamily="49" charset="-128"/>
              </a:rPr>
              <a:t>bio</a:t>
            </a:r>
            <a:r>
              <a:rPr lang="ja-JP" altLang="en-US" dirty="0">
                <a:latin typeface="BIZ UDゴシック" panose="020B0400000000000000" pitchFamily="49" charset="-128"/>
                <a:ea typeface="BIZ UDゴシック" panose="020B0400000000000000" pitchFamily="49" charset="-128"/>
              </a:rPr>
              <a:t>）のある場所（</a:t>
            </a:r>
            <a:r>
              <a:rPr lang="en-US" altLang="ja-JP" dirty="0" err="1">
                <a:latin typeface="BIZ UDゴシック" panose="020B0400000000000000" pitchFamily="49" charset="-128"/>
                <a:ea typeface="BIZ UDゴシック" panose="020B0400000000000000" pitchFamily="49" charset="-128"/>
              </a:rPr>
              <a:t>topos</a:t>
            </a:r>
            <a:r>
              <a:rPr lang="ja-JP" altLang="en-US" dirty="0">
                <a:latin typeface="BIZ UDゴシック" panose="020B0400000000000000" pitchFamily="49" charset="-128"/>
                <a:ea typeface="BIZ UDゴシック" panose="020B0400000000000000" pitchFamily="49" charset="-128"/>
              </a:rPr>
              <a:t>）」 という</a:t>
            </a:r>
            <a:endParaRPr lang="en-US" altLang="ja-JP" dirty="0">
              <a:latin typeface="BIZ UDゴシック" panose="020B0400000000000000" pitchFamily="49" charset="-128"/>
              <a:ea typeface="BIZ UDゴシック" panose="020B0400000000000000" pitchFamily="49" charset="-128"/>
            </a:endParaRPr>
          </a:p>
          <a:p>
            <a:r>
              <a:rPr lang="en-US" altLang="ja-JP" dirty="0">
                <a:latin typeface="BIZ UDゴシック" panose="020B0400000000000000" pitchFamily="49" charset="-128"/>
                <a:ea typeface="BIZ UDゴシック" panose="020B0400000000000000" pitchFamily="49" charset="-128"/>
              </a:rPr>
              <a:t>  </a:t>
            </a:r>
            <a:r>
              <a:rPr lang="ja-JP" altLang="en-US" dirty="0">
                <a:latin typeface="BIZ UDゴシック" panose="020B0400000000000000" pitchFamily="49" charset="-128"/>
                <a:ea typeface="BIZ UDゴシック" panose="020B0400000000000000" pitchFamily="49" charset="-128"/>
              </a:rPr>
              <a:t>意味。人工や自然を問わず、生き物が</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  生息する場所を指します。</a:t>
            </a:r>
            <a:endParaRPr lang="en-US" altLang="ja-JP"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29EAC893-7677-F772-12CA-A10DA733D8AE}"/>
              </a:ext>
            </a:extLst>
          </p:cNvPr>
          <p:cNvPicPr>
            <a:picLocks noChangeAspect="1"/>
          </p:cNvPicPr>
          <p:nvPr/>
        </p:nvPicPr>
        <p:blipFill>
          <a:blip r:embed="rId2" cstate="print">
            <a:extLst>
              <a:ext uri="{28A0092B-C50C-407E-A947-70E740481C1C}">
                <a14:useLocalDpi xmlns:a14="http://schemas.microsoft.com/office/drawing/2010/main" val="0"/>
              </a:ext>
            </a:extLst>
          </a:blip>
          <a:srcRect t="8764" b="8764"/>
          <a:stretch/>
        </p:blipFill>
        <p:spPr>
          <a:xfrm>
            <a:off x="5183524" y="2944364"/>
            <a:ext cx="3342518" cy="2067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図 11">
            <a:extLst>
              <a:ext uri="{FF2B5EF4-FFF2-40B4-BE49-F238E27FC236}">
                <a16:creationId xmlns:a16="http://schemas.microsoft.com/office/drawing/2014/main" id="{F8F3F47F-02A8-0C5A-52FB-7E0BA2CD7A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14" t="22364" r="16532" b="19116"/>
          <a:stretch/>
        </p:blipFill>
        <p:spPr>
          <a:xfrm>
            <a:off x="7981833" y="4194381"/>
            <a:ext cx="3570025" cy="2192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吹き出し: 角を丸めた四角形 15">
            <a:extLst>
              <a:ext uri="{FF2B5EF4-FFF2-40B4-BE49-F238E27FC236}">
                <a16:creationId xmlns:a16="http://schemas.microsoft.com/office/drawing/2014/main" id="{A1014E36-6235-D0C6-195D-00045E77F4D5}"/>
              </a:ext>
            </a:extLst>
          </p:cNvPr>
          <p:cNvSpPr/>
          <p:nvPr/>
        </p:nvSpPr>
        <p:spPr>
          <a:xfrm>
            <a:off x="9071057" y="2913261"/>
            <a:ext cx="2160240" cy="1031477"/>
          </a:xfrm>
          <a:prstGeom prst="wedgeRoundRectCallout">
            <a:avLst>
              <a:gd name="adj1" fmla="val -59572"/>
              <a:gd name="adj2" fmla="val 766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latin typeface="BIZ UDゴシック" panose="020B0400000000000000" pitchFamily="49" charset="-128"/>
                <a:ea typeface="BIZ UDゴシック" panose="020B0400000000000000" pitchFamily="49" charset="-128"/>
              </a:rPr>
              <a:t>みなみの</a:t>
            </a:r>
            <a:r>
              <a:rPr kumimoji="1" lang="ja-JP" altLang="en-US" dirty="0">
                <a:latin typeface="BIZ UDゴシック" panose="020B0400000000000000" pitchFamily="49" charset="-128"/>
                <a:ea typeface="BIZ UDゴシック" panose="020B0400000000000000" pitchFamily="49" charset="-128"/>
              </a:rPr>
              <a:t>小学校の</a:t>
            </a:r>
            <a:br>
              <a:rPr kumimoji="1" lang="en-US" altLang="ja-JP" dirty="0">
                <a:latin typeface="BIZ UDゴシック" panose="020B0400000000000000" pitchFamily="49" charset="-128"/>
                <a:ea typeface="BIZ UDゴシック" panose="020B0400000000000000" pitchFamily="49" charset="-128"/>
              </a:rPr>
            </a:br>
            <a:r>
              <a:rPr kumimoji="1" lang="ja-JP" altLang="en-US" dirty="0">
                <a:latin typeface="BIZ UDゴシック" panose="020B0400000000000000" pitchFamily="49" charset="-128"/>
                <a:ea typeface="BIZ UDゴシック" panose="020B0400000000000000" pitchFamily="49" charset="-128"/>
              </a:rPr>
              <a:t>事例</a:t>
            </a:r>
          </a:p>
        </p:txBody>
      </p:sp>
      <p:sp>
        <p:nvSpPr>
          <p:cNvPr id="17" name="吹き出し: 角を丸めた四角形 16">
            <a:extLst>
              <a:ext uri="{FF2B5EF4-FFF2-40B4-BE49-F238E27FC236}">
                <a16:creationId xmlns:a16="http://schemas.microsoft.com/office/drawing/2014/main" id="{168403AC-EE56-142B-A0AE-868456D61AAD}"/>
              </a:ext>
            </a:extLst>
          </p:cNvPr>
          <p:cNvSpPr/>
          <p:nvPr/>
        </p:nvSpPr>
        <p:spPr>
          <a:xfrm>
            <a:off x="5311689" y="5178960"/>
            <a:ext cx="2295650" cy="1208278"/>
          </a:xfrm>
          <a:prstGeom prst="wedgeRoundRectCallout">
            <a:avLst>
              <a:gd name="adj1" fmla="val 58420"/>
              <a:gd name="adj2" fmla="val 8667"/>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latin typeface="BIZ UDゴシック" panose="020B0400000000000000" pitchFamily="49" charset="-128"/>
                <a:ea typeface="BIZ UDゴシック" panose="020B0400000000000000" pitchFamily="49" charset="-128"/>
              </a:rPr>
              <a:t>鷺の杜小学校の</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事例</a:t>
            </a:r>
            <a:endParaRPr lang="en-US" altLang="ja-JP" dirty="0">
              <a:latin typeface="BIZ UDゴシック" panose="020B0400000000000000" pitchFamily="49" charset="-128"/>
              <a:ea typeface="BIZ UDゴシック" panose="020B0400000000000000" pitchFamily="49" charset="-128"/>
            </a:endParaRPr>
          </a:p>
        </p:txBody>
      </p:sp>
      <p:sp>
        <p:nvSpPr>
          <p:cNvPr id="8" name="スライド番号プレースホルダー 8">
            <a:extLst>
              <a:ext uri="{FF2B5EF4-FFF2-40B4-BE49-F238E27FC236}">
                <a16:creationId xmlns:a16="http://schemas.microsoft.com/office/drawing/2014/main" id="{70FA0125-4CCF-E8C3-BFD6-A7CEC9BABECF}"/>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23</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12835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スライド番号プレースホルダー 8">
            <a:extLst>
              <a:ext uri="{FF2B5EF4-FFF2-40B4-BE49-F238E27FC236}">
                <a16:creationId xmlns:a16="http://schemas.microsoft.com/office/drawing/2014/main" id="{DBDD92BF-3F9B-5353-2DAE-9160D598C749}"/>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3</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
        <p:nvSpPr>
          <p:cNvPr id="18" name="タイトル 1">
            <a:extLst>
              <a:ext uri="{FF2B5EF4-FFF2-40B4-BE49-F238E27FC236}">
                <a16:creationId xmlns:a16="http://schemas.microsoft.com/office/drawing/2014/main" id="{FA048A8D-8CE0-1A4F-0E5A-CA8A9FE67CA3}"/>
              </a:ext>
            </a:extLst>
          </p:cNvPr>
          <p:cNvSpPr>
            <a:spLocks noGrp="1"/>
          </p:cNvSpPr>
          <p:nvPr>
            <p:ph type="title"/>
          </p:nvPr>
        </p:nvSpPr>
        <p:spPr>
          <a:xfrm>
            <a:off x="485135" y="188642"/>
            <a:ext cx="9859337" cy="655060"/>
          </a:xfrm>
        </p:spPr>
        <p:txBody>
          <a:bodyPr>
            <a:normAutofit/>
          </a:bodyPr>
          <a:lstStyle/>
          <a:p>
            <a:pPr algn="just"/>
            <a:r>
              <a:rPr kumimoji="1" lang="ja-JP" altLang="en-US" sz="2800" dirty="0">
                <a:latin typeface="BIZ UDゴシック" panose="020B0400000000000000" pitchFamily="49" charset="-128"/>
                <a:ea typeface="BIZ UDゴシック" panose="020B0400000000000000" pitchFamily="49" charset="-128"/>
              </a:rPr>
              <a:t>第４次中野区環境基本計画における目標と現状値</a:t>
            </a:r>
          </a:p>
        </p:txBody>
      </p:sp>
      <p:sp>
        <p:nvSpPr>
          <p:cNvPr id="24" name="テキスト ボックス 12">
            <a:extLst>
              <a:ext uri="{FF2B5EF4-FFF2-40B4-BE49-F238E27FC236}">
                <a16:creationId xmlns:a16="http://schemas.microsoft.com/office/drawing/2014/main" id="{23C0582A-EFC8-DF67-C6AF-FCB56DB05D56}"/>
              </a:ext>
            </a:extLst>
          </p:cNvPr>
          <p:cNvSpPr txBox="1"/>
          <p:nvPr/>
        </p:nvSpPr>
        <p:spPr>
          <a:xfrm>
            <a:off x="478368" y="960638"/>
            <a:ext cx="10586184" cy="882293"/>
          </a:xfrm>
          <a:prstGeom prst="rect">
            <a:avLst/>
          </a:prstGeom>
          <a:noFill/>
          <a:ln>
            <a:noFill/>
            <a:prstDash val="sysDot"/>
          </a:ln>
        </p:spPr>
        <p:txBody>
          <a:bodyPr wrap="square" rtlCol="0">
            <a:spAutoFit/>
          </a:bodyPr>
          <a:lstStyle/>
          <a:p>
            <a:pPr marL="268288" indent="-268288">
              <a:spcBef>
                <a:spcPts val="200"/>
              </a:spcBef>
            </a:pP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目標</a:t>
            </a:r>
            <a:r>
              <a:rPr kumimoji="1" lang="en-US" altLang="ja-JP" sz="1600" dirty="0">
                <a:latin typeface="BIZ UDゴシック" panose="020B0400000000000000" pitchFamily="49" charset="-128"/>
                <a:ea typeface="BIZ UDゴシック" panose="020B0400000000000000" pitchFamily="49" charset="-128"/>
              </a:rPr>
              <a:t>】</a:t>
            </a:r>
          </a:p>
          <a:p>
            <a:pPr marL="268288" indent="-268288">
              <a:spcBef>
                <a:spcPts val="200"/>
              </a:spcBef>
            </a:pPr>
            <a:r>
              <a:rPr kumimoji="1" lang="ja-JP" altLang="en-US" sz="1600" dirty="0">
                <a:latin typeface="BIZ UDゴシック" panose="020B0400000000000000" pitchFamily="49" charset="-128"/>
                <a:ea typeface="BIZ UDゴシック" panose="020B0400000000000000" pitchFamily="49" charset="-128"/>
              </a:rPr>
              <a:t>　○みどりに対する区民の満足度の向上を目指します。</a:t>
            </a:r>
          </a:p>
          <a:p>
            <a:pPr marL="268288" indent="-268288">
              <a:spcBef>
                <a:spcPts val="200"/>
              </a:spcBef>
            </a:pPr>
            <a:r>
              <a:rPr kumimoji="1" lang="ja-JP" altLang="en-US" sz="1600" dirty="0">
                <a:latin typeface="BIZ UDゴシック" panose="020B0400000000000000" pitchFamily="49" charset="-128"/>
                <a:ea typeface="BIZ UDゴシック" panose="020B0400000000000000" pitchFamily="49" charset="-128"/>
              </a:rPr>
              <a:t>　○緑被率及びみどり率の向上を目指します。</a:t>
            </a:r>
          </a:p>
        </p:txBody>
      </p:sp>
      <p:graphicFrame>
        <p:nvGraphicFramePr>
          <p:cNvPr id="2" name="表 1">
            <a:extLst>
              <a:ext uri="{FF2B5EF4-FFF2-40B4-BE49-F238E27FC236}">
                <a16:creationId xmlns:a16="http://schemas.microsoft.com/office/drawing/2014/main" id="{457EC4DD-BA02-BFAB-C398-F9B756F551DB}"/>
              </a:ext>
            </a:extLst>
          </p:cNvPr>
          <p:cNvGraphicFramePr>
            <a:graphicFrameLocks noGrp="1"/>
          </p:cNvGraphicFramePr>
          <p:nvPr>
            <p:extLst>
              <p:ext uri="{D42A27DB-BD31-4B8C-83A1-F6EECF244321}">
                <p14:modId xmlns:p14="http://schemas.microsoft.com/office/powerpoint/2010/main" val="3247514641"/>
              </p:ext>
            </p:extLst>
          </p:nvPr>
        </p:nvGraphicFramePr>
        <p:xfrm>
          <a:off x="1775520" y="2128920"/>
          <a:ext cx="8568952" cy="4003716"/>
        </p:xfrm>
        <a:graphic>
          <a:graphicData uri="http://schemas.openxmlformats.org/drawingml/2006/table">
            <a:tbl>
              <a:tblPr firstRow="1" firstCol="1" bandRow="1"/>
              <a:tblGrid>
                <a:gridCol w="1997272">
                  <a:extLst>
                    <a:ext uri="{9D8B030D-6E8A-4147-A177-3AD203B41FA5}">
                      <a16:colId xmlns:a16="http://schemas.microsoft.com/office/drawing/2014/main" val="3463649328"/>
                    </a:ext>
                  </a:extLst>
                </a:gridCol>
                <a:gridCol w="1642920">
                  <a:extLst>
                    <a:ext uri="{9D8B030D-6E8A-4147-A177-3AD203B41FA5}">
                      <a16:colId xmlns:a16="http://schemas.microsoft.com/office/drawing/2014/main" val="1376203242"/>
                    </a:ext>
                  </a:extLst>
                </a:gridCol>
                <a:gridCol w="1642920">
                  <a:extLst>
                    <a:ext uri="{9D8B030D-6E8A-4147-A177-3AD203B41FA5}">
                      <a16:colId xmlns:a16="http://schemas.microsoft.com/office/drawing/2014/main" val="3772595601"/>
                    </a:ext>
                  </a:extLst>
                </a:gridCol>
                <a:gridCol w="1642920">
                  <a:extLst>
                    <a:ext uri="{9D8B030D-6E8A-4147-A177-3AD203B41FA5}">
                      <a16:colId xmlns:a16="http://schemas.microsoft.com/office/drawing/2014/main" val="3123911811"/>
                    </a:ext>
                  </a:extLst>
                </a:gridCol>
                <a:gridCol w="1642920">
                  <a:extLst>
                    <a:ext uri="{9D8B030D-6E8A-4147-A177-3AD203B41FA5}">
                      <a16:colId xmlns:a16="http://schemas.microsoft.com/office/drawing/2014/main" val="488837643"/>
                    </a:ext>
                  </a:extLst>
                </a:gridCol>
              </a:tblGrid>
              <a:tr h="650040">
                <a:tc rowSpan="2">
                  <a:txBody>
                    <a:bodyPr/>
                    <a:lstStyle/>
                    <a:p>
                      <a:pPr algn="ctr">
                        <a:lnSpc>
                          <a:spcPts val="2200"/>
                        </a:lnSpc>
                        <a:spcAft>
                          <a:spcPts val="800"/>
                        </a:spcAft>
                      </a:pPr>
                      <a:r>
                        <a:rPr lang="ja-JP" sz="16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指標項目</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5205" marR="105205" marT="52603" marB="526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2200"/>
                        </a:lnSpc>
                        <a:spcAft>
                          <a:spcPts val="800"/>
                        </a:spcAft>
                      </a:pPr>
                      <a:r>
                        <a:rPr lang="ja-JP" altLang="en-US" sz="16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計画策定時</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2200"/>
                        </a:lnSpc>
                        <a:spcAft>
                          <a:spcPts val="800"/>
                        </a:spcAft>
                      </a:pPr>
                      <a:r>
                        <a:rPr lang="ja-JP" sz="16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現状</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gridSpan="2">
                  <a:txBody>
                    <a:bodyPr/>
                    <a:lstStyle/>
                    <a:p>
                      <a:pPr algn="ctr">
                        <a:lnSpc>
                          <a:spcPts val="2200"/>
                        </a:lnSpc>
                        <a:spcAft>
                          <a:spcPts val="800"/>
                        </a:spcAft>
                      </a:pPr>
                      <a:r>
                        <a:rPr lang="ja-JP" sz="16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目標</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5205" marR="105205" marT="52603" marB="526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kumimoji="1" lang="ja-JP" altLang="en-US"/>
                    </a:p>
                  </a:txBody>
                  <a:tcPr/>
                </a:tc>
                <a:extLst>
                  <a:ext uri="{0D108BD9-81ED-4DB2-BD59-A6C34878D82A}">
                    <a16:rowId xmlns:a16="http://schemas.microsoft.com/office/drawing/2014/main" val="894769510"/>
                  </a:ext>
                </a:extLst>
              </a:tr>
              <a:tr h="650040">
                <a:tc vMerge="1">
                  <a:txBody>
                    <a:bodyPr/>
                    <a:lstStyle/>
                    <a:p>
                      <a:endParaRPr kumimoji="1" lang="ja-JP" altLang="en-US"/>
                    </a:p>
                  </a:txBody>
                  <a:tcPr/>
                </a:tc>
                <a:tc>
                  <a:txBody>
                    <a:bodyPr/>
                    <a:lstStyle/>
                    <a:p>
                      <a:pPr algn="ctr">
                        <a:lnSpc>
                          <a:spcPts val="1800"/>
                        </a:lnSpc>
                        <a:spcAft>
                          <a:spcPts val="800"/>
                        </a:spcAft>
                      </a:pPr>
                      <a:r>
                        <a:rPr lang="ja-JP"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en-US"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a:t>
                      </a:r>
                      <a:r>
                        <a:rPr lang="ja-JP"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alt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800"/>
                        </a:lnSpc>
                        <a:spcAft>
                          <a:spcPts val="800"/>
                        </a:spcAft>
                      </a:pPr>
                      <a:r>
                        <a:rPr lang="en-US"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(2020</a:t>
                      </a:r>
                      <a:r>
                        <a:rPr lang="ja-JP"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alt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1800"/>
                        </a:lnSpc>
                        <a:spcAft>
                          <a:spcPts val="800"/>
                        </a:spcAft>
                      </a:pP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ja-JP" alt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５</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800"/>
                        </a:lnSpc>
                        <a:spcAft>
                          <a:spcPts val="800"/>
                        </a:spcAft>
                      </a:pP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(2023</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1800"/>
                        </a:lnSpc>
                        <a:spcAft>
                          <a:spcPts val="800"/>
                        </a:spcAft>
                      </a:pP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7</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800"/>
                        </a:lnSpc>
                        <a:spcAft>
                          <a:spcPts val="800"/>
                        </a:spcAft>
                      </a:pP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(2025</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1800"/>
                        </a:lnSpc>
                        <a:spcAft>
                          <a:spcPts val="800"/>
                        </a:spcAft>
                      </a:pP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12</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800"/>
                        </a:lnSpc>
                        <a:spcAft>
                          <a:spcPts val="800"/>
                        </a:spcAft>
                      </a:pP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(2030</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578875019"/>
                  </a:ext>
                </a:extLst>
              </a:tr>
              <a:tr h="901212">
                <a:tc>
                  <a:txBody>
                    <a:bodyPr/>
                    <a:lstStyle/>
                    <a:p>
                      <a:pPr algn="just">
                        <a:lnSpc>
                          <a:spcPts val="1800"/>
                        </a:lnSpc>
                        <a:spcAft>
                          <a:spcPts val="800"/>
                        </a:spcAft>
                      </a:pP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みどりに対する区民の満足度（みどりの豊かさについて）</a:t>
                      </a:r>
                      <a:endParaRPr lang="ja-JP"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63.6</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62.8</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64.3</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65</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extLst>
                  <a:ext uri="{0D108BD9-81ED-4DB2-BD59-A6C34878D82A}">
                    <a16:rowId xmlns:a16="http://schemas.microsoft.com/office/drawing/2014/main" val="3959534717"/>
                  </a:ext>
                </a:extLst>
              </a:tr>
              <a:tr h="901212">
                <a:tc>
                  <a:txBody>
                    <a:bodyPr/>
                    <a:lstStyle/>
                    <a:p>
                      <a:pPr algn="just">
                        <a:lnSpc>
                          <a:spcPts val="1800"/>
                        </a:lnSpc>
                        <a:spcAft>
                          <a:spcPts val="800"/>
                        </a:spcAft>
                      </a:pP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緑被率</a:t>
                      </a:r>
                      <a:endParaRPr lang="ja-JP"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16.14</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ー</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16.57</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17.00</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noFill/>
                  </a:tcPr>
                </a:tc>
                <a:extLst>
                  <a:ext uri="{0D108BD9-81ED-4DB2-BD59-A6C34878D82A}">
                    <a16:rowId xmlns:a16="http://schemas.microsoft.com/office/drawing/2014/main" val="3208733395"/>
                  </a:ext>
                </a:extLst>
              </a:tr>
              <a:tr h="901212">
                <a:tc>
                  <a:txBody>
                    <a:bodyPr/>
                    <a:lstStyle/>
                    <a:p>
                      <a:pPr algn="just">
                        <a:lnSpc>
                          <a:spcPts val="1800"/>
                        </a:lnSpc>
                        <a:spcAft>
                          <a:spcPts val="800"/>
                        </a:spcAft>
                      </a:pP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みどり率</a:t>
                      </a:r>
                      <a:endParaRPr lang="ja-JP"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spcAft>
                          <a:spcPts val="800"/>
                        </a:spcAft>
                      </a:pPr>
                      <a:r>
                        <a:rPr 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17.46</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spcAft>
                          <a:spcPts val="800"/>
                        </a:spcAft>
                      </a:pP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ー</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spcAft>
                          <a:spcPts val="800"/>
                        </a:spcAft>
                      </a:pPr>
                      <a:r>
                        <a:rPr 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17.89</a:t>
                      </a:r>
                      <a:r>
                        <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spcAft>
                          <a:spcPts val="800"/>
                        </a:spcAft>
                      </a:pPr>
                      <a:r>
                        <a:rPr 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18.32</a:t>
                      </a:r>
                      <a:r>
                        <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7104199"/>
                  </a:ext>
                </a:extLst>
              </a:tr>
            </a:tbl>
          </a:graphicData>
        </a:graphic>
      </p:graphicFrame>
      <p:sp>
        <p:nvSpPr>
          <p:cNvPr id="3" name="テキスト ボックス 10">
            <a:extLst>
              <a:ext uri="{FF2B5EF4-FFF2-40B4-BE49-F238E27FC236}">
                <a16:creationId xmlns:a16="http://schemas.microsoft.com/office/drawing/2014/main" id="{F7BB9147-8B7D-A0CF-C317-739F1D54B563}"/>
              </a:ext>
            </a:extLst>
          </p:cNvPr>
          <p:cNvSpPr txBox="1"/>
          <p:nvPr/>
        </p:nvSpPr>
        <p:spPr>
          <a:xfrm>
            <a:off x="6126314" y="6224234"/>
            <a:ext cx="4209137" cy="230832"/>
          </a:xfrm>
          <a:prstGeom prst="rect">
            <a:avLst/>
          </a:prstGeom>
          <a:noFill/>
        </p:spPr>
        <p:txBody>
          <a:bodyPr wrap="square" rtlCol="0">
            <a:spAutoFit/>
          </a:bodyPr>
          <a:lstStyle/>
          <a:p>
            <a:pPr algn="r"/>
            <a:r>
              <a:rPr kumimoji="1" lang="ja-JP" altLang="en-US" sz="900" dirty="0">
                <a:latin typeface="BIZ UDゴシック" panose="020B0400000000000000" pitchFamily="49" charset="-128"/>
                <a:ea typeface="BIZ UDゴシック" panose="020B0400000000000000" pitchFamily="49" charset="-128"/>
              </a:rPr>
              <a:t>出典：「第４次中野区環境基本計画」を基に作成</a:t>
            </a:r>
          </a:p>
        </p:txBody>
      </p:sp>
    </p:spTree>
    <p:extLst>
      <p:ext uri="{BB962C8B-B14F-4D97-AF65-F5344CB8AC3E}">
        <p14:creationId xmlns:p14="http://schemas.microsoft.com/office/powerpoint/2010/main" val="353561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タイトル 1"/>
          <p:cNvSpPr>
            <a:spLocks noGrp="1"/>
          </p:cNvSpPr>
          <p:nvPr>
            <p:ph type="ctrTitle"/>
          </p:nvPr>
        </p:nvSpPr>
        <p:spPr>
          <a:xfrm>
            <a:off x="0" y="2999026"/>
            <a:ext cx="12192000" cy="726020"/>
          </a:xfrm>
        </p:spPr>
        <p:txBody>
          <a:bodyPr>
            <a:normAutofit fontScale="90000"/>
          </a:bodyPr>
          <a:lstStyle/>
          <a:p>
            <a:pPr>
              <a:lnSpc>
                <a:spcPct val="150000"/>
              </a:lnSpc>
            </a:pPr>
            <a:r>
              <a:rPr lang="en-US" altLang="ja-JP" sz="4000" dirty="0">
                <a:latin typeface="BIZ UDゴシック" panose="020B0400000000000000" pitchFamily="49" charset="-128"/>
                <a:ea typeface="BIZ UDゴシック" panose="020B0400000000000000" pitchFamily="49" charset="-128"/>
              </a:rPr>
              <a:t>【</a:t>
            </a:r>
            <a:r>
              <a:rPr lang="ja-JP" altLang="en-US" sz="4000" dirty="0">
                <a:latin typeface="BIZ UDゴシック" panose="020B0400000000000000" pitchFamily="49" charset="-128"/>
                <a:ea typeface="BIZ UDゴシック" panose="020B0400000000000000" pitchFamily="49" charset="-128"/>
              </a:rPr>
              <a:t>テーマ４</a:t>
            </a:r>
            <a:r>
              <a:rPr lang="en-US" altLang="ja-JP" sz="4000" dirty="0">
                <a:latin typeface="BIZ UDゴシック" panose="020B0400000000000000" pitchFamily="49" charset="-128"/>
                <a:ea typeface="BIZ UDゴシック" panose="020B0400000000000000" pitchFamily="49" charset="-128"/>
              </a:rPr>
              <a:t>】</a:t>
            </a:r>
            <a:br>
              <a:rPr lang="en-US" altLang="ja-JP" sz="4000" dirty="0">
                <a:latin typeface="BIZ UDゴシック" panose="020B0400000000000000" pitchFamily="49" charset="-128"/>
                <a:ea typeface="BIZ UDゴシック" panose="020B0400000000000000" pitchFamily="49" charset="-128"/>
              </a:rPr>
            </a:br>
            <a:r>
              <a:rPr lang="ja-JP" altLang="en-US" sz="4000" dirty="0">
                <a:latin typeface="BIZ UDゴシック" panose="020B0400000000000000" pitchFamily="49" charset="-128"/>
                <a:ea typeface="BIZ UDゴシック" panose="020B0400000000000000" pitchFamily="49" charset="-128"/>
              </a:rPr>
              <a:t>みどりや生きものの豊かさを育み、</a:t>
            </a:r>
            <a:br>
              <a:rPr lang="en-US" altLang="ja-JP" sz="4000" dirty="0">
                <a:latin typeface="BIZ UDゴシック" panose="020B0400000000000000" pitchFamily="49" charset="-128"/>
                <a:ea typeface="BIZ UDゴシック" panose="020B0400000000000000" pitchFamily="49" charset="-128"/>
              </a:rPr>
            </a:br>
            <a:r>
              <a:rPr lang="ja-JP" altLang="en-US" sz="4000" dirty="0">
                <a:latin typeface="BIZ UDゴシック" panose="020B0400000000000000" pitchFamily="49" charset="-128"/>
                <a:ea typeface="BIZ UDゴシック" panose="020B0400000000000000" pitchFamily="49" charset="-128"/>
              </a:rPr>
              <a:t>うるおいを生み出すまちの形成</a:t>
            </a:r>
          </a:p>
        </p:txBody>
      </p:sp>
      <p:cxnSp>
        <p:nvCxnSpPr>
          <p:cNvPr id="2" name="直線コネクタ 1">
            <a:extLst>
              <a:ext uri="{FF2B5EF4-FFF2-40B4-BE49-F238E27FC236}">
                <a16:creationId xmlns:a16="http://schemas.microsoft.com/office/drawing/2014/main" id="{C2072B9A-71E7-E727-1A5E-62F9170575C1}"/>
              </a:ext>
            </a:extLst>
          </p:cNvPr>
          <p:cNvCxnSpPr>
            <a:cxnSpLocks/>
          </p:cNvCxnSpPr>
          <p:nvPr/>
        </p:nvCxnSpPr>
        <p:spPr>
          <a:xfrm>
            <a:off x="0" y="83671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F76EA965-DE10-1001-D161-B138D2112A23}"/>
              </a:ext>
            </a:extLst>
          </p:cNvPr>
          <p:cNvSpPr/>
          <p:nvPr/>
        </p:nvSpPr>
        <p:spPr>
          <a:xfrm>
            <a:off x="0" y="8806"/>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348A142-DE00-548D-AFBE-AA648FCADBA4}"/>
              </a:ext>
            </a:extLst>
          </p:cNvPr>
          <p:cNvSpPr/>
          <p:nvPr/>
        </p:nvSpPr>
        <p:spPr>
          <a:xfrm>
            <a:off x="0" y="6012482"/>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FD24BB02-55E2-75EE-6F97-717AC3ED011D}"/>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bg1"/>
                </a:solidFill>
                <a:latin typeface="BIZ UDゴシック" panose="020B0400000000000000" pitchFamily="49" charset="-128"/>
                <a:ea typeface="BIZ UDゴシック" panose="020B0400000000000000" pitchFamily="49" charset="-128"/>
              </a:rPr>
              <a:t>4</a:t>
            </a:fld>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34203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1208" y="404664"/>
            <a:ext cx="10590223" cy="432000"/>
          </a:xfrm>
        </p:spPr>
        <p:txBody>
          <a:bodyPr vert="horz" lIns="0" tIns="0" rIns="0" bIns="0" rtlCol="0" anchor="b" anchorCtr="0">
            <a:noAutofit/>
          </a:bodyPr>
          <a:lstStyle/>
          <a:p>
            <a:pPr algn="l"/>
            <a:r>
              <a:rPr lang="ja-JP" altLang="en-US" sz="2800" dirty="0">
                <a:latin typeface="BIZ UDゴシック" panose="020B0400000000000000" pitchFamily="49" charset="-128"/>
                <a:ea typeface="BIZ UDゴシック" panose="020B0400000000000000" pitchFamily="49" charset="-128"/>
              </a:rPr>
              <a:t>緑化計画制度</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5" y="1040647"/>
            <a:ext cx="10102657" cy="1250222"/>
          </a:xfrm>
          <a:prstGeom prst="rect">
            <a:avLst/>
          </a:prstGeom>
          <a:noFill/>
        </p:spPr>
        <p:txBody>
          <a:bodyPr wrap="square" lIns="0" tIns="0" rIns="0" bIns="0" rtlCol="0">
            <a:noAutofit/>
          </a:bodyPr>
          <a:lstStyle/>
          <a:p>
            <a:pPr marL="139700" indent="152400" algn="just">
              <a:lnSpc>
                <a:spcPct val="107000"/>
              </a:lnSpc>
              <a:spcAft>
                <a:spcPts val="800"/>
              </a:spcAft>
            </a:pPr>
            <a:r>
              <a:rPr lang="ja-JP" altLang="en-US" sz="1600" kern="100" dirty="0">
                <a:latin typeface="BIZ UDゴシック" panose="020B0400000000000000" pitchFamily="49" charset="-128"/>
                <a:ea typeface="BIZ UDゴシック" panose="020B0400000000000000" pitchFamily="49" charset="-128"/>
              </a:rPr>
              <a:t>「中野区みどりの保護と育成に関する条例」に基づき、</a:t>
            </a:r>
            <a:r>
              <a:rPr lang="ja-JP" altLang="ja-JP" sz="1600" kern="100" dirty="0">
                <a:effectLst/>
                <a:latin typeface="BIZ UDゴシック" panose="020B0400000000000000" pitchFamily="49" charset="-128"/>
                <a:ea typeface="BIZ UDゴシック" panose="020B0400000000000000" pitchFamily="49" charset="-128"/>
              </a:rPr>
              <a:t>一定規模以上の敷地に建物などを建てる場合には、緑化</a:t>
            </a:r>
            <a:r>
              <a:rPr lang="ja-JP" altLang="en-US" sz="1600" kern="100" dirty="0">
                <a:effectLst/>
                <a:latin typeface="BIZ UDゴシック" panose="020B0400000000000000" pitchFamily="49" charset="-128"/>
                <a:ea typeface="BIZ UDゴシック" panose="020B0400000000000000" pitchFamily="49" charset="-128"/>
              </a:rPr>
              <a:t>に関する</a:t>
            </a:r>
            <a:r>
              <a:rPr lang="ja-JP" altLang="ja-JP" sz="1600" kern="100" dirty="0">
                <a:effectLst/>
                <a:latin typeface="BIZ UDゴシック" panose="020B0400000000000000" pitchFamily="49" charset="-128"/>
                <a:ea typeface="BIZ UDゴシック" panose="020B0400000000000000" pitchFamily="49" charset="-128"/>
              </a:rPr>
              <a:t>計画書</a:t>
            </a:r>
            <a:r>
              <a:rPr lang="ja-JP" altLang="en-US" sz="1600" kern="100" dirty="0">
                <a:effectLst/>
                <a:latin typeface="BIZ UDゴシック" panose="020B0400000000000000" pitchFamily="49" charset="-128"/>
                <a:ea typeface="BIZ UDゴシック" panose="020B0400000000000000" pitchFamily="49" charset="-128"/>
              </a:rPr>
              <a:t>（以下「緑化計画」という。）</a:t>
            </a:r>
            <a:r>
              <a:rPr lang="ja-JP" altLang="ja-JP" sz="1600" kern="100" dirty="0">
                <a:effectLst/>
                <a:latin typeface="BIZ UDゴシック" panose="020B0400000000000000" pitchFamily="49" charset="-128"/>
                <a:ea typeface="BIZ UDゴシック" panose="020B0400000000000000" pitchFamily="49" charset="-128"/>
              </a:rPr>
              <a:t>を提出し</a:t>
            </a:r>
            <a:r>
              <a:rPr lang="ja-JP" altLang="en-US" sz="1600" kern="100" dirty="0">
                <a:effectLst/>
                <a:latin typeface="BIZ UDゴシック" panose="020B0400000000000000" pitchFamily="49" charset="-128"/>
                <a:ea typeface="BIZ UDゴシック" panose="020B0400000000000000" pitchFamily="49" charset="-128"/>
              </a:rPr>
              <a:t>、</a:t>
            </a:r>
            <a:r>
              <a:rPr lang="ja-JP" altLang="ja-JP" sz="1600" kern="100" dirty="0">
                <a:effectLst/>
                <a:latin typeface="BIZ UDゴシック" panose="020B0400000000000000" pitchFamily="49" charset="-128"/>
                <a:ea typeface="BIZ UDゴシック" panose="020B0400000000000000" pitchFamily="49" charset="-128"/>
              </a:rPr>
              <a:t>認定を受け</a:t>
            </a:r>
            <a:r>
              <a:rPr lang="ja-JP" altLang="en-US" sz="1600" kern="100" dirty="0">
                <a:effectLst/>
                <a:latin typeface="BIZ UDゴシック" panose="020B0400000000000000" pitchFamily="49" charset="-128"/>
                <a:ea typeface="BIZ UDゴシック" panose="020B0400000000000000" pitchFamily="49" charset="-128"/>
              </a:rPr>
              <a:t>る必要があります。緑化計画は、区長が定める緑化基準に適合するものでなければなりません。</a:t>
            </a:r>
            <a:endParaRPr lang="ja-JP" altLang="ja-JP" sz="1600" kern="100" dirty="0">
              <a:effectLst/>
              <a:latin typeface="BIZ UDゴシック" panose="020B0400000000000000" pitchFamily="49" charset="-128"/>
              <a:ea typeface="BIZ UDゴシック" panose="020B0400000000000000" pitchFamily="49" charset="-128"/>
            </a:endParaRPr>
          </a:p>
        </p:txBody>
      </p:sp>
      <p:graphicFrame>
        <p:nvGraphicFramePr>
          <p:cNvPr id="3" name="表 2">
            <a:extLst>
              <a:ext uri="{FF2B5EF4-FFF2-40B4-BE49-F238E27FC236}">
                <a16:creationId xmlns:a16="http://schemas.microsoft.com/office/drawing/2014/main" id="{994B927F-3A64-7114-FE4C-4ADF3E7F0476}"/>
              </a:ext>
            </a:extLst>
          </p:cNvPr>
          <p:cNvGraphicFramePr>
            <a:graphicFrameLocks noGrp="1"/>
          </p:cNvGraphicFramePr>
          <p:nvPr/>
        </p:nvGraphicFramePr>
        <p:xfrm>
          <a:off x="632680" y="2517027"/>
          <a:ext cx="5804611" cy="1503272"/>
        </p:xfrm>
        <a:graphic>
          <a:graphicData uri="http://schemas.openxmlformats.org/drawingml/2006/table">
            <a:tbl>
              <a:tblPr firstRow="1" firstCol="1" bandRow="1">
                <a:tableStyleId>{5C22544A-7EE6-4342-B048-85BDC9FD1C3A}</a:tableStyleId>
              </a:tblPr>
              <a:tblGrid>
                <a:gridCol w="1925793">
                  <a:extLst>
                    <a:ext uri="{9D8B030D-6E8A-4147-A177-3AD203B41FA5}">
                      <a16:colId xmlns:a16="http://schemas.microsoft.com/office/drawing/2014/main" val="3279356033"/>
                    </a:ext>
                  </a:extLst>
                </a:gridCol>
                <a:gridCol w="1996403">
                  <a:extLst>
                    <a:ext uri="{9D8B030D-6E8A-4147-A177-3AD203B41FA5}">
                      <a16:colId xmlns:a16="http://schemas.microsoft.com/office/drawing/2014/main" val="1008704639"/>
                    </a:ext>
                  </a:extLst>
                </a:gridCol>
                <a:gridCol w="1882415">
                  <a:extLst>
                    <a:ext uri="{9D8B030D-6E8A-4147-A177-3AD203B41FA5}">
                      <a16:colId xmlns:a16="http://schemas.microsoft.com/office/drawing/2014/main" val="1190220431"/>
                    </a:ext>
                  </a:extLst>
                </a:gridCol>
              </a:tblGrid>
              <a:tr h="384746">
                <a:tc>
                  <a:txBody>
                    <a:bodyPr/>
                    <a:lstStyle/>
                    <a:p>
                      <a:pPr algn="ctr">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緑化計画書提出件数</a:t>
                      </a:r>
                    </a:p>
                  </a:txBody>
                  <a:tcPr marL="68580" marR="68580" marT="0" marB="0" anchor="ctr"/>
                </a:tc>
                <a:tc>
                  <a:txBody>
                    <a:bodyPr/>
                    <a:lstStyle/>
                    <a:p>
                      <a:pPr algn="ctr">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緑化計画面積</a:t>
                      </a:r>
                    </a:p>
                  </a:txBody>
                  <a:tcPr marL="68580" marR="68580" marT="0" marB="0" anchor="ctr"/>
                </a:tc>
                <a:extLst>
                  <a:ext uri="{0D108BD9-81ED-4DB2-BD59-A6C34878D82A}">
                    <a16:rowId xmlns:a16="http://schemas.microsoft.com/office/drawing/2014/main" val="2160020998"/>
                  </a:ext>
                </a:extLst>
              </a:tr>
              <a:tr h="384746">
                <a:tc>
                  <a:txBody>
                    <a:bodyPr/>
                    <a:lstStyle/>
                    <a:p>
                      <a:pPr algn="ctr">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令和</a:t>
                      </a:r>
                      <a:r>
                        <a:rPr lang="en-US" sz="1400" kern="100">
                          <a:effectLst/>
                          <a:latin typeface="BIZ UDゴシック" panose="020B0400000000000000" pitchFamily="49" charset="-128"/>
                          <a:ea typeface="BIZ UDゴシック" panose="020B0400000000000000" pitchFamily="49" charset="-128"/>
                        </a:rPr>
                        <a:t>3</a:t>
                      </a:r>
                      <a:r>
                        <a:rPr lang="ja-JP" sz="14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en-US" sz="1400" kern="100">
                          <a:effectLst/>
                          <a:latin typeface="BIZ UDゴシック" panose="020B0400000000000000" pitchFamily="49" charset="-128"/>
                          <a:ea typeface="BIZ UDゴシック" panose="020B0400000000000000" pitchFamily="49" charset="-128"/>
                        </a:rPr>
                        <a:t>152</a:t>
                      </a:r>
                      <a:r>
                        <a:rPr lang="ja-JP" sz="1400" kern="100">
                          <a:effectLst/>
                          <a:latin typeface="BIZ UDゴシック" panose="020B0400000000000000" pitchFamily="49" charset="-128"/>
                          <a:ea typeface="BIZ UDゴシック" panose="020B0400000000000000" pitchFamily="49" charset="-128"/>
                        </a:rPr>
                        <a:t>件</a:t>
                      </a:r>
                    </a:p>
                  </a:txBody>
                  <a:tcPr marL="68580" marR="68580" marT="0" marB="0" anchor="ctr"/>
                </a:tc>
                <a:tc>
                  <a:txBody>
                    <a:bodyPr/>
                    <a:lstStyle/>
                    <a:p>
                      <a:pPr algn="ctr">
                        <a:lnSpc>
                          <a:spcPct val="107000"/>
                        </a:lnSpc>
                        <a:spcAft>
                          <a:spcPts val="800"/>
                        </a:spcAft>
                      </a:pPr>
                      <a:r>
                        <a:rPr lang="en-US" sz="1400" kern="100">
                          <a:effectLst/>
                          <a:latin typeface="BIZ UDゴシック" panose="020B0400000000000000" pitchFamily="49" charset="-128"/>
                          <a:ea typeface="BIZ UDゴシック" panose="020B0400000000000000" pitchFamily="49" charset="-128"/>
                        </a:rPr>
                        <a:t>4,953</a:t>
                      </a:r>
                      <a:r>
                        <a:rPr lang="ja-JP" sz="1400" kern="100">
                          <a:effectLst/>
                          <a:latin typeface="BIZ UDゴシック" panose="020B0400000000000000" pitchFamily="49" charset="-128"/>
                          <a:ea typeface="BIZ UDゴシック" panose="020B0400000000000000" pitchFamily="49" charset="-128"/>
                        </a:rPr>
                        <a:t>㎡</a:t>
                      </a:r>
                    </a:p>
                  </a:txBody>
                  <a:tcPr marL="68580" marR="68580" marT="0" marB="0" anchor="ctr"/>
                </a:tc>
                <a:extLst>
                  <a:ext uri="{0D108BD9-81ED-4DB2-BD59-A6C34878D82A}">
                    <a16:rowId xmlns:a16="http://schemas.microsoft.com/office/drawing/2014/main" val="4209534082"/>
                  </a:ext>
                </a:extLst>
              </a:tr>
              <a:tr h="349034">
                <a:tc>
                  <a:txBody>
                    <a:bodyPr/>
                    <a:lstStyle/>
                    <a:p>
                      <a:pPr algn="ctr">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令和</a:t>
                      </a:r>
                      <a:r>
                        <a:rPr lang="en-US" sz="1400" kern="100">
                          <a:effectLst/>
                          <a:latin typeface="BIZ UDゴシック" panose="020B0400000000000000" pitchFamily="49" charset="-128"/>
                          <a:ea typeface="BIZ UDゴシック" panose="020B0400000000000000" pitchFamily="49" charset="-128"/>
                        </a:rPr>
                        <a:t>4</a:t>
                      </a:r>
                      <a:r>
                        <a:rPr lang="ja-JP" sz="14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en-US" sz="1400" kern="100" dirty="0">
                          <a:effectLst/>
                          <a:latin typeface="BIZ UDゴシック" panose="020B0400000000000000" pitchFamily="49" charset="-128"/>
                          <a:ea typeface="BIZ UDゴシック" panose="020B0400000000000000" pitchFamily="49" charset="-128"/>
                        </a:rPr>
                        <a:t>178</a:t>
                      </a:r>
                      <a:r>
                        <a:rPr lang="ja-JP" sz="1400" kern="100" dirty="0">
                          <a:effectLst/>
                          <a:latin typeface="BIZ UDゴシック" panose="020B0400000000000000" pitchFamily="49" charset="-128"/>
                          <a:ea typeface="BIZ UDゴシック" panose="020B0400000000000000" pitchFamily="49" charset="-128"/>
                        </a:rPr>
                        <a:t>件</a:t>
                      </a:r>
                    </a:p>
                  </a:txBody>
                  <a:tcPr marL="68580" marR="68580" marT="0" marB="0" anchor="ctr"/>
                </a:tc>
                <a:tc>
                  <a:txBody>
                    <a:bodyPr/>
                    <a:lstStyle/>
                    <a:p>
                      <a:pPr algn="ctr">
                        <a:lnSpc>
                          <a:spcPct val="107000"/>
                        </a:lnSpc>
                        <a:spcAft>
                          <a:spcPts val="800"/>
                        </a:spcAft>
                      </a:pPr>
                      <a:r>
                        <a:rPr lang="en-US" sz="1400" kern="100">
                          <a:effectLst/>
                          <a:latin typeface="BIZ UDゴシック" panose="020B0400000000000000" pitchFamily="49" charset="-128"/>
                          <a:ea typeface="BIZ UDゴシック" panose="020B0400000000000000" pitchFamily="49" charset="-128"/>
                        </a:rPr>
                        <a:t>4,668</a:t>
                      </a:r>
                      <a:r>
                        <a:rPr lang="ja-JP" sz="1400" kern="100">
                          <a:effectLst/>
                          <a:latin typeface="BIZ UDゴシック" panose="020B0400000000000000" pitchFamily="49" charset="-128"/>
                          <a:ea typeface="BIZ UDゴシック" panose="020B0400000000000000" pitchFamily="49" charset="-128"/>
                        </a:rPr>
                        <a:t>㎡</a:t>
                      </a:r>
                    </a:p>
                  </a:txBody>
                  <a:tcPr marL="68580" marR="68580" marT="0" marB="0" anchor="ctr"/>
                </a:tc>
                <a:extLst>
                  <a:ext uri="{0D108BD9-81ED-4DB2-BD59-A6C34878D82A}">
                    <a16:rowId xmlns:a16="http://schemas.microsoft.com/office/drawing/2014/main" val="232908776"/>
                  </a:ext>
                </a:extLst>
              </a:tr>
              <a:tr h="384746">
                <a:tc>
                  <a:txBody>
                    <a:bodyPr/>
                    <a:lstStyle/>
                    <a:p>
                      <a:pPr algn="ctr">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令和</a:t>
                      </a:r>
                      <a:r>
                        <a:rPr lang="en-US" sz="1400" kern="100">
                          <a:effectLst/>
                          <a:latin typeface="BIZ UDゴシック" panose="020B0400000000000000" pitchFamily="49" charset="-128"/>
                          <a:ea typeface="BIZ UDゴシック" panose="020B0400000000000000" pitchFamily="49" charset="-128"/>
                        </a:rPr>
                        <a:t>5</a:t>
                      </a:r>
                      <a:r>
                        <a:rPr lang="ja-JP" sz="14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en-US" sz="1400" kern="100">
                          <a:effectLst/>
                          <a:latin typeface="BIZ UDゴシック" panose="020B0400000000000000" pitchFamily="49" charset="-128"/>
                          <a:ea typeface="BIZ UDゴシック" panose="020B0400000000000000" pitchFamily="49" charset="-128"/>
                        </a:rPr>
                        <a:t>154</a:t>
                      </a:r>
                      <a:r>
                        <a:rPr lang="ja-JP" sz="1400" kern="100">
                          <a:effectLst/>
                          <a:latin typeface="BIZ UDゴシック" panose="020B0400000000000000" pitchFamily="49" charset="-128"/>
                          <a:ea typeface="BIZ UDゴシック" panose="020B0400000000000000" pitchFamily="49" charset="-128"/>
                        </a:rPr>
                        <a:t>件</a:t>
                      </a:r>
                    </a:p>
                  </a:txBody>
                  <a:tcPr marL="68580" marR="68580" marT="0" marB="0" anchor="ctr"/>
                </a:tc>
                <a:tc>
                  <a:txBody>
                    <a:bodyPr/>
                    <a:lstStyle/>
                    <a:p>
                      <a:pPr algn="ctr">
                        <a:lnSpc>
                          <a:spcPct val="107000"/>
                        </a:lnSpc>
                        <a:spcAft>
                          <a:spcPts val="800"/>
                        </a:spcAft>
                        <a:tabLst>
                          <a:tab pos="692150" algn="l"/>
                        </a:tabLst>
                      </a:pPr>
                      <a:r>
                        <a:rPr lang="en-US" sz="1400" kern="100" dirty="0">
                          <a:effectLst/>
                          <a:latin typeface="BIZ UDゴシック" panose="020B0400000000000000" pitchFamily="49" charset="-128"/>
                          <a:ea typeface="BIZ UDゴシック" panose="020B0400000000000000" pitchFamily="49" charset="-128"/>
                        </a:rPr>
                        <a:t>5,495</a:t>
                      </a:r>
                      <a:r>
                        <a:rPr lang="ja-JP" sz="1400" kern="100" dirty="0">
                          <a:effectLst/>
                          <a:latin typeface="BIZ UDゴシック" panose="020B0400000000000000" pitchFamily="49" charset="-128"/>
                          <a:ea typeface="BIZ UDゴシック" panose="020B0400000000000000" pitchFamily="49" charset="-128"/>
                        </a:rPr>
                        <a:t>㎡</a:t>
                      </a:r>
                    </a:p>
                  </a:txBody>
                  <a:tcPr marL="68580" marR="68580" marT="0" marB="0" anchor="ctr"/>
                </a:tc>
                <a:extLst>
                  <a:ext uri="{0D108BD9-81ED-4DB2-BD59-A6C34878D82A}">
                    <a16:rowId xmlns:a16="http://schemas.microsoft.com/office/drawing/2014/main" val="435236520"/>
                  </a:ext>
                </a:extLst>
              </a:tr>
            </a:tbl>
          </a:graphicData>
        </a:graphic>
      </p:graphicFrame>
      <p:sp>
        <p:nvSpPr>
          <p:cNvPr id="5" name="Rectangle 1">
            <a:extLst>
              <a:ext uri="{FF2B5EF4-FFF2-40B4-BE49-F238E27FC236}">
                <a16:creationId xmlns:a16="http://schemas.microsoft.com/office/drawing/2014/main" id="{0FE22476-17C3-1EFA-EA52-D6982BEAE381}"/>
              </a:ext>
            </a:extLst>
          </p:cNvPr>
          <p:cNvSpPr>
            <a:spLocks noChangeArrowheads="1"/>
          </p:cNvSpPr>
          <p:nvPr/>
        </p:nvSpPr>
        <p:spPr bwMode="auto">
          <a:xfrm>
            <a:off x="383250" y="2132340"/>
            <a:ext cx="442941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2150" algn="l"/>
              </a:tabLst>
              <a:defRPr>
                <a:solidFill>
                  <a:schemeClr val="tx1"/>
                </a:solidFill>
                <a:latin typeface="Arial" panose="020B0604020202020204" pitchFamily="34" charset="0"/>
              </a:defRPr>
            </a:lvl1pPr>
            <a:lvl2pPr eaLnBrk="0" fontAlgn="base" hangingPunct="0">
              <a:spcBef>
                <a:spcPct val="0"/>
              </a:spcBef>
              <a:spcAft>
                <a:spcPct val="0"/>
              </a:spcAft>
              <a:tabLst>
                <a:tab pos="692150" algn="l"/>
              </a:tabLst>
              <a:defRPr>
                <a:solidFill>
                  <a:schemeClr val="tx1"/>
                </a:solidFill>
                <a:latin typeface="Arial" panose="020B0604020202020204" pitchFamily="34" charset="0"/>
              </a:defRPr>
            </a:lvl2pPr>
            <a:lvl3pPr eaLnBrk="0" fontAlgn="base" hangingPunct="0">
              <a:spcBef>
                <a:spcPct val="0"/>
              </a:spcBef>
              <a:spcAft>
                <a:spcPct val="0"/>
              </a:spcAft>
              <a:tabLst>
                <a:tab pos="692150" algn="l"/>
              </a:tabLst>
              <a:defRPr>
                <a:solidFill>
                  <a:schemeClr val="tx1"/>
                </a:solidFill>
                <a:latin typeface="Arial" panose="020B0604020202020204" pitchFamily="34" charset="0"/>
              </a:defRPr>
            </a:lvl3pPr>
            <a:lvl4pPr eaLnBrk="0" fontAlgn="base" hangingPunct="0">
              <a:spcBef>
                <a:spcPct val="0"/>
              </a:spcBef>
              <a:spcAft>
                <a:spcPct val="0"/>
              </a:spcAft>
              <a:tabLst>
                <a:tab pos="692150" algn="l"/>
              </a:tabLst>
              <a:defRPr>
                <a:solidFill>
                  <a:schemeClr val="tx1"/>
                </a:solidFill>
                <a:latin typeface="Arial" panose="020B0604020202020204" pitchFamily="34" charset="0"/>
              </a:defRPr>
            </a:lvl4pPr>
            <a:lvl5pPr eaLnBrk="0" fontAlgn="base" hangingPunct="0">
              <a:spcBef>
                <a:spcPct val="0"/>
              </a:spcBef>
              <a:spcAft>
                <a:spcPct val="0"/>
              </a:spcAft>
              <a:tabLst>
                <a:tab pos="692150" algn="l"/>
              </a:tabLst>
              <a:defRPr>
                <a:solidFill>
                  <a:schemeClr val="tx1"/>
                </a:solidFill>
                <a:latin typeface="Arial" panose="020B0604020202020204" pitchFamily="34" charset="0"/>
              </a:defRPr>
            </a:lvl5pPr>
            <a:lvl6pPr eaLnBrk="0" fontAlgn="base" hangingPunct="0">
              <a:spcBef>
                <a:spcPct val="0"/>
              </a:spcBef>
              <a:spcAft>
                <a:spcPct val="0"/>
              </a:spcAft>
              <a:tabLst>
                <a:tab pos="692150" algn="l"/>
              </a:tabLst>
              <a:defRPr>
                <a:solidFill>
                  <a:schemeClr val="tx1"/>
                </a:solidFill>
                <a:latin typeface="Arial" panose="020B0604020202020204" pitchFamily="34" charset="0"/>
              </a:defRPr>
            </a:lvl6pPr>
            <a:lvl7pPr eaLnBrk="0" fontAlgn="base" hangingPunct="0">
              <a:spcBef>
                <a:spcPct val="0"/>
              </a:spcBef>
              <a:spcAft>
                <a:spcPct val="0"/>
              </a:spcAft>
              <a:tabLst>
                <a:tab pos="692150" algn="l"/>
              </a:tabLst>
              <a:defRPr>
                <a:solidFill>
                  <a:schemeClr val="tx1"/>
                </a:solidFill>
                <a:latin typeface="Arial" panose="020B0604020202020204" pitchFamily="34" charset="0"/>
              </a:defRPr>
            </a:lvl7pPr>
            <a:lvl8pPr eaLnBrk="0" fontAlgn="base" hangingPunct="0">
              <a:spcBef>
                <a:spcPct val="0"/>
              </a:spcBef>
              <a:spcAft>
                <a:spcPct val="0"/>
              </a:spcAft>
              <a:tabLst>
                <a:tab pos="692150" algn="l"/>
              </a:tabLst>
              <a:defRPr>
                <a:solidFill>
                  <a:schemeClr val="tx1"/>
                </a:solidFill>
                <a:latin typeface="Arial" panose="020B0604020202020204" pitchFamily="34" charset="0"/>
              </a:defRPr>
            </a:lvl8pPr>
            <a:lvl9pPr eaLnBrk="0" fontAlgn="base" hangingPunct="0">
              <a:spcBef>
                <a:spcPct val="0"/>
              </a:spcBef>
              <a:spcAft>
                <a:spcPct val="0"/>
              </a:spcAft>
              <a:tabLst>
                <a:tab pos="692150" algn="l"/>
              </a:tabLst>
              <a:defRPr>
                <a:solidFill>
                  <a:schemeClr val="tx1"/>
                </a:solidFill>
                <a:latin typeface="Arial" panose="020B0604020202020204" pitchFamily="34" charset="0"/>
              </a:defRPr>
            </a:lvl9pPr>
          </a:lstStyle>
          <a:p>
            <a:pPr marL="0" marR="0" lvl="0" indent="139700" algn="l" defTabSz="914400" rtl="0" eaLnBrk="0" fontAlgn="base" latinLnBrk="0" hangingPunct="0">
              <a:lnSpc>
                <a:spcPct val="100000"/>
              </a:lnSpc>
              <a:spcBef>
                <a:spcPct val="0"/>
              </a:spcBef>
              <a:spcAft>
                <a:spcPct val="0"/>
              </a:spcAft>
              <a:buClrTx/>
              <a:buSzTx/>
              <a:buFontTx/>
              <a:buNone/>
              <a:tabLst>
                <a:tab pos="692150" algn="l"/>
              </a:tabLst>
            </a:pPr>
            <a:r>
              <a:rPr kumimoji="0" lang="ja-JP" altLang="en-US" sz="1600" b="0" i="0" u="none" strike="noStrike" cap="none" normalizeH="0" baseline="0" dirty="0">
                <a:ln>
                  <a:noFill/>
                </a:ln>
                <a:effectLst/>
                <a:latin typeface="BIZ UD明朝 Medium" panose="02020500000000000000" pitchFamily="17" charset="-128"/>
                <a:ea typeface="BIZ UD明朝 Medium" panose="02020500000000000000" pitchFamily="17" charset="-128"/>
                <a:cs typeface="Times New Roman" panose="02020603050405020304" pitchFamily="18" charset="0"/>
              </a:rPr>
              <a:t>■</a:t>
            </a:r>
            <a:r>
              <a:rPr kumimoji="0" lang="ja-JP" altLang="ja-JP" sz="1600" b="0" i="0" u="none" strike="noStrike" cap="none" normalizeH="0" baseline="0" dirty="0">
                <a:ln>
                  <a:noFill/>
                </a:ln>
                <a:effectLst/>
                <a:latin typeface="BIZ UDゴシック" panose="020B0400000000000000" pitchFamily="49" charset="-128"/>
                <a:ea typeface="BIZ UDゴシック" panose="020B0400000000000000" pitchFamily="49" charset="-128"/>
                <a:cs typeface="Times New Roman" panose="02020603050405020304" pitchFamily="18" charset="0"/>
              </a:rPr>
              <a:t>令和</a:t>
            </a:r>
            <a:r>
              <a:rPr kumimoji="0" lang="en-US" altLang="ja-JP" sz="1600" b="0" i="0" u="none" strike="noStrike" cap="none" normalizeH="0" baseline="0" dirty="0">
                <a:ln>
                  <a:noFill/>
                </a:ln>
                <a:effectLst/>
                <a:latin typeface="BIZ UDゴシック" panose="020B0400000000000000" pitchFamily="49" charset="-128"/>
                <a:ea typeface="BIZ UDゴシック" panose="020B0400000000000000" pitchFamily="49" charset="-128"/>
                <a:cs typeface="Times New Roman" panose="02020603050405020304" pitchFamily="18" charset="0"/>
              </a:rPr>
              <a:t>3</a:t>
            </a:r>
            <a:r>
              <a:rPr kumimoji="0" lang="ja-JP" altLang="en-US" sz="1600" b="0" i="0" u="none" strike="noStrike" cap="none" normalizeH="0" baseline="0" dirty="0">
                <a:ln>
                  <a:noFill/>
                </a:ln>
                <a:effectLst/>
                <a:latin typeface="BIZ UDゴシック" panose="020B0400000000000000" pitchFamily="49" charset="-128"/>
                <a:ea typeface="BIZ UDゴシック" panose="020B0400000000000000" pitchFamily="49" charset="-128"/>
                <a:cs typeface="Times New Roman" panose="02020603050405020304" pitchFamily="18" charset="0"/>
              </a:rPr>
              <a:t>年度～令和</a:t>
            </a:r>
            <a:r>
              <a:rPr kumimoji="0" lang="en-US" altLang="ja-JP" sz="1600" b="0" i="0" u="none" strike="noStrike" cap="none" normalizeH="0" baseline="0" dirty="0">
                <a:ln>
                  <a:noFill/>
                </a:ln>
                <a:effectLst/>
                <a:latin typeface="BIZ UDゴシック" panose="020B0400000000000000" pitchFamily="49" charset="-128"/>
                <a:ea typeface="BIZ UDゴシック" panose="020B0400000000000000" pitchFamily="49" charset="-128"/>
                <a:cs typeface="Times New Roman" panose="02020603050405020304" pitchFamily="18" charset="0"/>
              </a:rPr>
              <a:t>5</a:t>
            </a:r>
            <a:r>
              <a:rPr kumimoji="0" lang="ja-JP" altLang="en-US" sz="1600" b="0" i="0" u="none" strike="noStrike" cap="none" normalizeH="0" baseline="0" dirty="0">
                <a:ln>
                  <a:noFill/>
                </a:ln>
                <a:effectLst/>
                <a:latin typeface="BIZ UDゴシック" panose="020B0400000000000000" pitchFamily="49" charset="-128"/>
                <a:ea typeface="BIZ UDゴシック" panose="020B0400000000000000" pitchFamily="49" charset="-128"/>
                <a:cs typeface="Times New Roman" panose="02020603050405020304" pitchFamily="18" charset="0"/>
              </a:rPr>
              <a:t>年度　</a:t>
            </a:r>
            <a:r>
              <a:rPr kumimoji="0" lang="ja-JP" altLang="en-US" sz="16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緑化計画指導実績</a:t>
            </a:r>
            <a:endParaRPr kumimoji="0" lang="ja-JP" altLang="en-US" sz="2800"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graphicFrame>
        <p:nvGraphicFramePr>
          <p:cNvPr id="7" name="表 6">
            <a:extLst>
              <a:ext uri="{FF2B5EF4-FFF2-40B4-BE49-F238E27FC236}">
                <a16:creationId xmlns:a16="http://schemas.microsoft.com/office/drawing/2014/main" id="{DCC70F37-0DEE-7639-894B-EAF776BE794E}"/>
              </a:ext>
            </a:extLst>
          </p:cNvPr>
          <p:cNvGraphicFramePr>
            <a:graphicFrameLocks noGrp="1"/>
          </p:cNvGraphicFramePr>
          <p:nvPr/>
        </p:nvGraphicFramePr>
        <p:xfrm>
          <a:off x="7158133" y="2132340"/>
          <a:ext cx="4094402" cy="2005534"/>
        </p:xfrm>
        <a:graphic>
          <a:graphicData uri="http://schemas.openxmlformats.org/drawingml/2006/table">
            <a:tbl>
              <a:tblPr firstRow="1" firstCol="1" lastRow="1" lastCol="1" bandRow="1" bandCol="1">
                <a:tableStyleId>{5C22544A-7EE6-4342-B048-85BDC9FD1C3A}</a:tableStyleId>
              </a:tblPr>
              <a:tblGrid>
                <a:gridCol w="1234791">
                  <a:extLst>
                    <a:ext uri="{9D8B030D-6E8A-4147-A177-3AD203B41FA5}">
                      <a16:colId xmlns:a16="http://schemas.microsoft.com/office/drawing/2014/main" val="710866694"/>
                    </a:ext>
                  </a:extLst>
                </a:gridCol>
                <a:gridCol w="1197170">
                  <a:extLst>
                    <a:ext uri="{9D8B030D-6E8A-4147-A177-3AD203B41FA5}">
                      <a16:colId xmlns:a16="http://schemas.microsoft.com/office/drawing/2014/main" val="2395100594"/>
                    </a:ext>
                  </a:extLst>
                </a:gridCol>
                <a:gridCol w="1662441">
                  <a:extLst>
                    <a:ext uri="{9D8B030D-6E8A-4147-A177-3AD203B41FA5}">
                      <a16:colId xmlns:a16="http://schemas.microsoft.com/office/drawing/2014/main" val="2734815402"/>
                    </a:ext>
                  </a:extLst>
                </a:gridCol>
              </a:tblGrid>
              <a:tr h="242043">
                <a:tc gridSpan="3">
                  <a:txBody>
                    <a:bodyPr/>
                    <a:lstStyle/>
                    <a:p>
                      <a:pPr algn="just">
                        <a:lnSpc>
                          <a:spcPct val="107000"/>
                        </a:lnSpc>
                        <a:spcAft>
                          <a:spcPts val="800"/>
                        </a:spcAft>
                      </a:pPr>
                      <a:r>
                        <a:rPr lang="ja-JP" sz="1400" kern="100" dirty="0">
                          <a:solidFill>
                            <a:schemeClr val="tx1"/>
                          </a:solidFill>
                          <a:effectLst/>
                          <a:latin typeface="BIZ UDゴシック" panose="020B0400000000000000" pitchFamily="49" charset="-128"/>
                          <a:ea typeface="BIZ UDゴシック" panose="020B0400000000000000" pitchFamily="49" charset="-128"/>
                        </a:rPr>
                        <a:t>●該当要件</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120094772"/>
                  </a:ext>
                </a:extLst>
              </a:tr>
              <a:tr h="224178">
                <a:tc gridSpan="2">
                  <a:txBody>
                    <a:bodyPr/>
                    <a:lstStyle/>
                    <a:p>
                      <a:pPr indent="133350" algn="ctr">
                        <a:lnSpc>
                          <a:spcPct val="107000"/>
                        </a:lnSpc>
                        <a:spcAft>
                          <a:spcPts val="800"/>
                        </a:spcAft>
                      </a:pPr>
                      <a:r>
                        <a:rPr lang="ja-JP" sz="1400" kern="100">
                          <a:solidFill>
                            <a:schemeClr val="tx1"/>
                          </a:solidFill>
                          <a:effectLst/>
                          <a:latin typeface="BIZ UDゴシック" panose="020B0400000000000000" pitchFamily="49" charset="-128"/>
                          <a:ea typeface="BIZ UDゴシック" panose="020B0400000000000000" pitchFamily="49" charset="-128"/>
                        </a:rPr>
                        <a:t>緑化計画の対象となる行為</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indent="133350" algn="ctr">
                        <a:lnSpc>
                          <a:spcPct val="107000"/>
                        </a:lnSpc>
                        <a:spcAft>
                          <a:spcPts val="800"/>
                        </a:spcAft>
                      </a:pPr>
                      <a:r>
                        <a:rPr lang="ja-JP" sz="1400" kern="100">
                          <a:solidFill>
                            <a:schemeClr val="tx1"/>
                          </a:solidFill>
                          <a:effectLst/>
                          <a:latin typeface="BIZ UDゴシック" panose="020B0400000000000000" pitchFamily="49" charset="-128"/>
                          <a:ea typeface="BIZ UDゴシック" panose="020B0400000000000000" pitchFamily="49" charset="-128"/>
                        </a:rPr>
                        <a:t>該当する敷地面積</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28864"/>
                  </a:ext>
                </a:extLst>
              </a:tr>
              <a:tr h="312150">
                <a:tc rowSpan="2">
                  <a:txBody>
                    <a:bodyPr/>
                    <a:lstStyle/>
                    <a:p>
                      <a:pPr algn="just">
                        <a:lnSpc>
                          <a:spcPct val="107000"/>
                        </a:lnSpc>
                        <a:spcAft>
                          <a:spcPts val="800"/>
                        </a:spcAft>
                      </a:pPr>
                      <a:r>
                        <a:rPr lang="ja-JP" sz="1400" kern="100">
                          <a:solidFill>
                            <a:schemeClr val="tx1"/>
                          </a:solidFill>
                          <a:effectLst/>
                          <a:latin typeface="BIZ UDゴシック" panose="020B0400000000000000" pitchFamily="49" charset="-128"/>
                          <a:ea typeface="BIZ UDゴシック" panose="020B0400000000000000" pitchFamily="49" charset="-128"/>
                        </a:rPr>
                        <a:t>建築確認を必要とする行為</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33350" algn="just">
                        <a:lnSpc>
                          <a:spcPct val="107000"/>
                        </a:lnSpc>
                        <a:spcAft>
                          <a:spcPts val="800"/>
                        </a:spcAft>
                      </a:pPr>
                      <a:r>
                        <a:rPr lang="ja-JP" sz="1400" b="1" kern="100" dirty="0">
                          <a:solidFill>
                            <a:schemeClr val="tx1"/>
                          </a:solidFill>
                          <a:effectLst/>
                          <a:latin typeface="BIZ UDゴシック" panose="020B0400000000000000" pitchFamily="49" charset="-128"/>
                          <a:ea typeface="BIZ UDゴシック" panose="020B0400000000000000" pitchFamily="49" charset="-128"/>
                        </a:rPr>
                        <a:t>敷地の分割を伴うもの</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33350" algn="ctr">
                        <a:lnSpc>
                          <a:spcPct val="107000"/>
                        </a:lnSpc>
                        <a:spcAft>
                          <a:spcPts val="800"/>
                        </a:spcAft>
                      </a:pPr>
                      <a:r>
                        <a:rPr lang="en-US" sz="1400" b="0" kern="100">
                          <a:solidFill>
                            <a:schemeClr val="tx1"/>
                          </a:solidFill>
                          <a:effectLst/>
                          <a:latin typeface="BIZ UDゴシック" panose="020B0400000000000000" pitchFamily="49" charset="-128"/>
                          <a:ea typeface="BIZ UDゴシック" panose="020B0400000000000000" pitchFamily="49" charset="-128"/>
                        </a:rPr>
                        <a:t>300</a:t>
                      </a:r>
                      <a:r>
                        <a:rPr lang="ja-JP" sz="1400" b="0" kern="100">
                          <a:solidFill>
                            <a:schemeClr val="tx1"/>
                          </a:solidFill>
                          <a:effectLst/>
                          <a:latin typeface="BIZ UDゴシック" panose="020B0400000000000000" pitchFamily="49" charset="-128"/>
                          <a:ea typeface="BIZ UDゴシック" panose="020B0400000000000000" pitchFamily="49" charset="-128"/>
                        </a:rPr>
                        <a:t>㎡以上（分割前の敷地）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4611232"/>
                  </a:ext>
                </a:extLst>
              </a:tr>
              <a:tr h="242043">
                <a:tc vMerge="1">
                  <a:txBody>
                    <a:bodyPr/>
                    <a:lstStyle/>
                    <a:p>
                      <a:endParaRPr kumimoji="1" lang="ja-JP" altLang="en-US"/>
                    </a:p>
                  </a:txBody>
                  <a:tcPr/>
                </a:tc>
                <a:tc>
                  <a:txBody>
                    <a:bodyPr/>
                    <a:lstStyle/>
                    <a:p>
                      <a:pPr indent="133350" algn="just">
                        <a:lnSpc>
                          <a:spcPct val="107000"/>
                        </a:lnSpc>
                        <a:spcAft>
                          <a:spcPts val="800"/>
                        </a:spcAft>
                      </a:pPr>
                      <a:r>
                        <a:rPr lang="ja-JP" sz="1400" b="1" kern="100" dirty="0">
                          <a:solidFill>
                            <a:schemeClr val="tx1"/>
                          </a:solidFill>
                          <a:effectLst/>
                          <a:latin typeface="BIZ UDゴシック" panose="020B0400000000000000" pitchFamily="49" charset="-128"/>
                          <a:ea typeface="BIZ UDゴシック" panose="020B0400000000000000" pitchFamily="49" charset="-128"/>
                        </a:rPr>
                        <a:t>その他の建築物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33350" algn="ctr">
                        <a:lnSpc>
                          <a:spcPct val="107000"/>
                        </a:lnSpc>
                        <a:spcAft>
                          <a:spcPts val="800"/>
                        </a:spcAft>
                      </a:pPr>
                      <a:r>
                        <a:rPr lang="en-US" sz="1400" b="0" kern="100">
                          <a:solidFill>
                            <a:schemeClr val="tx1"/>
                          </a:solidFill>
                          <a:effectLst/>
                          <a:latin typeface="BIZ UDゴシック" panose="020B0400000000000000" pitchFamily="49" charset="-128"/>
                          <a:ea typeface="BIZ UDゴシック" panose="020B0400000000000000" pitchFamily="49" charset="-128"/>
                        </a:rPr>
                        <a:t>200</a:t>
                      </a:r>
                      <a:r>
                        <a:rPr lang="ja-JP" sz="1400" b="0" kern="100">
                          <a:solidFill>
                            <a:schemeClr val="tx1"/>
                          </a:solidFill>
                          <a:effectLst/>
                          <a:latin typeface="BIZ UDゴシック" panose="020B0400000000000000" pitchFamily="49" charset="-128"/>
                          <a:ea typeface="BIZ UDゴシック" panose="020B0400000000000000" pitchFamily="49" charset="-128"/>
                        </a:rPr>
                        <a:t>㎡以上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1309928"/>
                  </a:ext>
                </a:extLst>
              </a:tr>
              <a:tr h="488092">
                <a:tc gridSpan="2">
                  <a:txBody>
                    <a:bodyPr/>
                    <a:lstStyle/>
                    <a:p>
                      <a:pPr indent="133350" algn="just">
                        <a:lnSpc>
                          <a:spcPct val="107000"/>
                        </a:lnSpc>
                        <a:spcAft>
                          <a:spcPts val="800"/>
                        </a:spcAft>
                      </a:pPr>
                      <a:r>
                        <a:rPr lang="ja-JP" sz="1400" kern="100" dirty="0">
                          <a:solidFill>
                            <a:schemeClr val="tx1"/>
                          </a:solidFill>
                          <a:effectLst/>
                          <a:latin typeface="BIZ UDゴシック" panose="020B0400000000000000" pitchFamily="49" charset="-128"/>
                          <a:ea typeface="BIZ UDゴシック" panose="020B0400000000000000" pitchFamily="49" charset="-128"/>
                        </a:rPr>
                        <a:t>自動車駐車場（収容能力</a:t>
                      </a:r>
                      <a:r>
                        <a:rPr lang="en-US" sz="1400" kern="100" dirty="0">
                          <a:solidFill>
                            <a:schemeClr val="tx1"/>
                          </a:solidFill>
                          <a:effectLst/>
                          <a:latin typeface="BIZ UDゴシック" panose="020B0400000000000000" pitchFamily="49" charset="-128"/>
                          <a:ea typeface="BIZ UDゴシック" panose="020B0400000000000000" pitchFamily="49" charset="-128"/>
                        </a:rPr>
                        <a:t>20</a:t>
                      </a:r>
                      <a:r>
                        <a:rPr lang="ja-JP" sz="1400" kern="100" dirty="0">
                          <a:solidFill>
                            <a:schemeClr val="tx1"/>
                          </a:solidFill>
                          <a:effectLst/>
                          <a:latin typeface="BIZ UDゴシック" panose="020B0400000000000000" pitchFamily="49" charset="-128"/>
                          <a:ea typeface="BIZ UDゴシック" panose="020B0400000000000000" pitchFamily="49" charset="-128"/>
                        </a:rPr>
                        <a:t>台以上）を設置する行為</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indent="133350" algn="ctr">
                        <a:lnSpc>
                          <a:spcPct val="107000"/>
                        </a:lnSpc>
                        <a:spcAft>
                          <a:spcPts val="800"/>
                        </a:spcAft>
                      </a:pPr>
                      <a:r>
                        <a:rPr lang="en-US" sz="1400" b="0" kern="100" dirty="0">
                          <a:solidFill>
                            <a:schemeClr val="tx1"/>
                          </a:solidFill>
                          <a:effectLst/>
                          <a:latin typeface="BIZ UDゴシック" panose="020B0400000000000000" pitchFamily="49" charset="-128"/>
                          <a:ea typeface="BIZ UDゴシック" panose="020B0400000000000000" pitchFamily="49" charset="-128"/>
                        </a:rPr>
                        <a:t>300</a:t>
                      </a:r>
                      <a:r>
                        <a:rPr lang="ja-JP" sz="1400" b="0" kern="100" dirty="0">
                          <a:solidFill>
                            <a:schemeClr val="tx1"/>
                          </a:solidFill>
                          <a:effectLst/>
                          <a:latin typeface="BIZ UDゴシック" panose="020B0400000000000000" pitchFamily="49" charset="-128"/>
                          <a:ea typeface="BIZ UDゴシック" panose="020B0400000000000000" pitchFamily="49" charset="-128"/>
                        </a:rPr>
                        <a:t>㎡以上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2830403"/>
                  </a:ext>
                </a:extLst>
              </a:tr>
            </a:tbl>
          </a:graphicData>
        </a:graphic>
      </p:graphicFrame>
      <p:graphicFrame>
        <p:nvGraphicFramePr>
          <p:cNvPr id="8" name="表 7">
            <a:extLst>
              <a:ext uri="{FF2B5EF4-FFF2-40B4-BE49-F238E27FC236}">
                <a16:creationId xmlns:a16="http://schemas.microsoft.com/office/drawing/2014/main" id="{E83A8018-1B6B-0FC5-9A1A-8E1E2DBA3F72}"/>
              </a:ext>
            </a:extLst>
          </p:cNvPr>
          <p:cNvGraphicFramePr>
            <a:graphicFrameLocks noGrp="1"/>
          </p:cNvGraphicFramePr>
          <p:nvPr/>
        </p:nvGraphicFramePr>
        <p:xfrm>
          <a:off x="623394" y="4221088"/>
          <a:ext cx="10629141" cy="2520278"/>
        </p:xfrm>
        <a:graphic>
          <a:graphicData uri="http://schemas.openxmlformats.org/drawingml/2006/table">
            <a:tbl>
              <a:tblPr firstRow="1" firstCol="1" bandRow="1">
                <a:tableStyleId>{5C22544A-7EE6-4342-B048-85BDC9FD1C3A}</a:tableStyleId>
              </a:tblPr>
              <a:tblGrid>
                <a:gridCol w="1957999">
                  <a:extLst>
                    <a:ext uri="{9D8B030D-6E8A-4147-A177-3AD203B41FA5}">
                      <a16:colId xmlns:a16="http://schemas.microsoft.com/office/drawing/2014/main" val="3177913219"/>
                    </a:ext>
                  </a:extLst>
                </a:gridCol>
                <a:gridCol w="1867612">
                  <a:extLst>
                    <a:ext uri="{9D8B030D-6E8A-4147-A177-3AD203B41FA5}">
                      <a16:colId xmlns:a16="http://schemas.microsoft.com/office/drawing/2014/main" val="605943778"/>
                    </a:ext>
                  </a:extLst>
                </a:gridCol>
                <a:gridCol w="3489190">
                  <a:extLst>
                    <a:ext uri="{9D8B030D-6E8A-4147-A177-3AD203B41FA5}">
                      <a16:colId xmlns:a16="http://schemas.microsoft.com/office/drawing/2014/main" val="20490107"/>
                    </a:ext>
                  </a:extLst>
                </a:gridCol>
                <a:gridCol w="3314340">
                  <a:extLst>
                    <a:ext uri="{9D8B030D-6E8A-4147-A177-3AD203B41FA5}">
                      <a16:colId xmlns:a16="http://schemas.microsoft.com/office/drawing/2014/main" val="669698455"/>
                    </a:ext>
                  </a:extLst>
                </a:gridCol>
              </a:tblGrid>
              <a:tr h="288032">
                <a:tc>
                  <a:txBody>
                    <a:bodyPr/>
                    <a:lstStyle/>
                    <a:p>
                      <a:pPr algn="ctr">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区　分</a:t>
                      </a:r>
                    </a:p>
                  </a:txBody>
                  <a:tcPr marL="59113" marR="59113" marT="0" marB="0" anchor="ctr"/>
                </a:tc>
                <a:tc gridSpan="3">
                  <a:txBody>
                    <a:bodyPr/>
                    <a:lstStyle/>
                    <a:p>
                      <a:pPr algn="ctr">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緑化面積等の基準</a:t>
                      </a:r>
                    </a:p>
                  </a:txBody>
                  <a:tcPr marL="59113" marR="59113" marT="0"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07073184"/>
                  </a:ext>
                </a:extLst>
              </a:tr>
              <a:tr h="372041">
                <a:tc rowSpan="2">
                  <a:txBody>
                    <a:bodyPr/>
                    <a:lstStyle/>
                    <a:p>
                      <a:pPr algn="ctr">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地上部</a:t>
                      </a:r>
                    </a:p>
                  </a:txBody>
                  <a:tcPr marL="59113" marR="59113" marT="0" marB="0" anchor="ctr"/>
                </a:tc>
                <a:tc gridSpan="2">
                  <a:txBody>
                    <a:bodyPr/>
                    <a:lstStyle/>
                    <a:p>
                      <a:pPr algn="just">
                        <a:lnSpc>
                          <a:spcPct val="107000"/>
                        </a:lnSpc>
                        <a:spcAft>
                          <a:spcPts val="800"/>
                        </a:spcAft>
                      </a:pPr>
                      <a:r>
                        <a:rPr lang="en-US" sz="1400" kern="100" dirty="0">
                          <a:effectLst/>
                          <a:latin typeface="BIZ UDゴシック" panose="020B0400000000000000" pitchFamily="49" charset="-128"/>
                          <a:ea typeface="BIZ UDゴシック" panose="020B0400000000000000" pitchFamily="49" charset="-128"/>
                        </a:rPr>
                        <a:t>{</a:t>
                      </a:r>
                      <a:r>
                        <a:rPr lang="ja-JP" sz="1400" kern="100" dirty="0">
                          <a:effectLst/>
                          <a:latin typeface="BIZ UDゴシック" panose="020B0400000000000000" pitchFamily="49" charset="-128"/>
                          <a:ea typeface="BIZ UDゴシック" panose="020B0400000000000000" pitchFamily="49" charset="-128"/>
                        </a:rPr>
                        <a:t>敷地面積×（</a:t>
                      </a:r>
                      <a:r>
                        <a:rPr lang="en-US" sz="1400" kern="100" dirty="0">
                          <a:effectLst/>
                          <a:latin typeface="BIZ UDゴシック" panose="020B0400000000000000" pitchFamily="49" charset="-128"/>
                          <a:ea typeface="BIZ UDゴシック" panose="020B0400000000000000" pitchFamily="49" charset="-128"/>
                        </a:rPr>
                        <a:t>1</a:t>
                      </a:r>
                      <a:r>
                        <a:rPr lang="ja-JP" sz="1400" kern="100" dirty="0">
                          <a:effectLst/>
                          <a:latin typeface="BIZ UDゴシック" panose="020B0400000000000000" pitchFamily="49" charset="-128"/>
                          <a:ea typeface="BIZ UDゴシック" panose="020B0400000000000000" pitchFamily="49" charset="-128"/>
                        </a:rPr>
                        <a:t>－建ぺい率）</a:t>
                      </a:r>
                      <a:r>
                        <a:rPr lang="en-US" sz="1400" kern="100" dirty="0">
                          <a:effectLst/>
                          <a:latin typeface="BIZ UDゴシック" panose="020B0400000000000000" pitchFamily="49" charset="-128"/>
                          <a:ea typeface="BIZ UDゴシック" panose="020B0400000000000000" pitchFamily="49" charset="-128"/>
                        </a:rPr>
                        <a:t>} </a:t>
                      </a:r>
                      <a:r>
                        <a:rPr lang="ja-JP" sz="1400" kern="100" dirty="0">
                          <a:effectLst/>
                          <a:latin typeface="BIZ UDゴシック" panose="020B0400000000000000" pitchFamily="49" charset="-128"/>
                          <a:ea typeface="BIZ UDゴシック" panose="020B0400000000000000" pitchFamily="49" charset="-128"/>
                        </a:rPr>
                        <a:t>×</a:t>
                      </a:r>
                      <a:r>
                        <a:rPr lang="en-US" sz="1400" kern="100" dirty="0">
                          <a:effectLst/>
                          <a:latin typeface="BIZ UDゴシック" panose="020B0400000000000000" pitchFamily="49" charset="-128"/>
                          <a:ea typeface="BIZ UDゴシック" panose="020B0400000000000000" pitchFamily="49" charset="-128"/>
                        </a:rPr>
                        <a:t>0.2</a:t>
                      </a:r>
                      <a:endParaRPr lang="ja-JP" sz="1400" kern="100" dirty="0">
                        <a:effectLst/>
                        <a:latin typeface="BIZ UDゴシック" panose="020B0400000000000000" pitchFamily="49" charset="-128"/>
                        <a:ea typeface="BIZ UDゴシック" panose="020B0400000000000000" pitchFamily="49" charset="-128"/>
                      </a:endParaRPr>
                    </a:p>
                  </a:txBody>
                  <a:tcPr marL="59113" marR="59113" marT="0" marB="0" anchor="ctr"/>
                </a:tc>
                <a:tc hMerge="1">
                  <a:txBody>
                    <a:bodyPr/>
                    <a:lstStyle/>
                    <a:p>
                      <a:endParaRPr kumimoji="1" lang="ja-JP" altLang="en-US"/>
                    </a:p>
                  </a:txBody>
                  <a:tcPr/>
                </a:tc>
                <a:tc rowSpan="2">
                  <a:txBody>
                    <a:bodyPr/>
                    <a:lstStyle/>
                    <a:p>
                      <a:pPr algn="just">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どちらか小さい方の値（</a:t>
                      </a:r>
                      <a:r>
                        <a:rPr lang="en-US" sz="1400" kern="100">
                          <a:effectLst/>
                          <a:latin typeface="BIZ UDゴシック" panose="020B0400000000000000" pitchFamily="49" charset="-128"/>
                          <a:ea typeface="BIZ UDゴシック" panose="020B0400000000000000" pitchFamily="49" charset="-128"/>
                        </a:rPr>
                        <a:t>16</a:t>
                      </a:r>
                      <a:r>
                        <a:rPr lang="ja-JP" sz="1400" kern="100">
                          <a:effectLst/>
                          <a:latin typeface="BIZ UDゴシック" panose="020B0400000000000000" pitchFamily="49" charset="-128"/>
                          <a:ea typeface="BIZ UDゴシック" panose="020B0400000000000000" pitchFamily="49" charset="-128"/>
                        </a:rPr>
                        <a:t>㎡未満の場合は計画不要）</a:t>
                      </a:r>
                    </a:p>
                  </a:txBody>
                  <a:tcPr marL="59113" marR="59113" marT="0" marB="0" anchor="ctr"/>
                </a:tc>
                <a:extLst>
                  <a:ext uri="{0D108BD9-81ED-4DB2-BD59-A6C34878D82A}">
                    <a16:rowId xmlns:a16="http://schemas.microsoft.com/office/drawing/2014/main" val="2184425289"/>
                  </a:ext>
                </a:extLst>
              </a:tr>
              <a:tr h="372041">
                <a:tc vMerge="1">
                  <a:txBody>
                    <a:bodyPr/>
                    <a:lstStyle/>
                    <a:p>
                      <a:endParaRPr kumimoji="1" lang="ja-JP" altLang="en-US"/>
                    </a:p>
                  </a:txBody>
                  <a:tcPr/>
                </a:tc>
                <a:tc gridSpan="2">
                  <a:txBody>
                    <a:bodyPr/>
                    <a:lstStyle/>
                    <a:p>
                      <a:pPr algn="just">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（敷地面積－建築面積）×</a:t>
                      </a:r>
                      <a:r>
                        <a:rPr lang="en-US" sz="1400" kern="100" dirty="0">
                          <a:effectLst/>
                          <a:latin typeface="BIZ UDゴシック" panose="020B0400000000000000" pitchFamily="49" charset="-128"/>
                          <a:ea typeface="BIZ UDゴシック" panose="020B0400000000000000" pitchFamily="49" charset="-128"/>
                        </a:rPr>
                        <a:t>0.2</a:t>
                      </a:r>
                      <a:endParaRPr lang="ja-JP" sz="1400" kern="100" dirty="0">
                        <a:effectLst/>
                        <a:latin typeface="BIZ UDゴシック" panose="020B0400000000000000" pitchFamily="49" charset="-128"/>
                        <a:ea typeface="BIZ UDゴシック" panose="020B0400000000000000" pitchFamily="49" charset="-128"/>
                      </a:endParaRPr>
                    </a:p>
                  </a:txBody>
                  <a:tcPr marL="59113" marR="59113" marT="0" marB="0" anchor="ctr"/>
                </a:tc>
                <a:tc h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25613853"/>
                  </a:ext>
                </a:extLst>
              </a:tr>
              <a:tr h="372041">
                <a:tc>
                  <a:txBody>
                    <a:bodyPr/>
                    <a:lstStyle/>
                    <a:p>
                      <a:pPr algn="ctr">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屋上部</a:t>
                      </a:r>
                    </a:p>
                  </a:txBody>
                  <a:tcPr marL="59113" marR="59113" marT="0" marB="0" anchor="ctr"/>
                </a:tc>
                <a:tc gridSpan="2">
                  <a:txBody>
                    <a:bodyPr/>
                    <a:lstStyle/>
                    <a:p>
                      <a:pPr algn="just">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屋上（人の出入りできる管理可能な屋上）の面積×</a:t>
                      </a:r>
                      <a:r>
                        <a:rPr lang="en-US" sz="1400" kern="100" dirty="0">
                          <a:effectLst/>
                          <a:latin typeface="BIZ UDゴシック" panose="020B0400000000000000" pitchFamily="49" charset="-128"/>
                          <a:ea typeface="BIZ UDゴシック" panose="020B0400000000000000" pitchFamily="49" charset="-128"/>
                        </a:rPr>
                        <a:t>0.2</a:t>
                      </a:r>
                      <a:endParaRPr lang="ja-JP" sz="1400" kern="100" dirty="0">
                        <a:effectLst/>
                        <a:latin typeface="BIZ UDゴシック" panose="020B0400000000000000" pitchFamily="49" charset="-128"/>
                        <a:ea typeface="BIZ UDゴシック" panose="020B0400000000000000" pitchFamily="49" charset="-128"/>
                      </a:endParaRPr>
                    </a:p>
                  </a:txBody>
                  <a:tcPr marL="59113" marR="59113" marT="0" marB="0" anchor="ctr"/>
                </a:tc>
                <a:tc hMerge="1">
                  <a:txBody>
                    <a:bodyPr/>
                    <a:lstStyle/>
                    <a:p>
                      <a:endParaRPr kumimoji="1" lang="ja-JP" altLang="en-US"/>
                    </a:p>
                  </a:txBody>
                  <a:tcPr/>
                </a:tc>
                <a:tc>
                  <a:txBody>
                    <a:bodyPr/>
                    <a:lstStyle/>
                    <a:p>
                      <a:pPr algn="just">
                        <a:lnSpc>
                          <a:spcPct val="107000"/>
                        </a:lnSpc>
                        <a:spcAft>
                          <a:spcPts val="800"/>
                        </a:spcAft>
                      </a:pPr>
                      <a:r>
                        <a:rPr lang="en-US" sz="1400" kern="100">
                          <a:effectLst/>
                          <a:latin typeface="BIZ UDゴシック" panose="020B0400000000000000" pitchFamily="49" charset="-128"/>
                          <a:ea typeface="BIZ UDゴシック" panose="020B0400000000000000" pitchFamily="49" charset="-128"/>
                        </a:rPr>
                        <a:t>20</a:t>
                      </a:r>
                      <a:r>
                        <a:rPr lang="ja-JP" sz="1400" kern="100">
                          <a:effectLst/>
                          <a:latin typeface="BIZ UDゴシック" panose="020B0400000000000000" pitchFamily="49" charset="-128"/>
                          <a:ea typeface="BIZ UDゴシック" panose="020B0400000000000000" pitchFamily="49" charset="-128"/>
                        </a:rPr>
                        <a:t>㎡未満の場合は計画不要</a:t>
                      </a:r>
                    </a:p>
                  </a:txBody>
                  <a:tcPr marL="59113" marR="59113" marT="0" marB="0" anchor="ctr"/>
                </a:tc>
                <a:extLst>
                  <a:ext uri="{0D108BD9-81ED-4DB2-BD59-A6C34878D82A}">
                    <a16:rowId xmlns:a16="http://schemas.microsoft.com/office/drawing/2014/main" val="2995461906"/>
                  </a:ext>
                </a:extLst>
              </a:tr>
              <a:tr h="372041">
                <a:tc rowSpan="3">
                  <a:txBody>
                    <a:bodyPr/>
                    <a:lstStyle/>
                    <a:p>
                      <a:pPr algn="ctr">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接道部</a:t>
                      </a:r>
                    </a:p>
                  </a:txBody>
                  <a:tcPr marL="59113" marR="59113" marT="0" marB="0" anchor="ctr"/>
                </a:tc>
                <a:tc>
                  <a:txBody>
                    <a:bodyPr/>
                    <a:lstStyle/>
                    <a:p>
                      <a:pPr algn="just">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住宅</a:t>
                      </a:r>
                    </a:p>
                  </a:txBody>
                  <a:tcPr marL="59113" marR="59113" marT="0" marB="0" anchor="ctr"/>
                </a:tc>
                <a:tc>
                  <a:txBody>
                    <a:bodyPr/>
                    <a:lstStyle/>
                    <a:p>
                      <a:pPr algn="just">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敷地の接道延長の総和×</a:t>
                      </a:r>
                      <a:r>
                        <a:rPr lang="en-US" sz="1400" kern="100">
                          <a:effectLst/>
                          <a:latin typeface="BIZ UDゴシック" panose="020B0400000000000000" pitchFamily="49" charset="-128"/>
                          <a:ea typeface="BIZ UDゴシック" panose="020B0400000000000000" pitchFamily="49" charset="-128"/>
                        </a:rPr>
                        <a:t>0.4</a:t>
                      </a:r>
                      <a:endParaRPr lang="ja-JP" sz="1400" kern="100">
                        <a:effectLst/>
                        <a:latin typeface="BIZ UDゴシック" panose="020B0400000000000000" pitchFamily="49" charset="-128"/>
                        <a:ea typeface="BIZ UDゴシック" panose="020B0400000000000000" pitchFamily="49" charset="-128"/>
                      </a:endParaRPr>
                    </a:p>
                  </a:txBody>
                  <a:tcPr marL="59113" marR="59113" marT="0" marB="0" anchor="ctr"/>
                </a:tc>
                <a:tc rowSpan="3">
                  <a:txBody>
                    <a:bodyPr/>
                    <a:lstStyle/>
                    <a:p>
                      <a:pPr algn="just">
                        <a:lnSpc>
                          <a:spcPct val="107000"/>
                        </a:lnSpc>
                        <a:spcAft>
                          <a:spcPts val="800"/>
                        </a:spcAft>
                      </a:pPr>
                      <a:r>
                        <a:rPr lang="ja-JP" sz="1400" kern="100">
                          <a:effectLst/>
                          <a:latin typeface="BIZ UDゴシック" panose="020B0400000000000000" pitchFamily="49" charset="-128"/>
                          <a:ea typeface="BIZ UDゴシック" panose="020B0400000000000000" pitchFamily="49" charset="-128"/>
                        </a:rPr>
                        <a:t>基準延長が</a:t>
                      </a:r>
                      <a:r>
                        <a:rPr lang="en-US" sz="1400" kern="100">
                          <a:effectLst/>
                          <a:latin typeface="BIZ UDゴシック" panose="020B0400000000000000" pitchFamily="49" charset="-128"/>
                          <a:ea typeface="BIZ UDゴシック" panose="020B0400000000000000" pitchFamily="49" charset="-128"/>
                        </a:rPr>
                        <a:t>2</a:t>
                      </a:r>
                      <a:r>
                        <a:rPr lang="ja-JP" sz="1400" kern="100">
                          <a:effectLst/>
                          <a:latin typeface="BIZ UDゴシック" panose="020B0400000000000000" pitchFamily="49" charset="-128"/>
                          <a:ea typeface="BIZ UDゴシック" panose="020B0400000000000000" pitchFamily="49" charset="-128"/>
                        </a:rPr>
                        <a:t>ｍ未満の場合は計画不要</a:t>
                      </a:r>
                    </a:p>
                  </a:txBody>
                  <a:tcPr marL="59113" marR="59113" marT="0" marB="0" anchor="ctr"/>
                </a:tc>
                <a:extLst>
                  <a:ext uri="{0D108BD9-81ED-4DB2-BD59-A6C34878D82A}">
                    <a16:rowId xmlns:a16="http://schemas.microsoft.com/office/drawing/2014/main" val="3096240191"/>
                  </a:ext>
                </a:extLst>
              </a:tr>
              <a:tr h="372041">
                <a:tc vMerge="1">
                  <a:txBody>
                    <a:bodyPr/>
                    <a:lstStyle/>
                    <a:p>
                      <a:endParaRPr kumimoji="1" lang="ja-JP" altLang="en-US"/>
                    </a:p>
                  </a:txBody>
                  <a:tcPr/>
                </a:tc>
                <a:tc rowSpan="2">
                  <a:txBody>
                    <a:bodyPr/>
                    <a:lstStyle/>
                    <a:p>
                      <a:pPr algn="just">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学校・保育園</a:t>
                      </a:r>
                    </a:p>
                  </a:txBody>
                  <a:tcPr marL="59113" marR="59113" marT="0" marB="0" anchor="ctr"/>
                </a:tc>
                <a:tc>
                  <a:txBody>
                    <a:bodyPr/>
                    <a:lstStyle/>
                    <a:p>
                      <a:pPr algn="just">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敷地の接道延長の総和（</a:t>
                      </a:r>
                      <a:r>
                        <a:rPr lang="en-US" sz="1400" kern="100" dirty="0">
                          <a:effectLst/>
                          <a:latin typeface="BIZ UDゴシック" panose="020B0400000000000000" pitchFamily="49" charset="-128"/>
                          <a:ea typeface="BIZ UDゴシック" panose="020B0400000000000000" pitchFamily="49" charset="-128"/>
                        </a:rPr>
                        <a:t>100m</a:t>
                      </a:r>
                      <a:r>
                        <a:rPr lang="ja-JP" sz="1400" kern="100" dirty="0">
                          <a:effectLst/>
                          <a:latin typeface="BIZ UDゴシック" panose="020B0400000000000000" pitchFamily="49" charset="-128"/>
                          <a:ea typeface="BIZ UDゴシック" panose="020B0400000000000000" pitchFamily="49" charset="-128"/>
                        </a:rPr>
                        <a:t>未満）×</a:t>
                      </a:r>
                      <a:r>
                        <a:rPr lang="en-US" sz="1400" kern="100" dirty="0">
                          <a:effectLst/>
                          <a:latin typeface="BIZ UDゴシック" panose="020B0400000000000000" pitchFamily="49" charset="-128"/>
                          <a:ea typeface="BIZ UDゴシック" panose="020B0400000000000000" pitchFamily="49" charset="-128"/>
                        </a:rPr>
                        <a:t>0.5</a:t>
                      </a:r>
                      <a:endParaRPr lang="ja-JP" sz="1400" kern="100" dirty="0">
                        <a:effectLst/>
                        <a:latin typeface="BIZ UDゴシック" panose="020B0400000000000000" pitchFamily="49" charset="-128"/>
                        <a:ea typeface="BIZ UDゴシック" panose="020B0400000000000000" pitchFamily="49" charset="-128"/>
                      </a:endParaRPr>
                    </a:p>
                  </a:txBody>
                  <a:tcPr marL="59113" marR="59113" marT="0" marB="0" anchor="ctr"/>
                </a:tc>
                <a:tc vMerge="1">
                  <a:txBody>
                    <a:bodyPr/>
                    <a:lstStyle/>
                    <a:p>
                      <a:endParaRPr kumimoji="1" lang="ja-JP" altLang="en-US"/>
                    </a:p>
                  </a:txBody>
                  <a:tcPr/>
                </a:tc>
                <a:extLst>
                  <a:ext uri="{0D108BD9-81ED-4DB2-BD59-A6C34878D82A}">
                    <a16:rowId xmlns:a16="http://schemas.microsoft.com/office/drawing/2014/main" val="2676728708"/>
                  </a:ext>
                </a:extLst>
              </a:tr>
              <a:tr h="372041">
                <a:tc vMerge="1">
                  <a:txBody>
                    <a:bodyPr/>
                    <a:lstStyle/>
                    <a:p>
                      <a:endParaRPr kumimoji="1" lang="ja-JP" altLang="en-US"/>
                    </a:p>
                  </a:txBody>
                  <a:tcPr/>
                </a:tc>
                <a:tc vMerge="1">
                  <a:txBody>
                    <a:bodyPr/>
                    <a:lstStyle/>
                    <a:p>
                      <a:endParaRPr kumimoji="1" lang="ja-JP" altLang="en-US"/>
                    </a:p>
                  </a:txBody>
                  <a:tcPr/>
                </a:tc>
                <a:tc>
                  <a:txBody>
                    <a:bodyPr/>
                    <a:lstStyle/>
                    <a:p>
                      <a:pPr algn="just">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敷地の接道延長の総和（</a:t>
                      </a:r>
                      <a:r>
                        <a:rPr lang="en-US" sz="1400" kern="100" dirty="0">
                          <a:effectLst/>
                          <a:latin typeface="BIZ UDゴシック" panose="020B0400000000000000" pitchFamily="49" charset="-128"/>
                          <a:ea typeface="BIZ UDゴシック" panose="020B0400000000000000" pitchFamily="49" charset="-128"/>
                        </a:rPr>
                        <a:t>100m</a:t>
                      </a:r>
                      <a:r>
                        <a:rPr lang="ja-JP" sz="1400" kern="100" dirty="0">
                          <a:effectLst/>
                          <a:latin typeface="BIZ UDゴシック" panose="020B0400000000000000" pitchFamily="49" charset="-128"/>
                          <a:ea typeface="BIZ UDゴシック" panose="020B0400000000000000" pitchFamily="49" charset="-128"/>
                        </a:rPr>
                        <a:t>以上）×</a:t>
                      </a:r>
                      <a:r>
                        <a:rPr lang="en-US" sz="1400" kern="100" dirty="0">
                          <a:effectLst/>
                          <a:latin typeface="BIZ UDゴシック" panose="020B0400000000000000" pitchFamily="49" charset="-128"/>
                          <a:ea typeface="BIZ UDゴシック" panose="020B0400000000000000" pitchFamily="49" charset="-128"/>
                        </a:rPr>
                        <a:t>0.7</a:t>
                      </a:r>
                      <a:endParaRPr lang="ja-JP" sz="1400" kern="100" dirty="0">
                        <a:effectLst/>
                        <a:latin typeface="BIZ UDゴシック" panose="020B0400000000000000" pitchFamily="49" charset="-128"/>
                        <a:ea typeface="BIZ UDゴシック" panose="020B0400000000000000" pitchFamily="49" charset="-128"/>
                      </a:endParaRPr>
                    </a:p>
                  </a:txBody>
                  <a:tcPr marL="59113" marR="59113" marT="0" marB="0" anchor="ctr"/>
                </a:tc>
                <a:tc vMerge="1">
                  <a:txBody>
                    <a:bodyPr/>
                    <a:lstStyle/>
                    <a:p>
                      <a:endParaRPr kumimoji="1" lang="ja-JP" altLang="en-US"/>
                    </a:p>
                  </a:txBody>
                  <a:tcPr/>
                </a:tc>
                <a:extLst>
                  <a:ext uri="{0D108BD9-81ED-4DB2-BD59-A6C34878D82A}">
                    <a16:rowId xmlns:a16="http://schemas.microsoft.com/office/drawing/2014/main" val="2589376529"/>
                  </a:ext>
                </a:extLst>
              </a:tr>
            </a:tbl>
          </a:graphicData>
        </a:graphic>
      </p:graphicFrame>
      <p:sp>
        <p:nvSpPr>
          <p:cNvPr id="10" name="スライド番号プレースホルダー 8">
            <a:extLst>
              <a:ext uri="{FF2B5EF4-FFF2-40B4-BE49-F238E27FC236}">
                <a16:creationId xmlns:a16="http://schemas.microsoft.com/office/drawing/2014/main" id="{D6E6BD59-3CED-653C-9B2A-BE510452722A}"/>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5</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58640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保護樹木等指定助成制度</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10441156" cy="1250222"/>
          </a:xfrm>
          <a:prstGeom prst="rect">
            <a:avLst/>
          </a:prstGeom>
          <a:noFill/>
        </p:spPr>
        <p:txBody>
          <a:bodyPr wrap="square" lIns="0" tIns="0" rIns="0" bIns="0" rtlCol="0">
            <a:noAutofit/>
          </a:bodyPr>
          <a:lstStyle/>
          <a:p>
            <a:pPr marL="139700" indent="152400" algn="just">
              <a:lnSpc>
                <a:spcPct val="107000"/>
              </a:lnSpc>
              <a:spcAft>
                <a:spcPts val="800"/>
              </a:spcAft>
            </a:pPr>
            <a:r>
              <a:rPr lang="ja-JP" altLang="ja-JP" sz="1600" kern="100" dirty="0">
                <a:effectLst/>
                <a:latin typeface="BIZ UDゴシック" panose="020B0400000000000000" pitchFamily="49" charset="-128"/>
                <a:ea typeface="BIZ UDゴシック" panose="020B0400000000000000" pitchFamily="49" charset="-128"/>
              </a:rPr>
              <a:t>地域にゆかりある緑を保全するために、一定の基準を満たす樹木・樹林・生け垣を保護指定しています。</a:t>
            </a:r>
          </a:p>
          <a:p>
            <a:pPr marL="139700" indent="152400" algn="just">
              <a:lnSpc>
                <a:spcPct val="107000"/>
              </a:lnSpc>
              <a:spcAft>
                <a:spcPts val="800"/>
              </a:spcAft>
            </a:pPr>
            <a:r>
              <a:rPr lang="ja-JP" altLang="ja-JP" sz="1600" kern="100" dirty="0">
                <a:effectLst/>
                <a:latin typeface="BIZ UDゴシック" panose="020B0400000000000000" pitchFamily="49" charset="-128"/>
                <a:ea typeface="BIZ UDゴシック" panose="020B0400000000000000" pitchFamily="49" charset="-128"/>
              </a:rPr>
              <a:t>保護指定された樹木・樹林・生け垣について</a:t>
            </a:r>
            <a:r>
              <a:rPr lang="ja-JP" altLang="en-US" sz="1600" kern="100" dirty="0">
                <a:effectLst/>
                <a:latin typeface="BIZ UDゴシック" panose="020B0400000000000000" pitchFamily="49" charset="-128"/>
                <a:ea typeface="BIZ UDゴシック" panose="020B0400000000000000" pitchFamily="49" charset="-128"/>
              </a:rPr>
              <a:t>は</a:t>
            </a:r>
            <a:r>
              <a:rPr lang="ja-JP" altLang="ja-JP" sz="1600" kern="100" dirty="0">
                <a:effectLst/>
                <a:latin typeface="BIZ UDゴシック" panose="020B0400000000000000" pitchFamily="49" charset="-128"/>
                <a:ea typeface="BIZ UDゴシック" panose="020B0400000000000000" pitchFamily="49" charset="-128"/>
              </a:rPr>
              <a:t>、</a:t>
            </a:r>
            <a:r>
              <a:rPr lang="ja-JP" altLang="en-US" sz="1600" kern="100" dirty="0">
                <a:effectLst/>
                <a:latin typeface="BIZ UDゴシック" panose="020B0400000000000000" pitchFamily="49" charset="-128"/>
                <a:ea typeface="BIZ UDゴシック" panose="020B0400000000000000" pitchFamily="49" charset="-128"/>
              </a:rPr>
              <a:t>所有者・管理者の方に対し、</a:t>
            </a:r>
            <a:r>
              <a:rPr lang="ja-JP" altLang="ja-JP" sz="1600" kern="100" dirty="0">
                <a:effectLst/>
                <a:latin typeface="BIZ UDゴシック" panose="020B0400000000000000" pitchFamily="49" charset="-128"/>
                <a:ea typeface="BIZ UDゴシック" panose="020B0400000000000000" pitchFamily="49" charset="-128"/>
              </a:rPr>
              <a:t>維持管理に要する費用の一部を</a:t>
            </a:r>
            <a:r>
              <a:rPr lang="ja-JP" altLang="en-US" sz="1600" kern="100" dirty="0">
                <a:latin typeface="BIZ UDゴシック" panose="020B0400000000000000" pitchFamily="49" charset="-128"/>
                <a:ea typeface="BIZ UDゴシック" panose="020B0400000000000000" pitchFamily="49" charset="-128"/>
              </a:rPr>
              <a:t>区</a:t>
            </a:r>
            <a:r>
              <a:rPr lang="ja-JP" altLang="ja-JP" sz="1600" kern="100" dirty="0">
                <a:effectLst/>
                <a:latin typeface="BIZ UDゴシック" panose="020B0400000000000000" pitchFamily="49" charset="-128"/>
                <a:ea typeface="BIZ UDゴシック" panose="020B0400000000000000" pitchFamily="49" charset="-128"/>
              </a:rPr>
              <a:t>が助成しています。</a:t>
            </a:r>
          </a:p>
        </p:txBody>
      </p:sp>
      <p:graphicFrame>
        <p:nvGraphicFramePr>
          <p:cNvPr id="5" name="表 4">
            <a:extLst>
              <a:ext uri="{FF2B5EF4-FFF2-40B4-BE49-F238E27FC236}">
                <a16:creationId xmlns:a16="http://schemas.microsoft.com/office/drawing/2014/main" id="{3EC6E1E0-5BF7-8257-9C70-F61802E4C497}"/>
              </a:ext>
            </a:extLst>
          </p:cNvPr>
          <p:cNvGraphicFramePr>
            <a:graphicFrameLocks noGrp="1"/>
          </p:cNvGraphicFramePr>
          <p:nvPr/>
        </p:nvGraphicFramePr>
        <p:xfrm>
          <a:off x="623397" y="2194573"/>
          <a:ext cx="7128788" cy="1467788"/>
        </p:xfrm>
        <a:graphic>
          <a:graphicData uri="http://schemas.openxmlformats.org/drawingml/2006/table">
            <a:tbl>
              <a:tblPr firstRow="1" firstCol="1" lastRow="1" lastCol="1" bandRow="1" bandCol="1">
                <a:tableStyleId>{5C22544A-7EE6-4342-B048-85BDC9FD1C3A}</a:tableStyleId>
              </a:tblPr>
              <a:tblGrid>
                <a:gridCol w="1316239">
                  <a:extLst>
                    <a:ext uri="{9D8B030D-6E8A-4147-A177-3AD203B41FA5}">
                      <a16:colId xmlns:a16="http://schemas.microsoft.com/office/drawing/2014/main" val="3969381483"/>
                    </a:ext>
                  </a:extLst>
                </a:gridCol>
                <a:gridCol w="3085726">
                  <a:extLst>
                    <a:ext uri="{9D8B030D-6E8A-4147-A177-3AD203B41FA5}">
                      <a16:colId xmlns:a16="http://schemas.microsoft.com/office/drawing/2014/main" val="2985453663"/>
                    </a:ext>
                  </a:extLst>
                </a:gridCol>
                <a:gridCol w="2726823">
                  <a:extLst>
                    <a:ext uri="{9D8B030D-6E8A-4147-A177-3AD203B41FA5}">
                      <a16:colId xmlns:a16="http://schemas.microsoft.com/office/drawing/2014/main" val="1992516431"/>
                    </a:ext>
                  </a:extLst>
                </a:gridCol>
              </a:tblGrid>
              <a:tr h="539391">
                <a:tc gridSpan="3">
                  <a:txBody>
                    <a:bodyPr/>
                    <a:lstStyle/>
                    <a:p>
                      <a:pPr algn="just">
                        <a:lnSpc>
                          <a:spcPct val="107000"/>
                        </a:lnSpc>
                        <a:spcAft>
                          <a:spcPts val="800"/>
                        </a:spcAft>
                      </a:pPr>
                      <a:r>
                        <a:rPr lang="ja-JP" sz="1100" kern="100" dirty="0">
                          <a:effectLst/>
                          <a:latin typeface="BIZ UDゴシック" panose="020B0400000000000000" pitchFamily="49" charset="-128"/>
                          <a:ea typeface="BIZ UDゴシック" panose="020B0400000000000000" pitchFamily="49" charset="-128"/>
                        </a:rPr>
                        <a:t>●保護樹木・樹林・生け垣の指定状況（令和</a:t>
                      </a:r>
                      <a:r>
                        <a:rPr lang="en-US" sz="1100" kern="100" dirty="0">
                          <a:effectLst/>
                          <a:latin typeface="BIZ UDゴシック" panose="020B0400000000000000" pitchFamily="49" charset="-128"/>
                          <a:ea typeface="BIZ UDゴシック" panose="020B0400000000000000" pitchFamily="49" charset="-128"/>
                        </a:rPr>
                        <a:t>6</a:t>
                      </a:r>
                      <a:r>
                        <a:rPr lang="ja-JP" sz="1100" kern="100" dirty="0">
                          <a:effectLst/>
                          <a:latin typeface="BIZ UDゴシック" panose="020B0400000000000000" pitchFamily="49" charset="-128"/>
                          <a:ea typeface="BIZ UDゴシック" panose="020B0400000000000000" pitchFamily="49" charset="-128"/>
                        </a:rPr>
                        <a:t>年</a:t>
                      </a:r>
                      <a:r>
                        <a:rPr lang="en-US" sz="1100" kern="100" dirty="0">
                          <a:effectLst/>
                          <a:latin typeface="BIZ UDゴシック" panose="020B0400000000000000" pitchFamily="49" charset="-128"/>
                          <a:ea typeface="BIZ UDゴシック" panose="020B0400000000000000" pitchFamily="49" charset="-128"/>
                        </a:rPr>
                        <a:t>4</a:t>
                      </a:r>
                      <a:r>
                        <a:rPr lang="ja-JP" sz="1100" kern="100" dirty="0">
                          <a:effectLst/>
                          <a:latin typeface="BIZ UDゴシック" panose="020B0400000000000000" pitchFamily="49" charset="-128"/>
                          <a:ea typeface="BIZ UDゴシック" panose="020B0400000000000000" pitchFamily="49" charset="-128"/>
                        </a:rPr>
                        <a:t>月</a:t>
                      </a:r>
                      <a:r>
                        <a:rPr lang="en-US" sz="1100" kern="100" dirty="0">
                          <a:effectLst/>
                          <a:latin typeface="BIZ UDゴシック" panose="020B0400000000000000" pitchFamily="49" charset="-128"/>
                          <a:ea typeface="BIZ UDゴシック" panose="020B0400000000000000" pitchFamily="49" charset="-128"/>
                        </a:rPr>
                        <a:t>1</a:t>
                      </a:r>
                      <a:r>
                        <a:rPr lang="ja-JP" sz="1100" kern="100" dirty="0">
                          <a:effectLst/>
                          <a:latin typeface="BIZ UDゴシック" panose="020B0400000000000000" pitchFamily="49" charset="-128"/>
                          <a:ea typeface="BIZ UDゴシック" panose="020B0400000000000000" pitchFamily="49" charset="-128"/>
                        </a:rPr>
                        <a:t>日現在）</a:t>
                      </a:r>
                    </a:p>
                  </a:txBody>
                  <a:tcPr marL="68580" marR="68580" marT="0"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00973239"/>
                  </a:ext>
                </a:extLst>
              </a:tr>
              <a:tr h="315138">
                <a:tc>
                  <a:txBody>
                    <a:bodyPr/>
                    <a:lstStyle/>
                    <a:p>
                      <a:pPr algn="ctr">
                        <a:lnSpc>
                          <a:spcPct val="107000"/>
                        </a:lnSpc>
                        <a:spcAft>
                          <a:spcPts val="800"/>
                        </a:spcAft>
                      </a:pPr>
                      <a:r>
                        <a:rPr lang="ja-JP" sz="1100" kern="100">
                          <a:solidFill>
                            <a:schemeClr val="tx1"/>
                          </a:solidFill>
                          <a:effectLst/>
                          <a:latin typeface="BIZ UDゴシック" panose="020B0400000000000000" pitchFamily="49" charset="-128"/>
                          <a:ea typeface="BIZ UDゴシック" panose="020B0400000000000000" pitchFamily="49" charset="-128"/>
                        </a:rPr>
                        <a:t>樹木</a:t>
                      </a:r>
                    </a:p>
                  </a:txBody>
                  <a:tcPr marL="68580" marR="68580" marT="0" marB="0" anchor="ctr">
                    <a:solidFill>
                      <a:schemeClr val="tx1">
                        <a:lumMod val="25000"/>
                        <a:lumOff val="75000"/>
                      </a:schemeClr>
                    </a:solidFill>
                  </a:tcPr>
                </a:tc>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樹林</a:t>
                      </a:r>
                    </a:p>
                  </a:txBody>
                  <a:tcPr marL="68580" marR="68580" marT="0" marB="0" anchor="ctr"/>
                </a:tc>
                <a:tc>
                  <a:txBody>
                    <a:bodyPr/>
                    <a:lstStyle/>
                    <a:p>
                      <a:pPr algn="ctr">
                        <a:lnSpc>
                          <a:spcPct val="107000"/>
                        </a:lnSpc>
                        <a:spcAft>
                          <a:spcPts val="800"/>
                        </a:spcAft>
                      </a:pPr>
                      <a:r>
                        <a:rPr lang="ja-JP" sz="1100" kern="100">
                          <a:solidFill>
                            <a:schemeClr val="tx1"/>
                          </a:solidFill>
                          <a:effectLst/>
                          <a:latin typeface="BIZ UDゴシック" panose="020B0400000000000000" pitchFamily="49" charset="-128"/>
                          <a:ea typeface="BIZ UDゴシック" panose="020B0400000000000000" pitchFamily="49" charset="-128"/>
                        </a:rPr>
                        <a:t>生け垣</a:t>
                      </a:r>
                    </a:p>
                  </a:txBody>
                  <a:tcPr marL="68580" marR="68580" marT="0" marB="0" anchor="ctr">
                    <a:solidFill>
                      <a:schemeClr val="tx1">
                        <a:lumMod val="25000"/>
                        <a:lumOff val="75000"/>
                      </a:schemeClr>
                    </a:solidFill>
                  </a:tcPr>
                </a:tc>
                <a:extLst>
                  <a:ext uri="{0D108BD9-81ED-4DB2-BD59-A6C34878D82A}">
                    <a16:rowId xmlns:a16="http://schemas.microsoft.com/office/drawing/2014/main" val="4065857034"/>
                  </a:ext>
                </a:extLst>
              </a:tr>
              <a:tr h="613259">
                <a:tc>
                  <a:txBody>
                    <a:bodyPr/>
                    <a:lstStyle/>
                    <a:p>
                      <a:pPr algn="ctr">
                        <a:lnSpc>
                          <a:spcPct val="107000"/>
                        </a:lnSpc>
                        <a:spcAft>
                          <a:spcPts val="800"/>
                        </a:spcAft>
                      </a:pPr>
                      <a:r>
                        <a:rPr lang="en-US" sz="1100" b="0" kern="100" dirty="0">
                          <a:solidFill>
                            <a:schemeClr val="tx1"/>
                          </a:solidFill>
                          <a:effectLst/>
                          <a:latin typeface="BIZ UDゴシック" panose="020B0400000000000000" pitchFamily="49" charset="-128"/>
                          <a:ea typeface="BIZ UDゴシック" panose="020B0400000000000000" pitchFamily="49" charset="-128"/>
                        </a:rPr>
                        <a:t>260</a:t>
                      </a:r>
                      <a:r>
                        <a:rPr lang="ja-JP" sz="1100" b="0" kern="100" dirty="0">
                          <a:solidFill>
                            <a:schemeClr val="tx1"/>
                          </a:solidFill>
                          <a:effectLst/>
                          <a:latin typeface="BIZ UDゴシック" panose="020B0400000000000000" pitchFamily="49" charset="-128"/>
                          <a:ea typeface="BIZ UDゴシック" panose="020B0400000000000000" pitchFamily="49" charset="-128"/>
                        </a:rPr>
                        <a:t>本</a:t>
                      </a:r>
                    </a:p>
                  </a:txBody>
                  <a:tcPr marL="68580" marR="68580" marT="0" marB="0" anchor="ctr">
                    <a:noFill/>
                  </a:tcPr>
                </a:tc>
                <a:tc>
                  <a:txBody>
                    <a:bodyPr/>
                    <a:lstStyle/>
                    <a:p>
                      <a:pPr algn="ctr">
                        <a:lnSpc>
                          <a:spcPct val="107000"/>
                        </a:lnSpc>
                        <a:spcAft>
                          <a:spcPts val="800"/>
                        </a:spcAft>
                      </a:pPr>
                      <a:r>
                        <a:rPr lang="en-US" sz="1100" b="0" kern="100" dirty="0">
                          <a:solidFill>
                            <a:schemeClr val="tx1"/>
                          </a:solidFill>
                          <a:effectLst/>
                          <a:latin typeface="BIZ UDゴシック" panose="020B0400000000000000" pitchFamily="49" charset="-128"/>
                          <a:ea typeface="BIZ UDゴシック" panose="020B0400000000000000" pitchFamily="49" charset="-128"/>
                        </a:rPr>
                        <a:t>81,747</a:t>
                      </a:r>
                      <a:r>
                        <a:rPr lang="ja-JP" sz="1100" b="0" kern="100" dirty="0">
                          <a:solidFill>
                            <a:schemeClr val="tx1"/>
                          </a:solidFill>
                          <a:effectLst/>
                          <a:latin typeface="BIZ UDゴシック" panose="020B0400000000000000" pitchFamily="49" charset="-128"/>
                          <a:ea typeface="BIZ UDゴシック" panose="020B0400000000000000" pitchFamily="49" charset="-128"/>
                        </a:rPr>
                        <a:t>㎡</a:t>
                      </a:r>
                    </a:p>
                    <a:p>
                      <a:pPr algn="ctr">
                        <a:lnSpc>
                          <a:spcPct val="107000"/>
                        </a:lnSpc>
                        <a:spcAft>
                          <a:spcPts val="800"/>
                        </a:spcAft>
                      </a:pPr>
                      <a:r>
                        <a:rPr lang="en-US" sz="1100" b="0" kern="100" dirty="0">
                          <a:solidFill>
                            <a:schemeClr val="tx1"/>
                          </a:solidFill>
                          <a:effectLst/>
                          <a:latin typeface="BIZ UDゴシック" panose="020B0400000000000000" pitchFamily="49" charset="-128"/>
                          <a:ea typeface="BIZ UDゴシック" panose="020B0400000000000000" pitchFamily="49" charset="-128"/>
                        </a:rPr>
                        <a:t>29</a:t>
                      </a:r>
                      <a:r>
                        <a:rPr lang="ja-JP" sz="1100" b="0" kern="100" dirty="0">
                          <a:solidFill>
                            <a:schemeClr val="tx1"/>
                          </a:solidFill>
                          <a:effectLst/>
                          <a:latin typeface="BIZ UDゴシック" panose="020B0400000000000000" pitchFamily="49" charset="-128"/>
                          <a:ea typeface="BIZ UDゴシック" panose="020B0400000000000000" pitchFamily="49" charset="-128"/>
                        </a:rPr>
                        <a:t>箇所</a:t>
                      </a:r>
                    </a:p>
                  </a:txBody>
                  <a:tcPr marL="68580" marR="68580" marT="0" marB="0" anchor="ctr">
                    <a:noFill/>
                  </a:tcPr>
                </a:tc>
                <a:tc>
                  <a:txBody>
                    <a:bodyPr/>
                    <a:lstStyle/>
                    <a:p>
                      <a:pPr algn="ctr">
                        <a:lnSpc>
                          <a:spcPct val="107000"/>
                        </a:lnSpc>
                        <a:spcAft>
                          <a:spcPts val="800"/>
                        </a:spcAft>
                      </a:pPr>
                      <a:r>
                        <a:rPr lang="en-US" sz="1100" b="0" kern="100" dirty="0">
                          <a:solidFill>
                            <a:schemeClr val="tx1"/>
                          </a:solidFill>
                          <a:effectLst/>
                          <a:latin typeface="BIZ UDゴシック" panose="020B0400000000000000" pitchFamily="49" charset="-128"/>
                          <a:ea typeface="BIZ UDゴシック" panose="020B0400000000000000" pitchFamily="49" charset="-128"/>
                        </a:rPr>
                        <a:t>2,401</a:t>
                      </a:r>
                      <a:r>
                        <a:rPr lang="ja-JP" sz="1100" b="0" kern="100" dirty="0">
                          <a:solidFill>
                            <a:schemeClr val="tx1"/>
                          </a:solidFill>
                          <a:effectLst/>
                          <a:latin typeface="BIZ UDゴシック" panose="020B0400000000000000" pitchFamily="49" charset="-128"/>
                          <a:ea typeface="BIZ UDゴシック" panose="020B0400000000000000" pitchFamily="49" charset="-128"/>
                        </a:rPr>
                        <a:t>ｍ</a:t>
                      </a:r>
                    </a:p>
                    <a:p>
                      <a:pPr algn="ctr">
                        <a:lnSpc>
                          <a:spcPct val="107000"/>
                        </a:lnSpc>
                        <a:spcAft>
                          <a:spcPts val="800"/>
                        </a:spcAft>
                      </a:pPr>
                      <a:r>
                        <a:rPr lang="en-US" sz="1100" b="0" kern="100" dirty="0">
                          <a:solidFill>
                            <a:schemeClr val="tx1"/>
                          </a:solidFill>
                          <a:effectLst/>
                          <a:latin typeface="BIZ UDゴシック" panose="020B0400000000000000" pitchFamily="49" charset="-128"/>
                          <a:ea typeface="BIZ UDゴシック" panose="020B0400000000000000" pitchFamily="49" charset="-128"/>
                        </a:rPr>
                        <a:t>86</a:t>
                      </a:r>
                      <a:r>
                        <a:rPr lang="ja-JP" sz="1100" b="0" kern="100" dirty="0">
                          <a:solidFill>
                            <a:schemeClr val="tx1"/>
                          </a:solidFill>
                          <a:effectLst/>
                          <a:latin typeface="BIZ UDゴシック" panose="020B0400000000000000" pitchFamily="49" charset="-128"/>
                          <a:ea typeface="BIZ UDゴシック" panose="020B0400000000000000" pitchFamily="49" charset="-128"/>
                        </a:rPr>
                        <a:t>箇所</a:t>
                      </a:r>
                    </a:p>
                  </a:txBody>
                  <a:tcPr marL="68580" marR="68580" marT="0" marB="0" anchor="ctr">
                    <a:noFill/>
                  </a:tcPr>
                </a:tc>
                <a:extLst>
                  <a:ext uri="{0D108BD9-81ED-4DB2-BD59-A6C34878D82A}">
                    <a16:rowId xmlns:a16="http://schemas.microsoft.com/office/drawing/2014/main" val="3345717341"/>
                  </a:ext>
                </a:extLst>
              </a:tr>
            </a:tbl>
          </a:graphicData>
        </a:graphic>
      </p:graphicFrame>
      <p:graphicFrame>
        <p:nvGraphicFramePr>
          <p:cNvPr id="7" name="表 6">
            <a:extLst>
              <a:ext uri="{FF2B5EF4-FFF2-40B4-BE49-F238E27FC236}">
                <a16:creationId xmlns:a16="http://schemas.microsoft.com/office/drawing/2014/main" id="{A170B604-4DBB-1E4F-A010-944A0EA9AA3D}"/>
              </a:ext>
            </a:extLst>
          </p:cNvPr>
          <p:cNvGraphicFramePr>
            <a:graphicFrameLocks noGrp="1"/>
          </p:cNvGraphicFramePr>
          <p:nvPr/>
        </p:nvGraphicFramePr>
        <p:xfrm>
          <a:off x="623397" y="3874516"/>
          <a:ext cx="7128788" cy="2652892"/>
        </p:xfrm>
        <a:graphic>
          <a:graphicData uri="http://schemas.openxmlformats.org/drawingml/2006/table">
            <a:tbl>
              <a:tblPr firstRow="1" firstCol="1" bandRow="1">
                <a:tableStyleId>{5C22544A-7EE6-4342-B048-85BDC9FD1C3A}</a:tableStyleId>
              </a:tblPr>
              <a:tblGrid>
                <a:gridCol w="1182833">
                  <a:extLst>
                    <a:ext uri="{9D8B030D-6E8A-4147-A177-3AD203B41FA5}">
                      <a16:colId xmlns:a16="http://schemas.microsoft.com/office/drawing/2014/main" val="3008030791"/>
                    </a:ext>
                  </a:extLst>
                </a:gridCol>
                <a:gridCol w="2087687">
                  <a:extLst>
                    <a:ext uri="{9D8B030D-6E8A-4147-A177-3AD203B41FA5}">
                      <a16:colId xmlns:a16="http://schemas.microsoft.com/office/drawing/2014/main" val="2246849404"/>
                    </a:ext>
                  </a:extLst>
                </a:gridCol>
                <a:gridCol w="1928727">
                  <a:extLst>
                    <a:ext uri="{9D8B030D-6E8A-4147-A177-3AD203B41FA5}">
                      <a16:colId xmlns:a16="http://schemas.microsoft.com/office/drawing/2014/main" val="3561486642"/>
                    </a:ext>
                  </a:extLst>
                </a:gridCol>
                <a:gridCol w="1929541">
                  <a:extLst>
                    <a:ext uri="{9D8B030D-6E8A-4147-A177-3AD203B41FA5}">
                      <a16:colId xmlns:a16="http://schemas.microsoft.com/office/drawing/2014/main" val="2640936301"/>
                    </a:ext>
                  </a:extLst>
                </a:gridCol>
              </a:tblGrid>
              <a:tr h="576439">
                <a:tc gridSpan="4">
                  <a:txBody>
                    <a:bodyPr/>
                    <a:lstStyle/>
                    <a:p>
                      <a:pPr algn="l">
                        <a:lnSpc>
                          <a:spcPct val="107000"/>
                        </a:lnSpc>
                        <a:spcAft>
                          <a:spcPts val="800"/>
                        </a:spcAft>
                      </a:pPr>
                      <a:r>
                        <a:rPr lang="ja-JP" altLang="en-US" sz="1100" kern="100" dirty="0">
                          <a:effectLst/>
                          <a:latin typeface="BIZ UDゴシック" panose="020B0400000000000000" pitchFamily="49" charset="-128"/>
                          <a:ea typeface="BIZ UDゴシック" panose="020B0400000000000000" pitchFamily="49" charset="-128"/>
                        </a:rPr>
                        <a:t>●保護樹木・樹林・生垣の助成実績（令和３～５年度）</a:t>
                      </a:r>
                      <a:endParaRPr lang="ja-JP" sz="1100" kern="100" dirty="0">
                        <a:effectLst/>
                        <a:latin typeface="BIZ UDゴシック" panose="020B0400000000000000" pitchFamily="49" charset="-128"/>
                        <a:ea typeface="BIZ UDゴシック" panose="020B0400000000000000" pitchFamily="49" charset="-128"/>
                      </a:endParaRPr>
                    </a:p>
                  </a:txBody>
                  <a:tcPr marL="68580" marR="68580" marT="0" marB="0" anchor="ctr"/>
                </a:tc>
                <a:tc hMerge="1">
                  <a:txBody>
                    <a:bodyPr/>
                    <a:lstStyle/>
                    <a:p>
                      <a:pPr algn="ctr">
                        <a:lnSpc>
                          <a:spcPct val="107000"/>
                        </a:lnSpc>
                        <a:spcAft>
                          <a:spcPts val="800"/>
                        </a:spcAft>
                      </a:pPr>
                      <a:endParaRPr lang="ja-JP" sz="1100" kern="100" dirty="0">
                        <a:effectLst/>
                        <a:latin typeface="Times New Roman" panose="02020603050405020304" pitchFamily="18" charset="0"/>
                        <a:ea typeface="ＭＳ 明朝" panose="02020609040205080304" pitchFamily="17" charset="-128"/>
                      </a:endParaRPr>
                    </a:p>
                  </a:txBody>
                  <a:tcPr marL="68580" marR="68580" marT="0" marB="0" anchor="ctr"/>
                </a:tc>
                <a:tc hMerge="1">
                  <a:txBody>
                    <a:bodyPr/>
                    <a:lstStyle/>
                    <a:p>
                      <a:pPr algn="ctr">
                        <a:lnSpc>
                          <a:spcPct val="107000"/>
                        </a:lnSpc>
                        <a:spcAft>
                          <a:spcPts val="800"/>
                        </a:spcAft>
                      </a:pPr>
                      <a:endParaRPr lang="ja-JP" sz="1100" kern="100">
                        <a:effectLst/>
                        <a:latin typeface="Times New Roman" panose="02020603050405020304" pitchFamily="18" charset="0"/>
                        <a:ea typeface="ＭＳ 明朝" panose="02020609040205080304" pitchFamily="17" charset="-128"/>
                      </a:endParaRPr>
                    </a:p>
                  </a:txBody>
                  <a:tcPr marL="68580" marR="68580" marT="0" marB="0" anchor="ctr"/>
                </a:tc>
                <a:tc hMerge="1">
                  <a:txBody>
                    <a:bodyPr/>
                    <a:lstStyle/>
                    <a:p>
                      <a:pPr algn="ctr">
                        <a:lnSpc>
                          <a:spcPct val="107000"/>
                        </a:lnSpc>
                        <a:spcAft>
                          <a:spcPts val="800"/>
                        </a:spcAft>
                      </a:pPr>
                      <a:endParaRPr lang="ja-JP" sz="1100" kern="100" dirty="0">
                        <a:effectLst/>
                        <a:latin typeface="Times New Roman" panose="02020603050405020304" pitchFamily="18" charset="0"/>
                        <a:ea typeface="ＭＳ 明朝" panose="02020609040205080304" pitchFamily="17" charset="-128"/>
                      </a:endParaRPr>
                    </a:p>
                  </a:txBody>
                  <a:tcPr marL="68580" marR="68580" marT="0" marB="0" anchor="ctr"/>
                </a:tc>
                <a:extLst>
                  <a:ext uri="{0D108BD9-81ED-4DB2-BD59-A6C34878D82A}">
                    <a16:rowId xmlns:a16="http://schemas.microsoft.com/office/drawing/2014/main" val="1429634664"/>
                  </a:ext>
                </a:extLst>
              </a:tr>
              <a:tr h="576439">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ja-JP" sz="1100" kern="100" dirty="0">
                          <a:effectLst/>
                          <a:latin typeface="BIZ UDゴシック" panose="020B0400000000000000" pitchFamily="49" charset="-128"/>
                          <a:ea typeface="BIZ UDゴシック" panose="020B0400000000000000" pitchFamily="49" charset="-128"/>
                        </a:rPr>
                        <a:t>樹木</a:t>
                      </a:r>
                    </a:p>
                  </a:txBody>
                  <a:tcPr marL="68580" marR="68580" marT="0" marB="0" anchor="ctr"/>
                </a:tc>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樹林</a:t>
                      </a:r>
                    </a:p>
                  </a:txBody>
                  <a:tcPr marL="68580" marR="68580" marT="0" marB="0" anchor="ctr"/>
                </a:tc>
                <a:tc>
                  <a:txBody>
                    <a:bodyPr/>
                    <a:lstStyle/>
                    <a:p>
                      <a:pPr algn="ctr">
                        <a:lnSpc>
                          <a:spcPct val="107000"/>
                        </a:lnSpc>
                        <a:spcAft>
                          <a:spcPts val="800"/>
                        </a:spcAft>
                      </a:pPr>
                      <a:r>
                        <a:rPr lang="ja-JP" sz="1100" kern="100" dirty="0">
                          <a:effectLst/>
                          <a:latin typeface="BIZ UDゴシック" panose="020B0400000000000000" pitchFamily="49" charset="-128"/>
                          <a:ea typeface="BIZ UDゴシック" panose="020B0400000000000000" pitchFamily="49" charset="-128"/>
                        </a:rPr>
                        <a:t>生け垣</a:t>
                      </a:r>
                    </a:p>
                  </a:txBody>
                  <a:tcPr marL="68580" marR="68580" marT="0" marB="0" anchor="ctr"/>
                </a:tc>
                <a:extLst>
                  <a:ext uri="{0D108BD9-81ED-4DB2-BD59-A6C34878D82A}">
                    <a16:rowId xmlns:a16="http://schemas.microsoft.com/office/drawing/2014/main" val="2107710306"/>
                  </a:ext>
                </a:extLst>
              </a:tr>
              <a:tr h="495578">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令和</a:t>
                      </a:r>
                      <a:r>
                        <a:rPr lang="en-US" sz="1100" kern="100">
                          <a:effectLst/>
                          <a:latin typeface="BIZ UDゴシック" panose="020B0400000000000000" pitchFamily="49" charset="-128"/>
                          <a:ea typeface="BIZ UDゴシック" panose="020B0400000000000000" pitchFamily="49" charset="-128"/>
                        </a:rPr>
                        <a:t>3</a:t>
                      </a:r>
                      <a:r>
                        <a:rPr lang="ja-JP" sz="11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168</a:t>
                      </a:r>
                      <a:r>
                        <a:rPr lang="ja-JP" sz="1100" kern="100">
                          <a:effectLst/>
                          <a:latin typeface="BIZ UDゴシック" panose="020B0400000000000000" pitchFamily="49" charset="-128"/>
                          <a:ea typeface="BIZ UDゴシック" panose="020B0400000000000000" pitchFamily="49" charset="-128"/>
                        </a:rPr>
                        <a:t>本</a:t>
                      </a:r>
                    </a:p>
                  </a:txBody>
                  <a:tcPr marL="68580" marR="68580" marT="0" marB="0" anchor="ctr"/>
                </a:tc>
                <a:tc>
                  <a:txBody>
                    <a:bodyPr/>
                    <a:lstStyle/>
                    <a:p>
                      <a:pPr indent="139700" algn="just">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73,145</a:t>
                      </a:r>
                      <a:r>
                        <a:rPr lang="ja-JP" sz="1100" kern="100">
                          <a:effectLst/>
                          <a:latin typeface="BIZ UDゴシック" panose="020B0400000000000000" pitchFamily="49" charset="-128"/>
                          <a:ea typeface="BIZ UDゴシック" panose="020B0400000000000000" pitchFamily="49" charset="-128"/>
                        </a:rPr>
                        <a:t>㎡（</a:t>
                      </a:r>
                      <a:r>
                        <a:rPr lang="en-US" sz="1100" kern="100">
                          <a:effectLst/>
                          <a:latin typeface="BIZ UDゴシック" panose="020B0400000000000000" pitchFamily="49" charset="-128"/>
                          <a:ea typeface="BIZ UDゴシック" panose="020B0400000000000000" pitchFamily="49" charset="-128"/>
                        </a:rPr>
                        <a:t>24</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1,677</a:t>
                      </a:r>
                      <a:r>
                        <a:rPr lang="ja-JP" sz="1100" kern="100">
                          <a:effectLst/>
                          <a:latin typeface="BIZ UDゴシック" panose="020B0400000000000000" pitchFamily="49" charset="-128"/>
                          <a:ea typeface="BIZ UDゴシック" panose="020B0400000000000000" pitchFamily="49" charset="-128"/>
                        </a:rPr>
                        <a:t>ｍ（</a:t>
                      </a:r>
                      <a:r>
                        <a:rPr lang="en-US" sz="1100" kern="100">
                          <a:effectLst/>
                          <a:latin typeface="BIZ UDゴシック" panose="020B0400000000000000" pitchFamily="49" charset="-128"/>
                          <a:ea typeface="BIZ UDゴシック" panose="020B0400000000000000" pitchFamily="49" charset="-128"/>
                        </a:rPr>
                        <a:t>56</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tc>
                <a:extLst>
                  <a:ext uri="{0D108BD9-81ED-4DB2-BD59-A6C34878D82A}">
                    <a16:rowId xmlns:a16="http://schemas.microsoft.com/office/drawing/2014/main" val="704658502"/>
                  </a:ext>
                </a:extLst>
              </a:tr>
              <a:tr h="481177">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令和</a:t>
                      </a:r>
                      <a:r>
                        <a:rPr lang="en-US" sz="1100" kern="100">
                          <a:effectLst/>
                          <a:latin typeface="BIZ UDゴシック" panose="020B0400000000000000" pitchFamily="49" charset="-128"/>
                          <a:ea typeface="BIZ UDゴシック" panose="020B0400000000000000" pitchFamily="49" charset="-128"/>
                        </a:rPr>
                        <a:t>4</a:t>
                      </a:r>
                      <a:r>
                        <a:rPr lang="ja-JP" sz="11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en-US" sz="1100" kern="100" dirty="0">
                          <a:effectLst/>
                          <a:latin typeface="BIZ UDゴシック" panose="020B0400000000000000" pitchFamily="49" charset="-128"/>
                          <a:ea typeface="BIZ UDゴシック" panose="020B0400000000000000" pitchFamily="49" charset="-128"/>
                        </a:rPr>
                        <a:t>171</a:t>
                      </a:r>
                      <a:r>
                        <a:rPr lang="ja-JP" sz="1100" kern="100" dirty="0">
                          <a:effectLst/>
                          <a:latin typeface="BIZ UDゴシック" panose="020B0400000000000000" pitchFamily="49" charset="-128"/>
                          <a:ea typeface="BIZ UDゴシック" panose="020B0400000000000000" pitchFamily="49" charset="-128"/>
                        </a:rPr>
                        <a:t>本</a:t>
                      </a:r>
                    </a:p>
                  </a:txBody>
                  <a:tcPr marL="68580" marR="68580" marT="0" marB="0" anchor="ctr"/>
                </a:tc>
                <a:tc>
                  <a:txBody>
                    <a:bodyPr/>
                    <a:lstStyle/>
                    <a:p>
                      <a:pPr indent="139700" algn="just">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65,385</a:t>
                      </a:r>
                      <a:r>
                        <a:rPr lang="ja-JP" sz="1100" kern="100">
                          <a:effectLst/>
                          <a:latin typeface="BIZ UDゴシック" panose="020B0400000000000000" pitchFamily="49" charset="-128"/>
                          <a:ea typeface="BIZ UDゴシック" panose="020B0400000000000000" pitchFamily="49" charset="-128"/>
                        </a:rPr>
                        <a:t>㎡（</a:t>
                      </a:r>
                      <a:r>
                        <a:rPr lang="en-US" sz="1100" kern="100">
                          <a:effectLst/>
                          <a:latin typeface="BIZ UDゴシック" panose="020B0400000000000000" pitchFamily="49" charset="-128"/>
                          <a:ea typeface="BIZ UDゴシック" panose="020B0400000000000000" pitchFamily="49" charset="-128"/>
                        </a:rPr>
                        <a:t>21</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1,842</a:t>
                      </a:r>
                      <a:r>
                        <a:rPr lang="ja-JP" sz="1100" kern="100">
                          <a:effectLst/>
                          <a:latin typeface="BIZ UDゴシック" panose="020B0400000000000000" pitchFamily="49" charset="-128"/>
                          <a:ea typeface="BIZ UDゴシック" panose="020B0400000000000000" pitchFamily="49" charset="-128"/>
                        </a:rPr>
                        <a:t>ｍ（</a:t>
                      </a:r>
                      <a:r>
                        <a:rPr lang="en-US" sz="1100" kern="100">
                          <a:effectLst/>
                          <a:latin typeface="BIZ UDゴシック" panose="020B0400000000000000" pitchFamily="49" charset="-128"/>
                          <a:ea typeface="BIZ UDゴシック" panose="020B0400000000000000" pitchFamily="49" charset="-128"/>
                        </a:rPr>
                        <a:t>65</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tc>
                <a:extLst>
                  <a:ext uri="{0D108BD9-81ED-4DB2-BD59-A6C34878D82A}">
                    <a16:rowId xmlns:a16="http://schemas.microsoft.com/office/drawing/2014/main" val="3244652916"/>
                  </a:ext>
                </a:extLst>
              </a:tr>
              <a:tr h="523259">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令和</a:t>
                      </a:r>
                      <a:r>
                        <a:rPr lang="en-US" sz="1100" kern="100">
                          <a:effectLst/>
                          <a:latin typeface="BIZ UDゴシック" panose="020B0400000000000000" pitchFamily="49" charset="-128"/>
                          <a:ea typeface="BIZ UDゴシック" panose="020B0400000000000000" pitchFamily="49" charset="-128"/>
                        </a:rPr>
                        <a:t>5</a:t>
                      </a:r>
                      <a:r>
                        <a:rPr lang="ja-JP" sz="11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en-US" sz="1100" kern="100" dirty="0">
                          <a:effectLst/>
                          <a:latin typeface="BIZ UDゴシック" panose="020B0400000000000000" pitchFamily="49" charset="-128"/>
                          <a:ea typeface="BIZ UDゴシック" panose="020B0400000000000000" pitchFamily="49" charset="-128"/>
                        </a:rPr>
                        <a:t>162</a:t>
                      </a:r>
                      <a:r>
                        <a:rPr lang="ja-JP" sz="1100" kern="100" dirty="0">
                          <a:effectLst/>
                          <a:latin typeface="BIZ UDゴシック" panose="020B0400000000000000" pitchFamily="49" charset="-128"/>
                          <a:ea typeface="BIZ UDゴシック" panose="020B0400000000000000" pitchFamily="49" charset="-128"/>
                        </a:rPr>
                        <a:t>本</a:t>
                      </a:r>
                    </a:p>
                  </a:txBody>
                  <a:tcPr marL="68580" marR="68580" marT="0" marB="0" anchor="ctr"/>
                </a:tc>
                <a:tc>
                  <a:txBody>
                    <a:bodyPr/>
                    <a:lstStyle/>
                    <a:p>
                      <a:pPr indent="139700" algn="just">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61,838</a:t>
                      </a:r>
                      <a:r>
                        <a:rPr lang="ja-JP" sz="1100" kern="100">
                          <a:effectLst/>
                          <a:latin typeface="BIZ UDゴシック" panose="020B0400000000000000" pitchFamily="49" charset="-128"/>
                          <a:ea typeface="BIZ UDゴシック" panose="020B0400000000000000" pitchFamily="49" charset="-128"/>
                        </a:rPr>
                        <a:t>㎡（</a:t>
                      </a:r>
                      <a:r>
                        <a:rPr lang="en-US" sz="1100" kern="100">
                          <a:effectLst/>
                          <a:latin typeface="BIZ UDゴシック" panose="020B0400000000000000" pitchFamily="49" charset="-128"/>
                          <a:ea typeface="BIZ UDゴシック" panose="020B0400000000000000" pitchFamily="49" charset="-128"/>
                        </a:rPr>
                        <a:t>22</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tc>
                <a:tc>
                  <a:txBody>
                    <a:bodyPr/>
                    <a:lstStyle/>
                    <a:p>
                      <a:pPr algn="ctr">
                        <a:lnSpc>
                          <a:spcPct val="107000"/>
                        </a:lnSpc>
                        <a:spcAft>
                          <a:spcPts val="800"/>
                        </a:spcAft>
                      </a:pPr>
                      <a:r>
                        <a:rPr lang="en-US" sz="1100" kern="100" dirty="0">
                          <a:effectLst/>
                          <a:latin typeface="BIZ UDゴシック" panose="020B0400000000000000" pitchFamily="49" charset="-128"/>
                          <a:ea typeface="BIZ UDゴシック" panose="020B0400000000000000" pitchFamily="49" charset="-128"/>
                        </a:rPr>
                        <a:t>1,871</a:t>
                      </a:r>
                      <a:r>
                        <a:rPr lang="ja-JP" sz="1100" kern="100" dirty="0">
                          <a:effectLst/>
                          <a:latin typeface="BIZ UDゴシック" panose="020B0400000000000000" pitchFamily="49" charset="-128"/>
                          <a:ea typeface="BIZ UDゴシック" panose="020B0400000000000000" pitchFamily="49" charset="-128"/>
                        </a:rPr>
                        <a:t>ｍ（</a:t>
                      </a:r>
                      <a:r>
                        <a:rPr lang="en-US" sz="1100" kern="100" dirty="0">
                          <a:effectLst/>
                          <a:latin typeface="BIZ UDゴシック" panose="020B0400000000000000" pitchFamily="49" charset="-128"/>
                          <a:ea typeface="BIZ UDゴシック" panose="020B0400000000000000" pitchFamily="49" charset="-128"/>
                        </a:rPr>
                        <a:t>62</a:t>
                      </a:r>
                      <a:r>
                        <a:rPr lang="ja-JP" sz="1100" kern="100" dirty="0">
                          <a:effectLst/>
                          <a:latin typeface="BIZ UDゴシック" panose="020B0400000000000000" pitchFamily="49" charset="-128"/>
                          <a:ea typeface="BIZ UDゴシック" panose="020B0400000000000000" pitchFamily="49" charset="-128"/>
                        </a:rPr>
                        <a:t>件）</a:t>
                      </a:r>
                    </a:p>
                  </a:txBody>
                  <a:tcPr marL="68580" marR="68580" marT="0" marB="0" anchor="ctr"/>
                </a:tc>
                <a:extLst>
                  <a:ext uri="{0D108BD9-81ED-4DB2-BD59-A6C34878D82A}">
                    <a16:rowId xmlns:a16="http://schemas.microsoft.com/office/drawing/2014/main" val="1346829389"/>
                  </a:ext>
                </a:extLst>
              </a:tr>
            </a:tbl>
          </a:graphicData>
        </a:graphic>
      </p:graphicFrame>
      <p:graphicFrame>
        <p:nvGraphicFramePr>
          <p:cNvPr id="8" name="表 7">
            <a:extLst>
              <a:ext uri="{FF2B5EF4-FFF2-40B4-BE49-F238E27FC236}">
                <a16:creationId xmlns:a16="http://schemas.microsoft.com/office/drawing/2014/main" id="{12AD7EB6-B568-09E5-BD77-519D27E84E32}"/>
              </a:ext>
            </a:extLst>
          </p:cNvPr>
          <p:cNvGraphicFramePr>
            <a:graphicFrameLocks noGrp="1"/>
          </p:cNvGraphicFramePr>
          <p:nvPr/>
        </p:nvGraphicFramePr>
        <p:xfrm>
          <a:off x="8040215" y="2194573"/>
          <a:ext cx="3528388" cy="3173651"/>
        </p:xfrm>
        <a:graphic>
          <a:graphicData uri="http://schemas.openxmlformats.org/drawingml/2006/table">
            <a:tbl>
              <a:tblPr firstRow="1" firstCol="1" bandRow="1">
                <a:tableStyleId>{5C22544A-7EE6-4342-B048-85BDC9FD1C3A}</a:tableStyleId>
              </a:tblPr>
              <a:tblGrid>
                <a:gridCol w="715858">
                  <a:extLst>
                    <a:ext uri="{9D8B030D-6E8A-4147-A177-3AD203B41FA5}">
                      <a16:colId xmlns:a16="http://schemas.microsoft.com/office/drawing/2014/main" val="300572964"/>
                    </a:ext>
                  </a:extLst>
                </a:gridCol>
                <a:gridCol w="1776088">
                  <a:extLst>
                    <a:ext uri="{9D8B030D-6E8A-4147-A177-3AD203B41FA5}">
                      <a16:colId xmlns:a16="http://schemas.microsoft.com/office/drawing/2014/main" val="131750379"/>
                    </a:ext>
                  </a:extLst>
                </a:gridCol>
                <a:gridCol w="1036442">
                  <a:extLst>
                    <a:ext uri="{9D8B030D-6E8A-4147-A177-3AD203B41FA5}">
                      <a16:colId xmlns:a16="http://schemas.microsoft.com/office/drawing/2014/main" val="2712011033"/>
                    </a:ext>
                  </a:extLst>
                </a:gridCol>
              </a:tblGrid>
              <a:tr h="539391">
                <a:tc gridSpan="3">
                  <a:txBody>
                    <a:bodyPr/>
                    <a:lstStyle/>
                    <a:p>
                      <a:pPr algn="just">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●助成対象及び助成金額（令和</a:t>
                      </a:r>
                      <a:r>
                        <a:rPr lang="en-US" sz="1100" kern="100">
                          <a:effectLst/>
                          <a:latin typeface="BIZ UDゴシック" panose="020B0400000000000000" pitchFamily="49" charset="-128"/>
                          <a:ea typeface="BIZ UDゴシック" panose="020B0400000000000000" pitchFamily="49" charset="-128"/>
                        </a:rPr>
                        <a:t>6</a:t>
                      </a:r>
                      <a:r>
                        <a:rPr lang="ja-JP" sz="1100" kern="100">
                          <a:effectLst/>
                          <a:latin typeface="BIZ UDゴシック" panose="020B0400000000000000" pitchFamily="49" charset="-128"/>
                          <a:ea typeface="BIZ UDゴシック" panose="020B0400000000000000" pitchFamily="49" charset="-128"/>
                        </a:rPr>
                        <a:t>年</a:t>
                      </a:r>
                      <a:r>
                        <a:rPr lang="en-US" sz="1100" kern="100">
                          <a:effectLst/>
                          <a:latin typeface="BIZ UDゴシック" panose="020B0400000000000000" pitchFamily="49" charset="-128"/>
                          <a:ea typeface="BIZ UDゴシック" panose="020B0400000000000000" pitchFamily="49" charset="-128"/>
                        </a:rPr>
                        <a:t>4</a:t>
                      </a:r>
                      <a:r>
                        <a:rPr lang="ja-JP" sz="1100" kern="100">
                          <a:effectLst/>
                          <a:latin typeface="BIZ UDゴシック" panose="020B0400000000000000" pitchFamily="49" charset="-128"/>
                          <a:ea typeface="BIZ UDゴシック" panose="020B0400000000000000" pitchFamily="49" charset="-128"/>
                        </a:rPr>
                        <a:t>月</a:t>
                      </a:r>
                      <a:r>
                        <a:rPr lang="en-US" sz="1100" kern="100">
                          <a:effectLst/>
                          <a:latin typeface="BIZ UDゴシック" panose="020B0400000000000000" pitchFamily="49" charset="-128"/>
                          <a:ea typeface="BIZ UDゴシック" panose="020B0400000000000000" pitchFamily="49" charset="-128"/>
                        </a:rPr>
                        <a:t>1</a:t>
                      </a:r>
                      <a:r>
                        <a:rPr lang="ja-JP" sz="1100" kern="100">
                          <a:effectLst/>
                          <a:latin typeface="BIZ UDゴシック" panose="020B0400000000000000" pitchFamily="49" charset="-128"/>
                          <a:ea typeface="BIZ UDゴシック" panose="020B0400000000000000" pitchFamily="49" charset="-128"/>
                        </a:rPr>
                        <a:t>日現在）</a:t>
                      </a:r>
                    </a:p>
                  </a:txBody>
                  <a:tcPr marL="68580" marR="68580" marT="0" marB="0" anchor="ctr"/>
                </a:tc>
                <a:tc hMerge="1">
                  <a:txBody>
                    <a:bodyPr/>
                    <a:lstStyle/>
                    <a:p>
                      <a:endParaRPr kumimoji="1" lang="ja-JP" altLang="en-US"/>
                    </a:p>
                  </a:txBody>
                  <a:tcPr/>
                </a:tc>
                <a:tc hMerge="1">
                  <a:txBody>
                    <a:bodyPr/>
                    <a:lstStyle/>
                    <a:p>
                      <a:endParaRPr/>
                    </a:p>
                  </a:txBody>
                  <a:tcPr marL="68580" marR="68580" marT="0" marB="0"/>
                </a:tc>
                <a:extLst>
                  <a:ext uri="{0D108BD9-81ED-4DB2-BD59-A6C34878D82A}">
                    <a16:rowId xmlns:a16="http://schemas.microsoft.com/office/drawing/2014/main" val="1675008868"/>
                  </a:ext>
                </a:extLst>
              </a:tr>
              <a:tr h="373673">
                <a:tc>
                  <a:txBody>
                    <a:bodyPr/>
                    <a:lstStyle/>
                    <a:p>
                      <a:pPr algn="just">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 </a:t>
                      </a:r>
                      <a:endParaRPr lang="ja-JP" sz="1100" kern="100">
                        <a:effectLst/>
                        <a:latin typeface="BIZ UDゴシック" panose="020B0400000000000000" pitchFamily="49" charset="-128"/>
                        <a:ea typeface="BIZ UDゴシック" panose="020B0400000000000000" pitchFamily="49" charset="-128"/>
                      </a:endParaRPr>
                    </a:p>
                  </a:txBody>
                  <a:tcPr marL="68580" marR="68580" marT="0" marB="0">
                    <a:solidFill>
                      <a:schemeClr val="tx1">
                        <a:lumMod val="25000"/>
                        <a:lumOff val="75000"/>
                      </a:schemeClr>
                    </a:solidFill>
                  </a:tcPr>
                </a:tc>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対象条件</a:t>
                      </a:r>
                    </a:p>
                  </a:txBody>
                  <a:tcPr marL="68580" marR="68580" marT="0" marB="0" anchor="ctr">
                    <a:solidFill>
                      <a:schemeClr val="tx1">
                        <a:lumMod val="25000"/>
                        <a:lumOff val="75000"/>
                      </a:schemeClr>
                    </a:solidFill>
                  </a:tcPr>
                </a:tc>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助成金額</a:t>
                      </a:r>
                    </a:p>
                  </a:txBody>
                  <a:tcPr marL="68580" marR="68580" marT="0" marB="0" anchor="ctr">
                    <a:solidFill>
                      <a:schemeClr val="tx1">
                        <a:lumMod val="25000"/>
                        <a:lumOff val="75000"/>
                      </a:schemeClr>
                    </a:solidFill>
                  </a:tcPr>
                </a:tc>
                <a:extLst>
                  <a:ext uri="{0D108BD9-81ED-4DB2-BD59-A6C34878D82A}">
                    <a16:rowId xmlns:a16="http://schemas.microsoft.com/office/drawing/2014/main" val="4211196589"/>
                  </a:ext>
                </a:extLst>
              </a:tr>
              <a:tr h="753529">
                <a:tc>
                  <a:txBody>
                    <a:bodyPr/>
                    <a:lstStyle/>
                    <a:p>
                      <a:pPr algn="just">
                        <a:lnSpc>
                          <a:spcPct val="107000"/>
                        </a:lnSpc>
                        <a:spcAft>
                          <a:spcPts val="800"/>
                        </a:spcAft>
                      </a:pPr>
                      <a:r>
                        <a:rPr lang="ja-JP" sz="1100" b="0" kern="100">
                          <a:solidFill>
                            <a:schemeClr val="tx1"/>
                          </a:solidFill>
                          <a:effectLst/>
                          <a:latin typeface="BIZ UDゴシック" panose="020B0400000000000000" pitchFamily="49" charset="-128"/>
                          <a:ea typeface="BIZ UDゴシック" panose="020B0400000000000000" pitchFamily="49" charset="-128"/>
                        </a:rPr>
                        <a:t>樹木</a:t>
                      </a:r>
                    </a:p>
                  </a:txBody>
                  <a:tcPr marL="68580" marR="68580" marT="0" marB="0" anchor="ctr">
                    <a:solidFill>
                      <a:schemeClr val="tx1">
                        <a:lumMod val="25000"/>
                        <a:lumOff val="75000"/>
                      </a:schemeClr>
                    </a:solidFill>
                  </a:tcPr>
                </a:tc>
                <a:tc>
                  <a:txBody>
                    <a:bodyPr/>
                    <a:lstStyle/>
                    <a:p>
                      <a:pPr algn="just">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地上</a:t>
                      </a:r>
                      <a:r>
                        <a:rPr lang="en-US" sz="1100" kern="100">
                          <a:effectLst/>
                          <a:latin typeface="BIZ UDゴシック" panose="020B0400000000000000" pitchFamily="49" charset="-128"/>
                          <a:ea typeface="BIZ UDゴシック" panose="020B0400000000000000" pitchFamily="49" charset="-128"/>
                        </a:rPr>
                        <a:t>1.5</a:t>
                      </a:r>
                      <a:r>
                        <a:rPr lang="ja-JP" sz="1100" kern="100">
                          <a:effectLst/>
                          <a:latin typeface="BIZ UDゴシック" panose="020B0400000000000000" pitchFamily="49" charset="-128"/>
                          <a:ea typeface="BIZ UDゴシック" panose="020B0400000000000000" pitchFamily="49" charset="-128"/>
                        </a:rPr>
                        <a:t>ｍの高さの幹回りが</a:t>
                      </a:r>
                      <a:r>
                        <a:rPr lang="en-US" sz="1100" kern="100">
                          <a:effectLst/>
                          <a:latin typeface="BIZ UDゴシック" panose="020B0400000000000000" pitchFamily="49" charset="-128"/>
                          <a:ea typeface="BIZ UDゴシック" panose="020B0400000000000000" pitchFamily="49" charset="-128"/>
                        </a:rPr>
                        <a:t>1.2</a:t>
                      </a:r>
                      <a:r>
                        <a:rPr lang="ja-JP" sz="1100" kern="100">
                          <a:effectLst/>
                          <a:latin typeface="BIZ UDゴシック" panose="020B0400000000000000" pitchFamily="49" charset="-128"/>
                          <a:ea typeface="BIZ UDゴシック" panose="020B0400000000000000" pitchFamily="49" charset="-128"/>
                        </a:rPr>
                        <a:t>ｍ以上</a:t>
                      </a:r>
                    </a:p>
                  </a:txBody>
                  <a:tcPr marL="68580" marR="68580" marT="0" marB="0" anchor="ctr"/>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1</a:t>
                      </a:r>
                      <a:r>
                        <a:rPr lang="ja-JP" sz="1100" kern="100">
                          <a:effectLst/>
                          <a:latin typeface="BIZ UDゴシック" panose="020B0400000000000000" pitchFamily="49" charset="-128"/>
                          <a:ea typeface="BIZ UDゴシック" panose="020B0400000000000000" pitchFamily="49" charset="-128"/>
                        </a:rPr>
                        <a:t>本あたり</a:t>
                      </a:r>
                      <a:r>
                        <a:rPr lang="en-US" sz="1100" kern="100">
                          <a:effectLst/>
                          <a:latin typeface="BIZ UDゴシック" panose="020B0400000000000000" pitchFamily="49" charset="-128"/>
                          <a:ea typeface="BIZ UDゴシック" panose="020B0400000000000000" pitchFamily="49" charset="-128"/>
                        </a:rPr>
                        <a:t> 10,000</a:t>
                      </a:r>
                      <a:r>
                        <a:rPr lang="ja-JP" sz="1100" kern="100">
                          <a:effectLst/>
                          <a:latin typeface="BIZ UDゴシック" panose="020B0400000000000000" pitchFamily="49" charset="-128"/>
                          <a:ea typeface="BIZ UDゴシック" panose="020B0400000000000000" pitchFamily="49" charset="-128"/>
                        </a:rPr>
                        <a:t>円</a:t>
                      </a:r>
                    </a:p>
                  </a:txBody>
                  <a:tcPr marL="68580" marR="68580" marT="0" marB="0" anchor="ctr"/>
                </a:tc>
                <a:extLst>
                  <a:ext uri="{0D108BD9-81ED-4DB2-BD59-A6C34878D82A}">
                    <a16:rowId xmlns:a16="http://schemas.microsoft.com/office/drawing/2014/main" val="1755097314"/>
                  </a:ext>
                </a:extLst>
              </a:tr>
              <a:tr h="753529">
                <a:tc>
                  <a:txBody>
                    <a:bodyPr/>
                    <a:lstStyle/>
                    <a:p>
                      <a:pPr algn="just">
                        <a:lnSpc>
                          <a:spcPct val="107000"/>
                        </a:lnSpc>
                        <a:spcAft>
                          <a:spcPts val="800"/>
                        </a:spcAft>
                      </a:pPr>
                      <a:r>
                        <a:rPr lang="ja-JP" sz="1100" b="0" kern="100">
                          <a:solidFill>
                            <a:schemeClr val="tx1"/>
                          </a:solidFill>
                          <a:effectLst/>
                          <a:latin typeface="BIZ UDゴシック" panose="020B0400000000000000" pitchFamily="49" charset="-128"/>
                          <a:ea typeface="BIZ UDゴシック" panose="020B0400000000000000" pitchFamily="49" charset="-128"/>
                        </a:rPr>
                        <a:t>樹林</a:t>
                      </a:r>
                    </a:p>
                  </a:txBody>
                  <a:tcPr marL="68580" marR="68580" marT="0" marB="0" anchor="ctr">
                    <a:solidFill>
                      <a:schemeClr val="tx1">
                        <a:lumMod val="25000"/>
                        <a:lumOff val="75000"/>
                      </a:schemeClr>
                    </a:solidFill>
                  </a:tcPr>
                </a:tc>
                <a:tc>
                  <a:txBody>
                    <a:bodyPr/>
                    <a:lstStyle/>
                    <a:p>
                      <a:pPr algn="just">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面積</a:t>
                      </a:r>
                      <a:r>
                        <a:rPr lang="en-US" sz="1100" kern="100">
                          <a:effectLst/>
                          <a:latin typeface="BIZ UDゴシック" panose="020B0400000000000000" pitchFamily="49" charset="-128"/>
                          <a:ea typeface="BIZ UDゴシック" panose="020B0400000000000000" pitchFamily="49" charset="-128"/>
                        </a:rPr>
                        <a:t>300</a:t>
                      </a:r>
                      <a:r>
                        <a:rPr lang="ja-JP" sz="1100" kern="100">
                          <a:effectLst/>
                          <a:latin typeface="BIZ UDゴシック" panose="020B0400000000000000" pitchFamily="49" charset="-128"/>
                          <a:ea typeface="BIZ UDゴシック" panose="020B0400000000000000" pitchFamily="49" charset="-128"/>
                        </a:rPr>
                        <a:t>㎡以上</a:t>
                      </a:r>
                    </a:p>
                  </a:txBody>
                  <a:tcPr marL="68580" marR="68580" marT="0" marB="0" anchor="ctr"/>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30,000</a:t>
                      </a:r>
                      <a:r>
                        <a:rPr lang="ja-JP" sz="1100" kern="100">
                          <a:effectLst/>
                          <a:latin typeface="BIZ UDゴシック" panose="020B0400000000000000" pitchFamily="49" charset="-128"/>
                          <a:ea typeface="BIZ UDゴシック" panose="020B0400000000000000" pitchFamily="49" charset="-128"/>
                        </a:rPr>
                        <a:t>円～</a:t>
                      </a:r>
                      <a:r>
                        <a:rPr lang="en-US" sz="1100" kern="100">
                          <a:effectLst/>
                          <a:latin typeface="BIZ UDゴシック" panose="020B0400000000000000" pitchFamily="49" charset="-128"/>
                          <a:ea typeface="BIZ UDゴシック" panose="020B0400000000000000" pitchFamily="49" charset="-128"/>
                        </a:rPr>
                        <a:t>80,000</a:t>
                      </a:r>
                      <a:r>
                        <a:rPr lang="ja-JP" sz="1100" kern="100">
                          <a:effectLst/>
                          <a:latin typeface="BIZ UDゴシック" panose="020B0400000000000000" pitchFamily="49" charset="-128"/>
                          <a:ea typeface="BIZ UDゴシック" panose="020B0400000000000000" pitchFamily="49" charset="-128"/>
                        </a:rPr>
                        <a:t>円</a:t>
                      </a:r>
                    </a:p>
                  </a:txBody>
                  <a:tcPr marL="68580" marR="68580" marT="0" marB="0" anchor="ctr"/>
                </a:tc>
                <a:extLst>
                  <a:ext uri="{0D108BD9-81ED-4DB2-BD59-A6C34878D82A}">
                    <a16:rowId xmlns:a16="http://schemas.microsoft.com/office/drawing/2014/main" val="2081636539"/>
                  </a:ext>
                </a:extLst>
              </a:tr>
              <a:tr h="753529">
                <a:tc>
                  <a:txBody>
                    <a:bodyPr/>
                    <a:lstStyle/>
                    <a:p>
                      <a:pPr algn="just">
                        <a:lnSpc>
                          <a:spcPct val="107000"/>
                        </a:lnSpc>
                        <a:spcAft>
                          <a:spcPts val="800"/>
                        </a:spcAft>
                      </a:pPr>
                      <a:r>
                        <a:rPr lang="ja-JP" altLang="en-US" sz="1100" b="0" kern="100">
                          <a:solidFill>
                            <a:schemeClr val="tx1"/>
                          </a:solidFill>
                          <a:effectLst/>
                          <a:latin typeface="BIZ UDゴシック" panose="020B0400000000000000" pitchFamily="49" charset="-128"/>
                          <a:ea typeface="BIZ UDゴシック" panose="020B0400000000000000" pitchFamily="49" charset="-128"/>
                        </a:rPr>
                        <a:t>生け</a:t>
                      </a:r>
                      <a:r>
                        <a:rPr lang="ja-JP" sz="1100" b="0" kern="100">
                          <a:solidFill>
                            <a:schemeClr val="tx1"/>
                          </a:solidFill>
                          <a:effectLst/>
                          <a:latin typeface="BIZ UDゴシック" panose="020B0400000000000000" pitchFamily="49" charset="-128"/>
                          <a:ea typeface="BIZ UDゴシック" panose="020B0400000000000000" pitchFamily="49" charset="-128"/>
                        </a:rPr>
                        <a:t>垣</a:t>
                      </a:r>
                    </a:p>
                  </a:txBody>
                  <a:tcPr marL="68580" marR="68580" marT="0" marB="0" anchor="ctr">
                    <a:solidFill>
                      <a:schemeClr val="tx1">
                        <a:lumMod val="25000"/>
                        <a:lumOff val="75000"/>
                      </a:schemeClr>
                    </a:solidFill>
                  </a:tcPr>
                </a:tc>
                <a:tc>
                  <a:txBody>
                    <a:bodyPr/>
                    <a:lstStyle/>
                    <a:p>
                      <a:pPr algn="just">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道路に面し、高さ</a:t>
                      </a:r>
                      <a:r>
                        <a:rPr lang="en-US" sz="1100" kern="100">
                          <a:effectLst/>
                          <a:latin typeface="BIZ UDゴシック" panose="020B0400000000000000" pitchFamily="49" charset="-128"/>
                          <a:ea typeface="BIZ UDゴシック" panose="020B0400000000000000" pitchFamily="49" charset="-128"/>
                        </a:rPr>
                        <a:t>1</a:t>
                      </a:r>
                      <a:r>
                        <a:rPr lang="ja-JP" sz="1100" kern="100">
                          <a:effectLst/>
                          <a:latin typeface="BIZ UDゴシック" panose="020B0400000000000000" pitchFamily="49" charset="-128"/>
                          <a:ea typeface="BIZ UDゴシック" panose="020B0400000000000000" pitchFamily="49" charset="-128"/>
                        </a:rPr>
                        <a:t>ｍ以上、延長</a:t>
                      </a:r>
                      <a:r>
                        <a:rPr lang="en-US" sz="1100" kern="100">
                          <a:effectLst/>
                          <a:latin typeface="BIZ UDゴシック" panose="020B0400000000000000" pitchFamily="49" charset="-128"/>
                          <a:ea typeface="BIZ UDゴシック" panose="020B0400000000000000" pitchFamily="49" charset="-128"/>
                        </a:rPr>
                        <a:t>10</a:t>
                      </a:r>
                      <a:r>
                        <a:rPr lang="ja-JP" sz="1100" kern="100">
                          <a:effectLst/>
                          <a:latin typeface="BIZ UDゴシック" panose="020B0400000000000000" pitchFamily="49" charset="-128"/>
                          <a:ea typeface="BIZ UDゴシック" panose="020B0400000000000000" pitchFamily="49" charset="-128"/>
                        </a:rPr>
                        <a:t>ｍ以上</a:t>
                      </a:r>
                    </a:p>
                  </a:txBody>
                  <a:tcPr marL="68580" marR="68580" marT="0" marB="0" anchor="ctr"/>
                </a:tc>
                <a:tc>
                  <a:txBody>
                    <a:bodyPr/>
                    <a:lstStyle/>
                    <a:p>
                      <a:pPr algn="ctr">
                        <a:lnSpc>
                          <a:spcPct val="107000"/>
                        </a:lnSpc>
                        <a:spcAft>
                          <a:spcPts val="800"/>
                        </a:spcAft>
                      </a:pPr>
                      <a:r>
                        <a:rPr lang="en-US" sz="1100" kern="100" dirty="0">
                          <a:effectLst/>
                          <a:latin typeface="BIZ UDゴシック" panose="020B0400000000000000" pitchFamily="49" charset="-128"/>
                          <a:ea typeface="BIZ UDゴシック" panose="020B0400000000000000" pitchFamily="49" charset="-128"/>
                        </a:rPr>
                        <a:t>1</a:t>
                      </a:r>
                      <a:r>
                        <a:rPr lang="ja-JP" sz="1100" kern="100" dirty="0">
                          <a:effectLst/>
                          <a:latin typeface="BIZ UDゴシック" panose="020B0400000000000000" pitchFamily="49" charset="-128"/>
                          <a:ea typeface="BIZ UDゴシック" panose="020B0400000000000000" pitchFamily="49" charset="-128"/>
                        </a:rPr>
                        <a:t>ｍあたり　</a:t>
                      </a:r>
                      <a:r>
                        <a:rPr lang="en-US" sz="1100" kern="100" dirty="0">
                          <a:effectLst/>
                          <a:latin typeface="BIZ UDゴシック" panose="020B0400000000000000" pitchFamily="49" charset="-128"/>
                          <a:ea typeface="BIZ UDゴシック" panose="020B0400000000000000" pitchFamily="49" charset="-128"/>
                        </a:rPr>
                        <a:t>1,000</a:t>
                      </a:r>
                      <a:r>
                        <a:rPr lang="ja-JP" sz="1100" kern="100" dirty="0">
                          <a:effectLst/>
                          <a:latin typeface="BIZ UDゴシック" panose="020B0400000000000000" pitchFamily="49" charset="-128"/>
                          <a:ea typeface="BIZ UDゴシック" panose="020B0400000000000000" pitchFamily="49" charset="-128"/>
                        </a:rPr>
                        <a:t>円</a:t>
                      </a:r>
                    </a:p>
                  </a:txBody>
                  <a:tcPr marL="68580" marR="68580" marT="0" marB="0" anchor="ctr"/>
                </a:tc>
                <a:extLst>
                  <a:ext uri="{0D108BD9-81ED-4DB2-BD59-A6C34878D82A}">
                    <a16:rowId xmlns:a16="http://schemas.microsoft.com/office/drawing/2014/main" val="2680912905"/>
                  </a:ext>
                </a:extLst>
              </a:tr>
            </a:tbl>
          </a:graphicData>
        </a:graphic>
      </p:graphicFrame>
      <p:sp>
        <p:nvSpPr>
          <p:cNvPr id="3" name="スライド番号プレースホルダー 8">
            <a:extLst>
              <a:ext uri="{FF2B5EF4-FFF2-40B4-BE49-F238E27FC236}">
                <a16:creationId xmlns:a16="http://schemas.microsoft.com/office/drawing/2014/main" id="{6D3DD118-DBFE-6F2D-BEB5-1CE82611EF03}"/>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6</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9705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公園におけるみどりの維持・管理</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6"/>
            <a:ext cx="10081116" cy="3252449"/>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　区立公園における植栽では、樹木樹種や生育状態、立地条件や周辺環境への影響等を踏まえながら、各樹木に応じた周期的な剪定、病虫害防除等の適切管理な管理を行っています。</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樹木が繁茂している場合には、剪定のほか、枯れ枝や折れ枝など、危険な状態、公園利用に支障となる状態がある場合には、適宜除去等の対応をしています。</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また、腐朽が進んでいる等の健全ではない状態の樹木に対しては、必要に応じて個別に樹木診断も行いながら伐採も行っています。伐採にあたっては、事前に伐採理由を周辺住民に周知した上で実施し、伐採後はできる限り補植することで、公園内の貴重なみどりの確保に努めています。</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一部の区立公園にある芝生については、芝刈り、エアレーション、目土かけ等と共に、一定期間の養生（閉鎖）を行いながら、良好な芝生が維持できるよう管理しています。</a:t>
            </a:r>
            <a:endParaRPr lang="en-US" altLang="ja-JP" sz="1600" dirty="0">
              <a:latin typeface="BIZ UDゴシック" panose="020B0400000000000000" pitchFamily="49" charset="-128"/>
              <a:ea typeface="BIZ UDゴシック" panose="020B0400000000000000" pitchFamily="49" charset="-128"/>
            </a:endParaRPr>
          </a:p>
        </p:txBody>
      </p:sp>
      <p:pic>
        <p:nvPicPr>
          <p:cNvPr id="8" name="図 7" descr="家の前に立っている木&#10;&#10;低い精度で自動的に生成された説明">
            <a:extLst>
              <a:ext uri="{FF2B5EF4-FFF2-40B4-BE49-F238E27FC236}">
                <a16:creationId xmlns:a16="http://schemas.microsoft.com/office/drawing/2014/main" id="{EA81F8FD-DB50-6FD1-DDF8-4FCA2CCA27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3591" y="4377188"/>
            <a:ext cx="2843809" cy="2132856"/>
          </a:xfrm>
          <a:prstGeom prst="rect">
            <a:avLst/>
          </a:prstGeom>
        </p:spPr>
      </p:pic>
      <p:pic>
        <p:nvPicPr>
          <p:cNvPr id="10" name="図 9" descr="公園にいる人たち&#10;&#10;中程度の精度で自動的に生成された説明">
            <a:extLst>
              <a:ext uri="{FF2B5EF4-FFF2-40B4-BE49-F238E27FC236}">
                <a16:creationId xmlns:a16="http://schemas.microsoft.com/office/drawing/2014/main" id="{28F76EA1-E737-8675-B03D-55B27D945E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32" y="4377188"/>
            <a:ext cx="2843808" cy="2132856"/>
          </a:xfrm>
          <a:prstGeom prst="rect">
            <a:avLst/>
          </a:prstGeom>
        </p:spPr>
      </p:pic>
      <p:sp>
        <p:nvSpPr>
          <p:cNvPr id="5" name="スライド番号プレースホルダー 8">
            <a:extLst>
              <a:ext uri="{FF2B5EF4-FFF2-40B4-BE49-F238E27FC236}">
                <a16:creationId xmlns:a16="http://schemas.microsoft.com/office/drawing/2014/main" id="{11B03377-7141-E6D1-85A7-2D3EB9D03A75}"/>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7</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16088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街路・河川におけるみどりの維持・管理</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474327" y="1049533"/>
            <a:ext cx="5621674" cy="2883524"/>
          </a:xfrm>
          <a:prstGeom prst="rect">
            <a:avLst/>
          </a:prstGeom>
          <a:noFill/>
        </p:spPr>
        <p:txBody>
          <a:bodyPr wrap="square" lIns="0" tIns="0" rIns="0" bIns="0" rtlCol="0">
            <a:noAutofit/>
          </a:bodyPr>
          <a:lstStyle/>
          <a:p>
            <a:r>
              <a:rPr lang="ja-JP" altLang="en-US" sz="1600" u="sng" dirty="0">
                <a:latin typeface="BIZ UDゴシック" panose="020B0400000000000000" pitchFamily="49" charset="-128"/>
                <a:ea typeface="BIZ UDゴシック" panose="020B0400000000000000" pitchFamily="49" charset="-128"/>
              </a:rPr>
              <a:t>河川による水とみどりのネットワークの構築</a:t>
            </a:r>
            <a:endParaRPr lang="en-US" altLang="ja-JP" sz="1600" u="sng"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神田川や妙正寺川等、河川沿いの緑を適切に維持管理していきます。</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a:p>
            <a:r>
              <a:rPr lang="ja-JP" altLang="en-US" sz="1600" u="sng" dirty="0">
                <a:latin typeface="BIZ UDゴシック" panose="020B0400000000000000" pitchFamily="49" charset="-128"/>
                <a:ea typeface="BIZ UDゴシック" panose="020B0400000000000000" pitchFamily="49" charset="-128"/>
              </a:rPr>
              <a:t>既存樹木の適切な維持管理</a:t>
            </a:r>
            <a:endParaRPr lang="en-US" altLang="ja-JP" sz="1600" u="sng"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日常的な維持管理や樹木の植え替えを適切に行うなど、量を増やすだけでなく、質にも配慮した緑化を進めていきます。</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a:p>
            <a:r>
              <a:rPr lang="ja-JP" altLang="en-US" sz="1600" u="sng" dirty="0">
                <a:latin typeface="BIZ UDゴシック" panose="020B0400000000000000" pitchFamily="49" charset="-128"/>
                <a:ea typeface="BIZ UDゴシック" panose="020B0400000000000000" pitchFamily="49" charset="-128"/>
              </a:rPr>
              <a:t>道路による緑のネットワークの構築</a:t>
            </a:r>
            <a:endParaRPr lang="en-US" altLang="ja-JP" sz="1600" u="sng"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都市計画道路における街路樹整備を行い、緑化を推進していきます。</a:t>
            </a:r>
            <a:endParaRPr lang="en-US" altLang="ja-JP" sz="1600" dirty="0">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B63340B6-36F0-72CE-534A-F560D7728CF4}"/>
              </a:ext>
            </a:extLst>
          </p:cNvPr>
          <p:cNvSpPr txBox="1"/>
          <p:nvPr/>
        </p:nvSpPr>
        <p:spPr>
          <a:xfrm>
            <a:off x="10151194" y="6672764"/>
            <a:ext cx="1106062" cy="234991"/>
          </a:xfrm>
          <a:prstGeom prst="rect">
            <a:avLst/>
          </a:prstGeom>
          <a:noFill/>
        </p:spPr>
        <p:txBody>
          <a:bodyPr wrap="square" lIns="0" tIns="0" rIns="0" bIns="0" rtlCol="0" anchor="ctr" anchorCtr="0">
            <a:noAutofit/>
          </a:bodyPr>
          <a:lstStyle/>
          <a:p>
            <a:r>
              <a:rPr lang="ja-JP" altLang="en-US" sz="800" dirty="0"/>
              <a:t>（出典）中野区資料</a:t>
            </a:r>
            <a:endParaRPr lang="en-US" altLang="ja-JP" sz="800" dirty="0"/>
          </a:p>
        </p:txBody>
      </p:sp>
      <p:sp>
        <p:nvSpPr>
          <p:cNvPr id="26" name="テキスト ボックス 25">
            <a:extLst>
              <a:ext uri="{FF2B5EF4-FFF2-40B4-BE49-F238E27FC236}">
                <a16:creationId xmlns:a16="http://schemas.microsoft.com/office/drawing/2014/main" id="{28BE707D-38DD-C15E-6EC3-94C2E174839E}"/>
              </a:ext>
            </a:extLst>
          </p:cNvPr>
          <p:cNvSpPr txBox="1"/>
          <p:nvPr/>
        </p:nvSpPr>
        <p:spPr>
          <a:xfrm>
            <a:off x="6226572" y="908264"/>
            <a:ext cx="3366222" cy="282536"/>
          </a:xfrm>
          <a:prstGeom prst="rect">
            <a:avLst/>
          </a:prstGeom>
          <a:noFill/>
        </p:spPr>
        <p:txBody>
          <a:bodyPr wrap="square" lIns="0" tIns="0" rIns="0" bIns="0" rtlCol="0" anchor="ctr" anchorCtr="0">
            <a:noAutofit/>
          </a:bodyPr>
          <a:lstStyle/>
          <a:p>
            <a:pPr algn="just"/>
            <a:r>
              <a:rPr lang="ja-JP" altLang="en-US" sz="1200" dirty="0">
                <a:latin typeface="BIZ UDゴシック" panose="020B0400000000000000" pitchFamily="49" charset="-128"/>
                <a:ea typeface="BIZ UDゴシック" panose="020B0400000000000000" pitchFamily="49" charset="-128"/>
              </a:rPr>
              <a:t>東京の街路樹等管理規模基礎資料</a:t>
            </a:r>
            <a:endParaRPr lang="en-US" altLang="ja-JP" sz="1200" dirty="0">
              <a:latin typeface="BIZ UDゴシック" panose="020B0400000000000000" pitchFamily="49" charset="-128"/>
              <a:ea typeface="BIZ UDゴシック" panose="020B0400000000000000" pitchFamily="49" charset="-128"/>
            </a:endParaRPr>
          </a:p>
        </p:txBody>
      </p:sp>
      <p:graphicFrame>
        <p:nvGraphicFramePr>
          <p:cNvPr id="5" name="表 4">
            <a:extLst>
              <a:ext uri="{FF2B5EF4-FFF2-40B4-BE49-F238E27FC236}">
                <a16:creationId xmlns:a16="http://schemas.microsoft.com/office/drawing/2014/main" id="{FE2874BE-F076-D540-33FB-8E9656C34473}"/>
              </a:ext>
            </a:extLst>
          </p:cNvPr>
          <p:cNvGraphicFramePr>
            <a:graphicFrameLocks noGrp="1"/>
          </p:cNvGraphicFramePr>
          <p:nvPr/>
        </p:nvGraphicFramePr>
        <p:xfrm>
          <a:off x="6226572" y="1177610"/>
          <a:ext cx="4824535" cy="5495154"/>
        </p:xfrm>
        <a:graphic>
          <a:graphicData uri="http://schemas.openxmlformats.org/drawingml/2006/table">
            <a:tbl>
              <a:tblPr>
                <a:tableStyleId>{5C22544A-7EE6-4342-B048-85BDC9FD1C3A}</a:tableStyleId>
              </a:tblPr>
              <a:tblGrid>
                <a:gridCol w="360040">
                  <a:extLst>
                    <a:ext uri="{9D8B030D-6E8A-4147-A177-3AD203B41FA5}">
                      <a16:colId xmlns:a16="http://schemas.microsoft.com/office/drawing/2014/main" val="1018345653"/>
                    </a:ext>
                  </a:extLst>
                </a:gridCol>
                <a:gridCol w="1337715">
                  <a:extLst>
                    <a:ext uri="{9D8B030D-6E8A-4147-A177-3AD203B41FA5}">
                      <a16:colId xmlns:a16="http://schemas.microsoft.com/office/drawing/2014/main" val="2953968448"/>
                    </a:ext>
                  </a:extLst>
                </a:gridCol>
                <a:gridCol w="1042260">
                  <a:extLst>
                    <a:ext uri="{9D8B030D-6E8A-4147-A177-3AD203B41FA5}">
                      <a16:colId xmlns:a16="http://schemas.microsoft.com/office/drawing/2014/main" val="2322356705"/>
                    </a:ext>
                  </a:extLst>
                </a:gridCol>
                <a:gridCol w="1042260">
                  <a:extLst>
                    <a:ext uri="{9D8B030D-6E8A-4147-A177-3AD203B41FA5}">
                      <a16:colId xmlns:a16="http://schemas.microsoft.com/office/drawing/2014/main" val="2183719623"/>
                    </a:ext>
                  </a:extLst>
                </a:gridCol>
                <a:gridCol w="1042260">
                  <a:extLst>
                    <a:ext uri="{9D8B030D-6E8A-4147-A177-3AD203B41FA5}">
                      <a16:colId xmlns:a16="http://schemas.microsoft.com/office/drawing/2014/main" val="1306295945"/>
                    </a:ext>
                  </a:extLst>
                </a:gridCol>
              </a:tblGrid>
              <a:tr h="177371">
                <a:tc gridSpan="2">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自治体名称</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106444" marR="106444" marT="53222" marB="53222" anchor="ctr"/>
                </a:tc>
                <a:tc hMerge="1">
                  <a:txBody>
                    <a:bodyPr/>
                    <a:lstStyle/>
                    <a:p>
                      <a:pPr algn="l" fontAlgn="ctr"/>
                      <a:endParaRPr lang="ja-JP" altLang="en-US" sz="800" b="0" i="0" u="none" strike="noStrike">
                        <a:solidFill>
                          <a:srgbClr val="000000"/>
                        </a:solidFill>
                        <a:effectLst/>
                        <a:latin typeface="HGP創英角ｺﾞｼｯｸUB" panose="020B0900000000000000" pitchFamily="50" charset="-128"/>
                        <a:ea typeface="HGP創英角ｺﾞｼｯｸUB" panose="020B0900000000000000" pitchFamily="50" charset="-128"/>
                      </a:endParaRPr>
                    </a:p>
                  </a:txBody>
                  <a:tcPr marL="106444" marR="106444" marT="53222" marB="53222" anchor="ctr"/>
                </a:tc>
                <a:tc>
                  <a:txBody>
                    <a:bodyPr/>
                    <a:lstStyle/>
                    <a:p>
                      <a:pPr algn="ctr" fontAlgn="ctr"/>
                      <a:r>
                        <a:rPr lang="ja-JP" altLang="en-US" sz="800" u="none" strike="noStrike">
                          <a:effectLst/>
                          <a:latin typeface="BIZ UDゴシック" panose="020B0400000000000000" pitchFamily="49" charset="-128"/>
                          <a:ea typeface="BIZ UDゴシック" panose="020B0400000000000000" pitchFamily="49" charset="-128"/>
                        </a:rPr>
                        <a:t> 令和</a:t>
                      </a:r>
                      <a:r>
                        <a:rPr lang="en-US" altLang="ja-JP" sz="800" u="none" strike="noStrike">
                          <a:effectLst/>
                          <a:latin typeface="BIZ UDゴシック" panose="020B0400000000000000" pitchFamily="49" charset="-128"/>
                          <a:ea typeface="BIZ UDゴシック" panose="020B0400000000000000" pitchFamily="49" charset="-128"/>
                        </a:rPr>
                        <a:t>4</a:t>
                      </a:r>
                      <a:r>
                        <a:rPr lang="ja-JP" altLang="en-US" sz="800" u="none" strike="noStrike">
                          <a:effectLst/>
                          <a:latin typeface="BIZ UDゴシック" panose="020B0400000000000000" pitchFamily="49" charset="-128"/>
                          <a:ea typeface="BIZ UDゴシック" panose="020B0400000000000000" pitchFamily="49" charset="-128"/>
                        </a:rPr>
                        <a:t>年度</a:t>
                      </a:r>
                      <a:r>
                        <a:rPr lang="en-US" altLang="ja-JP" sz="800" u="none" strike="noStrike">
                          <a:effectLst/>
                          <a:latin typeface="BIZ UDゴシック" panose="020B0400000000000000" pitchFamily="49" charset="-128"/>
                          <a:ea typeface="BIZ UDゴシック" panose="020B0400000000000000" pitchFamily="49" charset="-128"/>
                        </a:rPr>
                        <a:t>【2022】 </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106444" marR="106444" marT="53222" marB="53222" anchor="ctr"/>
                </a:tc>
                <a:tc>
                  <a:txBody>
                    <a:bodyPr/>
                    <a:lstStyle/>
                    <a:p>
                      <a:pPr algn="ctr" fontAlgn="ctr"/>
                      <a:r>
                        <a:rPr lang="ja-JP" altLang="en-US" sz="800" u="none" strike="noStrike" dirty="0">
                          <a:effectLst/>
                          <a:latin typeface="BIZ UDゴシック" panose="020B0400000000000000" pitchFamily="49" charset="-128"/>
                          <a:ea typeface="BIZ UDゴシック" panose="020B0400000000000000" pitchFamily="49" charset="-128"/>
                        </a:rPr>
                        <a:t> 令和</a:t>
                      </a:r>
                      <a:r>
                        <a:rPr lang="en-US" altLang="ja-JP" sz="800" u="none" strike="noStrike" dirty="0">
                          <a:effectLst/>
                          <a:latin typeface="BIZ UDゴシック" panose="020B0400000000000000" pitchFamily="49" charset="-128"/>
                          <a:ea typeface="BIZ UDゴシック" panose="020B0400000000000000" pitchFamily="49" charset="-128"/>
                        </a:rPr>
                        <a:t>5</a:t>
                      </a:r>
                      <a:r>
                        <a:rPr lang="ja-JP" altLang="en-US" sz="800" u="none" strike="noStrike" dirty="0">
                          <a:effectLst/>
                          <a:latin typeface="BIZ UDゴシック" panose="020B0400000000000000" pitchFamily="49" charset="-128"/>
                          <a:ea typeface="BIZ UDゴシック" panose="020B0400000000000000" pitchFamily="49" charset="-128"/>
                        </a:rPr>
                        <a:t>年度</a:t>
                      </a:r>
                      <a:r>
                        <a:rPr lang="en-US" altLang="ja-JP" sz="800" u="none" strike="noStrike" dirty="0">
                          <a:effectLst/>
                          <a:latin typeface="BIZ UDゴシック" panose="020B0400000000000000" pitchFamily="49" charset="-128"/>
                          <a:ea typeface="BIZ UDゴシック" panose="020B0400000000000000" pitchFamily="49" charset="-128"/>
                        </a:rPr>
                        <a:t>【2023】 </a:t>
                      </a:r>
                      <a:endParaRPr lang="en-US" altLang="ja-JP"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106444" marR="106444" marT="53222" marB="53222" anchor="ctr"/>
                </a:tc>
                <a:tc>
                  <a:txBody>
                    <a:bodyPr/>
                    <a:lstStyle/>
                    <a:p>
                      <a:pPr algn="ctr" fontAlgn="ctr"/>
                      <a:r>
                        <a:rPr lang="ja-JP" altLang="en-US" sz="800" u="none" strike="noStrike">
                          <a:effectLst/>
                          <a:latin typeface="BIZ UDゴシック" panose="020B0400000000000000" pitchFamily="49" charset="-128"/>
                          <a:ea typeface="BIZ UDゴシック" panose="020B0400000000000000" pitchFamily="49" charset="-128"/>
                        </a:rPr>
                        <a:t> 令和</a:t>
                      </a:r>
                      <a:r>
                        <a:rPr lang="en-US" altLang="ja-JP" sz="800" u="none" strike="noStrike">
                          <a:effectLst/>
                          <a:latin typeface="BIZ UDゴシック" panose="020B0400000000000000" pitchFamily="49" charset="-128"/>
                          <a:ea typeface="BIZ UDゴシック" panose="020B0400000000000000" pitchFamily="49" charset="-128"/>
                        </a:rPr>
                        <a:t>6</a:t>
                      </a:r>
                      <a:r>
                        <a:rPr lang="ja-JP" altLang="en-US" sz="800" u="none" strike="noStrike">
                          <a:effectLst/>
                          <a:latin typeface="BIZ UDゴシック" panose="020B0400000000000000" pitchFamily="49" charset="-128"/>
                          <a:ea typeface="BIZ UDゴシック" panose="020B0400000000000000" pitchFamily="49" charset="-128"/>
                        </a:rPr>
                        <a:t>年度</a:t>
                      </a:r>
                      <a:r>
                        <a:rPr lang="en-US" altLang="ja-JP" sz="800" u="none" strike="noStrike">
                          <a:effectLst/>
                          <a:latin typeface="BIZ UDゴシック" panose="020B0400000000000000" pitchFamily="49" charset="-128"/>
                          <a:ea typeface="BIZ UDゴシック" panose="020B0400000000000000" pitchFamily="49" charset="-128"/>
                        </a:rPr>
                        <a:t>【2024】 </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106444" marR="106444" marT="53222" marB="53222" anchor="ctr"/>
                </a:tc>
                <a:extLst>
                  <a:ext uri="{0D108BD9-81ED-4DB2-BD59-A6C34878D82A}">
                    <a16:rowId xmlns:a16="http://schemas.microsoft.com/office/drawing/2014/main" val="1762436535"/>
                  </a:ext>
                </a:extLst>
              </a:tr>
              <a:tr h="177371">
                <a:tc gridSpan="2">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中野区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106444" marR="106444" marT="53222" marB="53222" anchor="ctr"/>
                </a:tc>
                <a:tc hMerge="1">
                  <a:txBody>
                    <a:bodyPr/>
                    <a:lstStyle/>
                    <a:p>
                      <a:pPr algn="l" fontAlgn="ctr"/>
                      <a:endParaRPr lang="ja-JP" altLang="en-US" sz="800" b="0" i="0" u="none" strike="noStrike">
                        <a:solidFill>
                          <a:srgbClr val="000000"/>
                        </a:solidFill>
                        <a:effectLst/>
                        <a:latin typeface="HGP創英角ｺﾞｼｯｸUB" panose="020B0900000000000000" pitchFamily="50" charset="-128"/>
                        <a:ea typeface="HGP創英角ｺﾞｼｯｸUB" panose="020B0900000000000000" pitchFamily="50" charset="-128"/>
                      </a:endParaRPr>
                    </a:p>
                  </a:txBody>
                  <a:tcPr marL="106444" marR="106444" marT="53222" marB="53222" anchor="ctr"/>
                </a:tc>
                <a:tc>
                  <a:txBody>
                    <a:bodyPr/>
                    <a:lstStyle/>
                    <a:p>
                      <a:pPr algn="ctr" fontAlgn="ctr"/>
                      <a:r>
                        <a:rPr lang="ja-JP" altLang="en-US" sz="600" u="none" strike="noStrike">
                          <a:effectLst/>
                          <a:latin typeface="BIZ UDゴシック" panose="020B0400000000000000" pitchFamily="49" charset="-128"/>
                          <a:ea typeface="BIZ UDゴシック" panose="020B0400000000000000" pitchFamily="49" charset="-128"/>
                        </a:rPr>
                        <a:t>令和</a:t>
                      </a:r>
                      <a:r>
                        <a:rPr lang="en-US" altLang="ja-JP" sz="600" u="none" strike="noStrike">
                          <a:effectLst/>
                          <a:latin typeface="BIZ UDゴシック" panose="020B0400000000000000" pitchFamily="49" charset="-128"/>
                          <a:ea typeface="BIZ UDゴシック" panose="020B0400000000000000" pitchFamily="49" charset="-128"/>
                        </a:rPr>
                        <a:t>4</a:t>
                      </a:r>
                      <a:r>
                        <a:rPr lang="ja-JP" altLang="en-US" sz="600" u="none" strike="noStrike">
                          <a:effectLst/>
                          <a:latin typeface="BIZ UDゴシック" panose="020B0400000000000000" pitchFamily="49" charset="-128"/>
                          <a:ea typeface="BIZ UDゴシック" panose="020B0400000000000000" pitchFamily="49" charset="-128"/>
                        </a:rPr>
                        <a:t>年</a:t>
                      </a:r>
                      <a:r>
                        <a:rPr lang="en-US" altLang="ja-JP" sz="600" u="none" strike="noStrike">
                          <a:effectLst/>
                          <a:latin typeface="BIZ UDゴシック" panose="020B0400000000000000" pitchFamily="49" charset="-128"/>
                          <a:ea typeface="BIZ UDゴシック" panose="020B0400000000000000" pitchFamily="49" charset="-128"/>
                        </a:rPr>
                        <a:t>4</a:t>
                      </a:r>
                      <a:r>
                        <a:rPr lang="ja-JP" altLang="en-US" sz="600" u="none" strike="noStrike">
                          <a:effectLst/>
                          <a:latin typeface="BIZ UDゴシック" panose="020B0400000000000000" pitchFamily="49" charset="-128"/>
                          <a:ea typeface="BIZ UDゴシック" panose="020B0400000000000000" pitchFamily="49" charset="-128"/>
                        </a:rPr>
                        <a:t>月</a:t>
                      </a:r>
                      <a:r>
                        <a:rPr lang="en-US" altLang="ja-JP" sz="600" u="none" strike="noStrike">
                          <a:effectLst/>
                          <a:latin typeface="BIZ UDゴシック" panose="020B0400000000000000" pitchFamily="49" charset="-128"/>
                          <a:ea typeface="BIZ UDゴシック" panose="020B0400000000000000" pitchFamily="49" charset="-128"/>
                        </a:rPr>
                        <a:t>1</a:t>
                      </a:r>
                      <a:r>
                        <a:rPr lang="ja-JP" altLang="en-US" sz="600" u="none" strike="noStrike">
                          <a:effectLst/>
                          <a:latin typeface="BIZ UDゴシック" panose="020B0400000000000000" pitchFamily="49" charset="-128"/>
                          <a:ea typeface="BIZ UDゴシック" panose="020B0400000000000000" pitchFamily="49" charset="-128"/>
                        </a:rPr>
                        <a:t>日</a:t>
                      </a:r>
                      <a:endParaRPr lang="ja-JP" altLang="en-US" sz="600" b="0" i="0" u="none" strike="noStrike">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ctr" fontAlgn="ctr"/>
                      <a:r>
                        <a:rPr lang="ja-JP" altLang="en-US" sz="600" u="none" strike="noStrike">
                          <a:effectLst/>
                          <a:latin typeface="BIZ UDゴシック" panose="020B0400000000000000" pitchFamily="49" charset="-128"/>
                          <a:ea typeface="BIZ UDゴシック" panose="020B0400000000000000" pitchFamily="49" charset="-128"/>
                        </a:rPr>
                        <a:t>令和</a:t>
                      </a:r>
                      <a:r>
                        <a:rPr lang="en-US" altLang="ja-JP" sz="600" u="none" strike="noStrike">
                          <a:effectLst/>
                          <a:latin typeface="BIZ UDゴシック" panose="020B0400000000000000" pitchFamily="49" charset="-128"/>
                          <a:ea typeface="BIZ UDゴシック" panose="020B0400000000000000" pitchFamily="49" charset="-128"/>
                        </a:rPr>
                        <a:t>5</a:t>
                      </a:r>
                      <a:r>
                        <a:rPr lang="ja-JP" altLang="en-US" sz="600" u="none" strike="noStrike">
                          <a:effectLst/>
                          <a:latin typeface="BIZ UDゴシック" panose="020B0400000000000000" pitchFamily="49" charset="-128"/>
                          <a:ea typeface="BIZ UDゴシック" panose="020B0400000000000000" pitchFamily="49" charset="-128"/>
                        </a:rPr>
                        <a:t>年</a:t>
                      </a:r>
                      <a:r>
                        <a:rPr lang="en-US" altLang="ja-JP" sz="600" u="none" strike="noStrike">
                          <a:effectLst/>
                          <a:latin typeface="BIZ UDゴシック" panose="020B0400000000000000" pitchFamily="49" charset="-128"/>
                          <a:ea typeface="BIZ UDゴシック" panose="020B0400000000000000" pitchFamily="49" charset="-128"/>
                        </a:rPr>
                        <a:t>4</a:t>
                      </a:r>
                      <a:r>
                        <a:rPr lang="ja-JP" altLang="en-US" sz="600" u="none" strike="noStrike">
                          <a:effectLst/>
                          <a:latin typeface="BIZ UDゴシック" panose="020B0400000000000000" pitchFamily="49" charset="-128"/>
                          <a:ea typeface="BIZ UDゴシック" panose="020B0400000000000000" pitchFamily="49" charset="-128"/>
                        </a:rPr>
                        <a:t>月</a:t>
                      </a:r>
                      <a:r>
                        <a:rPr lang="en-US" altLang="ja-JP" sz="600" u="none" strike="noStrike">
                          <a:effectLst/>
                          <a:latin typeface="BIZ UDゴシック" panose="020B0400000000000000" pitchFamily="49" charset="-128"/>
                          <a:ea typeface="BIZ UDゴシック" panose="020B0400000000000000" pitchFamily="49" charset="-128"/>
                        </a:rPr>
                        <a:t>1</a:t>
                      </a:r>
                      <a:r>
                        <a:rPr lang="ja-JP" altLang="en-US" sz="600" u="none" strike="noStrike">
                          <a:effectLst/>
                          <a:latin typeface="BIZ UDゴシック" panose="020B0400000000000000" pitchFamily="49" charset="-128"/>
                          <a:ea typeface="BIZ UDゴシック" panose="020B0400000000000000" pitchFamily="49" charset="-128"/>
                        </a:rPr>
                        <a:t>日</a:t>
                      </a:r>
                      <a:endParaRPr lang="ja-JP" altLang="en-US" sz="600" b="0" i="0" u="none" strike="noStrike">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ctr" fontAlgn="ctr"/>
                      <a:r>
                        <a:rPr lang="ja-JP" altLang="en-US" sz="600" u="none" strike="noStrike">
                          <a:effectLst/>
                          <a:latin typeface="BIZ UDゴシック" panose="020B0400000000000000" pitchFamily="49" charset="-128"/>
                          <a:ea typeface="BIZ UDゴシック" panose="020B0400000000000000" pitchFamily="49" charset="-128"/>
                        </a:rPr>
                        <a:t>令和</a:t>
                      </a:r>
                      <a:r>
                        <a:rPr lang="en-US" altLang="ja-JP" sz="600" u="none" strike="noStrike">
                          <a:effectLst/>
                          <a:latin typeface="BIZ UDゴシック" panose="020B0400000000000000" pitchFamily="49" charset="-128"/>
                          <a:ea typeface="BIZ UDゴシック" panose="020B0400000000000000" pitchFamily="49" charset="-128"/>
                        </a:rPr>
                        <a:t>6</a:t>
                      </a:r>
                      <a:r>
                        <a:rPr lang="ja-JP" altLang="en-US" sz="600" u="none" strike="noStrike">
                          <a:effectLst/>
                          <a:latin typeface="BIZ UDゴシック" panose="020B0400000000000000" pitchFamily="49" charset="-128"/>
                          <a:ea typeface="BIZ UDゴシック" panose="020B0400000000000000" pitchFamily="49" charset="-128"/>
                        </a:rPr>
                        <a:t>年</a:t>
                      </a:r>
                      <a:r>
                        <a:rPr lang="en-US" altLang="ja-JP" sz="600" u="none" strike="noStrike">
                          <a:effectLst/>
                          <a:latin typeface="BIZ UDゴシック" panose="020B0400000000000000" pitchFamily="49" charset="-128"/>
                          <a:ea typeface="BIZ UDゴシック" panose="020B0400000000000000" pitchFamily="49" charset="-128"/>
                        </a:rPr>
                        <a:t>4</a:t>
                      </a:r>
                      <a:r>
                        <a:rPr lang="ja-JP" altLang="en-US" sz="600" u="none" strike="noStrike">
                          <a:effectLst/>
                          <a:latin typeface="BIZ UDゴシック" panose="020B0400000000000000" pitchFamily="49" charset="-128"/>
                          <a:ea typeface="BIZ UDゴシック" panose="020B0400000000000000" pitchFamily="49" charset="-128"/>
                        </a:rPr>
                        <a:t>月</a:t>
                      </a:r>
                      <a:r>
                        <a:rPr lang="en-US" altLang="ja-JP" sz="600" u="none" strike="noStrike">
                          <a:effectLst/>
                          <a:latin typeface="BIZ UDゴシック" panose="020B0400000000000000" pitchFamily="49" charset="-128"/>
                          <a:ea typeface="BIZ UDゴシック" panose="020B0400000000000000" pitchFamily="49" charset="-128"/>
                        </a:rPr>
                        <a:t>1</a:t>
                      </a:r>
                      <a:r>
                        <a:rPr lang="ja-JP" altLang="en-US" sz="600" u="none" strike="noStrike">
                          <a:effectLst/>
                          <a:latin typeface="BIZ UDゴシック" panose="020B0400000000000000" pitchFamily="49" charset="-128"/>
                          <a:ea typeface="BIZ UDゴシック" panose="020B0400000000000000" pitchFamily="49" charset="-128"/>
                        </a:rPr>
                        <a:t>日</a:t>
                      </a:r>
                      <a:endParaRPr lang="ja-JP" altLang="en-US" sz="600" b="0" i="0" u="none" strike="noStrike">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1583366128"/>
                  </a:ext>
                </a:extLst>
              </a:tr>
              <a:tr h="219456">
                <a:tc>
                  <a:txBody>
                    <a:bodyPr/>
                    <a:lstStyle/>
                    <a:p>
                      <a:pPr algn="l" fontAlgn="ctr"/>
                      <a:r>
                        <a:rPr lang="ja-JP" altLang="en-US" sz="700" u="none" strike="noStrike" dirty="0">
                          <a:effectLst/>
                          <a:latin typeface="BIZ UDゴシック" panose="020B0400000000000000" pitchFamily="49" charset="-128"/>
                          <a:ea typeface="BIZ UDゴシック" panose="020B0400000000000000" pitchFamily="49" charset="-128"/>
                        </a:rPr>
                        <a:t>樹　種</a:t>
                      </a:r>
                      <a:endParaRPr lang="ja-JP" altLang="en-US" sz="7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700" u="none" strike="noStrike">
                          <a:effectLst/>
                          <a:latin typeface="BIZ UDゴシック" panose="020B0400000000000000" pitchFamily="49" charset="-128"/>
                          <a:ea typeface="BIZ UDゴシック" panose="020B0400000000000000" pitchFamily="49" charset="-128"/>
                        </a:rPr>
                        <a:t>　</a:t>
                      </a:r>
                      <a:endParaRPr lang="ja-JP" altLang="en-US" sz="7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ctr" fontAlgn="ctr"/>
                      <a:r>
                        <a:rPr lang="ja-JP" altLang="en-US" sz="700" u="none" strike="noStrike">
                          <a:effectLst/>
                          <a:latin typeface="BIZ UDゴシック" panose="020B0400000000000000" pitchFamily="49" charset="-128"/>
                          <a:ea typeface="BIZ UDゴシック" panose="020B0400000000000000" pitchFamily="49" charset="-128"/>
                        </a:rPr>
                        <a:t>管理規模</a:t>
                      </a:r>
                      <a:endParaRPr lang="ja-JP" altLang="en-US" sz="700" b="0" i="0" u="none" strike="noStrike">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ctr" fontAlgn="ctr"/>
                      <a:r>
                        <a:rPr lang="ja-JP" altLang="en-US" sz="700" u="none" strike="noStrike">
                          <a:effectLst/>
                          <a:latin typeface="BIZ UDゴシック" panose="020B0400000000000000" pitchFamily="49" charset="-128"/>
                          <a:ea typeface="BIZ UDゴシック" panose="020B0400000000000000" pitchFamily="49" charset="-128"/>
                        </a:rPr>
                        <a:t>管理規模</a:t>
                      </a:r>
                      <a:endParaRPr lang="ja-JP" altLang="en-US" sz="700" b="0" i="0" u="none" strike="noStrike">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ctr" fontAlgn="ctr"/>
                      <a:r>
                        <a:rPr lang="ja-JP" altLang="en-US" sz="700" u="none" strike="noStrike">
                          <a:effectLst/>
                          <a:latin typeface="BIZ UDゴシック" panose="020B0400000000000000" pitchFamily="49" charset="-128"/>
                          <a:ea typeface="BIZ UDゴシック" panose="020B0400000000000000" pitchFamily="49" charset="-128"/>
                        </a:rPr>
                        <a:t>管理規模</a:t>
                      </a:r>
                      <a:endParaRPr lang="ja-JP" altLang="en-US" sz="700" b="0" i="0" u="none" strike="noStrike">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2215582569"/>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イチョウ</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dirty="0">
                          <a:effectLst/>
                          <a:latin typeface="BIZ UDゴシック" panose="020B0400000000000000" pitchFamily="49" charset="-128"/>
                          <a:ea typeface="BIZ UDゴシック" panose="020B0400000000000000" pitchFamily="49" charset="-128"/>
                        </a:rPr>
                        <a:t>28</a:t>
                      </a:r>
                      <a:endParaRPr lang="en-US" altLang="ja-JP"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28</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dirty="0">
                          <a:effectLst/>
                          <a:latin typeface="BIZ UDゴシック" panose="020B0400000000000000" pitchFamily="49" charset="-128"/>
                          <a:ea typeface="BIZ UDゴシック" panose="020B0400000000000000" pitchFamily="49" charset="-128"/>
                        </a:rPr>
                        <a:t>28</a:t>
                      </a:r>
                      <a:endParaRPr lang="en-US" altLang="ja-JP"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55922643"/>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エンジュ類</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22</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22</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22</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43236449"/>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クスノキ</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47</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47</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47</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2655079589"/>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ケヤキ</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69</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69</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68</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572221542"/>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サクラ類</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93</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93</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93</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978204471"/>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プラタナス類</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dirty="0">
                          <a:effectLst/>
                          <a:latin typeface="BIZ UDゴシック" panose="020B0400000000000000" pitchFamily="49" charset="-128"/>
                          <a:ea typeface="BIZ UDゴシック" panose="020B0400000000000000" pitchFamily="49" charset="-128"/>
                        </a:rPr>
                        <a:t>42</a:t>
                      </a:r>
                      <a:endParaRPr lang="en-US" altLang="ja-JP"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42</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42</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2458896835"/>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トウカエデ</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46</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46</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913571463"/>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トチノキ</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15</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15</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15</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2690843349"/>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ニセアカシア</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dirty="0">
                          <a:effectLst/>
                          <a:latin typeface="BIZ UDゴシック" panose="020B0400000000000000" pitchFamily="49" charset="-128"/>
                          <a:ea typeface="BIZ UDゴシック" panose="020B0400000000000000" pitchFamily="49" charset="-128"/>
                        </a:rPr>
                        <a:t>14</a:t>
                      </a:r>
                      <a:endParaRPr lang="en-US" altLang="ja-JP"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1039803211"/>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ハナミズキ</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204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205</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205</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825224864"/>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マテバシイ</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10</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10</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10</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2523497279"/>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シダレヤナギ</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146</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146</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146</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1040290772"/>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ヤマモモ</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10</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10</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10</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2322405417"/>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ウメ類</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1506803953"/>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コブシ</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84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84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84</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242634357"/>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サルスベリ類</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26</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26</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26</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758772901"/>
                  </a:ext>
                </a:extLst>
              </a:tr>
              <a:tr h="177371">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シラカシ</a:t>
                      </a:r>
                      <a:endParaRPr lang="ja-JP" altLang="en-US"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91</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91</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91</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1560062717"/>
                  </a:ext>
                </a:extLst>
              </a:tr>
              <a:tr h="177371">
                <a:tc>
                  <a:txBody>
                    <a:bodyPr/>
                    <a:lstStyle/>
                    <a:p>
                      <a:pPr algn="l" fontAlgn="ctr"/>
                      <a:r>
                        <a:rPr lang="ja-JP" altLang="en-US" sz="800" u="none" strike="noStrike">
                          <a:effectLst/>
                          <a:highlight>
                            <a:srgbClr val="DA9694"/>
                          </a:highligh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highlight>
                          <a:srgbClr val="DA9694"/>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highlight>
                            <a:srgbClr val="DA9694"/>
                          </a:highlight>
                          <a:latin typeface="BIZ UDゴシック" panose="020B0400000000000000" pitchFamily="49" charset="-128"/>
                          <a:ea typeface="BIZ UDゴシック" panose="020B0400000000000000" pitchFamily="49" charset="-128"/>
                        </a:rPr>
                        <a:t> その他 </a:t>
                      </a:r>
                      <a:endParaRPr lang="ja-JP" altLang="en-US" sz="800" b="0" i="0" u="none" strike="noStrike">
                        <a:solidFill>
                          <a:srgbClr val="000000"/>
                        </a:solidFill>
                        <a:effectLst/>
                        <a:highlight>
                          <a:srgbClr val="DA9694"/>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381</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379</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378</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292706979"/>
                  </a:ext>
                </a:extLst>
              </a:tr>
              <a:tr h="177371">
                <a:tc>
                  <a:txBody>
                    <a:bodyPr/>
                    <a:lstStyle/>
                    <a:p>
                      <a:pPr algn="l" fontAlgn="ctr"/>
                      <a:r>
                        <a:rPr lang="ja-JP" altLang="en-US" sz="800" u="none" strike="noStrike">
                          <a:effectLst/>
                          <a:highlight>
                            <a:srgbClr val="DA9694"/>
                          </a:highligh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highlight>
                          <a:srgbClr val="DA9694"/>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 　高木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199</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198</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197</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865104460"/>
                  </a:ext>
                </a:extLst>
              </a:tr>
              <a:tr h="177371">
                <a:tc>
                  <a:txBody>
                    <a:bodyPr/>
                    <a:lstStyle/>
                    <a:p>
                      <a:pPr algn="l" fontAlgn="ctr"/>
                      <a:r>
                        <a:rPr lang="ja-JP" altLang="en-US" sz="800" u="none" strike="noStrike">
                          <a:effectLst/>
                          <a:highlight>
                            <a:srgbClr val="DA9694"/>
                          </a:highligh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highlight>
                          <a:srgbClr val="DA9694"/>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dirty="0">
                          <a:effectLst/>
                          <a:latin typeface="BIZ UDゴシック" panose="020B0400000000000000" pitchFamily="49" charset="-128"/>
                          <a:ea typeface="BIZ UDゴシック" panose="020B0400000000000000" pitchFamily="49" charset="-128"/>
                        </a:rPr>
                        <a:t> 　中木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182</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181</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181</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770435423"/>
                  </a:ext>
                </a:extLst>
              </a:tr>
              <a:tr h="229926">
                <a:tc gridSpan="2">
                  <a:txBody>
                    <a:bodyPr/>
                    <a:lstStyle/>
                    <a:p>
                      <a:pPr algn="l" fontAlgn="ct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 街路樹本数</a:t>
                      </a:r>
                      <a:r>
                        <a:rPr lang="en-US" altLang="ja-JP" sz="800" u="none" strike="noStrike">
                          <a:effectLst/>
                          <a:highlight>
                            <a:srgbClr val="FFCC99"/>
                          </a:highlight>
                          <a:latin typeface="BIZ UDゴシック" panose="020B0400000000000000" pitchFamily="49" charset="-128"/>
                          <a:ea typeface="BIZ UDゴシック" panose="020B0400000000000000" pitchFamily="49" charset="-128"/>
                        </a:rPr>
                        <a:t>(</a:t>
                      </a:r>
                      <a:r>
                        <a:rPr lang="ja-JP" altLang="en-US" sz="800" u="none" strike="noStrike">
                          <a:effectLst/>
                          <a:highlight>
                            <a:srgbClr val="FFCC99"/>
                          </a:highlight>
                          <a:latin typeface="BIZ UDゴシック" panose="020B0400000000000000" pitchFamily="49" charset="-128"/>
                          <a:ea typeface="BIZ UDゴシック" panose="020B0400000000000000" pitchFamily="49" charset="-128"/>
                        </a:rPr>
                        <a:t>本</a:t>
                      </a:r>
                      <a:r>
                        <a:rPr lang="en-US" altLang="ja-JP" sz="800" u="none" strike="noStrike">
                          <a:effectLst/>
                          <a:highlight>
                            <a:srgbClr val="FFCC99"/>
                          </a:highlight>
                          <a:latin typeface="BIZ UDゴシック" panose="020B0400000000000000" pitchFamily="49" charset="-128"/>
                          <a:ea typeface="BIZ UDゴシック" panose="020B0400000000000000" pitchFamily="49" charset="-128"/>
                        </a:rPr>
                        <a:t>) </a:t>
                      </a:r>
                      <a:endParaRPr lang="en-US" altLang="ja-JP"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106444" marR="106444" marT="53222" marB="53222" anchor="ctr"/>
                </a:tc>
                <a:tc hMerge="1">
                  <a:txBody>
                    <a:bodyPr/>
                    <a:lstStyle/>
                    <a:p>
                      <a:pPr algn="l" fontAlgn="ctr"/>
                      <a:endParaRPr lang="en-US" altLang="ja-JP" sz="800" b="0" i="0" u="none" strike="noStrike">
                        <a:solidFill>
                          <a:srgbClr val="000000"/>
                        </a:solidFill>
                        <a:effectLst/>
                        <a:highlight>
                          <a:srgbClr val="FFCC99"/>
                        </a:highlight>
                        <a:latin typeface="HGP創英角ｺﾞｼｯｸUB" panose="020B0900000000000000" pitchFamily="50" charset="-128"/>
                        <a:ea typeface="HGP創英角ｺﾞｼｯｸUB" panose="020B0900000000000000" pitchFamily="50" charset="-128"/>
                      </a:endParaRPr>
                    </a:p>
                  </a:txBody>
                  <a:tcPr marL="106444" marR="106444" marT="53222" marB="53222" anchor="ctr"/>
                </a:tc>
                <a:tc>
                  <a:txBody>
                    <a:bodyPr/>
                    <a:lstStyle/>
                    <a:p>
                      <a:pPr algn="r" fontAlgn="ctr"/>
                      <a:r>
                        <a:rPr lang="en-US" altLang="ja-JP" sz="800" u="none" strike="noStrike">
                          <a:effectLst/>
                          <a:highlight>
                            <a:srgbClr val="FFCC99"/>
                          </a:highlight>
                          <a:latin typeface="BIZ UDゴシック" panose="020B0400000000000000" pitchFamily="49" charset="-128"/>
                          <a:ea typeface="BIZ UDゴシック" panose="020B0400000000000000" pitchFamily="49" charset="-128"/>
                        </a:rPr>
                        <a:t>1,332</a:t>
                      </a:r>
                      <a:endParaRPr lang="en-US" altLang="ja-JP"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highlight>
                            <a:srgbClr val="FFCC99"/>
                          </a:highlight>
                          <a:latin typeface="BIZ UDゴシック" panose="020B0400000000000000" pitchFamily="49" charset="-128"/>
                          <a:ea typeface="BIZ UDゴシック" panose="020B0400000000000000" pitchFamily="49" charset="-128"/>
                        </a:rPr>
                        <a:t>1,331</a:t>
                      </a:r>
                      <a:endParaRPr lang="en-US" altLang="ja-JP"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highlight>
                            <a:srgbClr val="FFCC99"/>
                          </a:highlight>
                          <a:latin typeface="BIZ UDゴシック" panose="020B0400000000000000" pitchFamily="49" charset="-128"/>
                          <a:ea typeface="BIZ UDゴシック" panose="020B0400000000000000" pitchFamily="49" charset="-128"/>
                        </a:rPr>
                        <a:t>1,327</a:t>
                      </a:r>
                      <a:endParaRPr lang="en-US" altLang="ja-JP" sz="800" b="0" i="0" u="none" strike="noStrike">
                        <a:solidFill>
                          <a:srgbClr val="000000"/>
                        </a:solidFill>
                        <a:effectLst/>
                        <a:highlight>
                          <a:srgbClr val="FFCC99"/>
                        </a:highligh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1469401587"/>
                  </a:ext>
                </a:extLst>
              </a:tr>
              <a:tr h="229926">
                <a:tc gridSpan="2">
                  <a:txBody>
                    <a:bodyPr/>
                    <a:lstStyle/>
                    <a:p>
                      <a:pPr algn="l" fontAlgn="ctr"/>
                      <a:r>
                        <a:rPr lang="zh-TW" altLang="en-US" sz="800" u="none" strike="noStrike">
                          <a:effectLst/>
                          <a:highlight>
                            <a:srgbClr val="99CCFF"/>
                          </a:highlight>
                          <a:latin typeface="BIZ UDゴシック" panose="020B0400000000000000" pitchFamily="49" charset="-128"/>
                          <a:ea typeface="BIZ UDゴシック" panose="020B0400000000000000" pitchFamily="49" charset="-128"/>
                        </a:rPr>
                        <a:t>街路樹植栽延長</a:t>
                      </a:r>
                      <a:r>
                        <a:rPr lang="en-US" altLang="zh-TW" sz="800" u="none" strike="noStrike">
                          <a:effectLst/>
                          <a:highlight>
                            <a:srgbClr val="99CCFF"/>
                          </a:highlight>
                          <a:latin typeface="BIZ UDゴシック" panose="020B0400000000000000" pitchFamily="49" charset="-128"/>
                          <a:ea typeface="BIZ UDゴシック" panose="020B0400000000000000" pitchFamily="49" charset="-128"/>
                        </a:rPr>
                        <a:t>(km)</a:t>
                      </a:r>
                      <a:endParaRPr lang="en-US" altLang="zh-TW" sz="800" b="0" i="0" u="none" strike="noStrike">
                        <a:solidFill>
                          <a:srgbClr val="000000"/>
                        </a:solidFill>
                        <a:effectLst/>
                        <a:highlight>
                          <a:srgbClr val="99CCFF"/>
                        </a:highlight>
                        <a:latin typeface="BIZ UDゴシック" panose="020B0400000000000000" pitchFamily="49" charset="-128"/>
                        <a:ea typeface="BIZ UDゴシック" panose="020B0400000000000000" pitchFamily="49" charset="-128"/>
                      </a:endParaRPr>
                    </a:p>
                  </a:txBody>
                  <a:tcPr marL="106444" marR="106444" marT="53222" marB="53222" anchor="ctr"/>
                </a:tc>
                <a:tc hMerge="1">
                  <a:txBody>
                    <a:bodyPr/>
                    <a:lstStyle/>
                    <a:p>
                      <a:pPr algn="l" fontAlgn="ctr"/>
                      <a:endParaRPr lang="en-US" altLang="zh-TW" sz="800" b="0" i="0" u="none" strike="noStrike">
                        <a:solidFill>
                          <a:srgbClr val="000000"/>
                        </a:solidFill>
                        <a:effectLst/>
                        <a:highlight>
                          <a:srgbClr val="99CCFF"/>
                        </a:highlight>
                        <a:latin typeface="HGP創英角ｺﾞｼｯｸUB" panose="020B0900000000000000" pitchFamily="50" charset="-128"/>
                        <a:ea typeface="HGP創英角ｺﾞｼｯｸUB" panose="020B0900000000000000" pitchFamily="50" charset="-128"/>
                      </a:endParaRPr>
                    </a:p>
                  </a:txBody>
                  <a:tcPr marL="106444" marR="106444" marT="53222" marB="53222" anchor="ctr"/>
                </a:tc>
                <a:tc>
                  <a:txBody>
                    <a:bodyPr/>
                    <a:lstStyle/>
                    <a:p>
                      <a:pPr algn="r" fontAlgn="ctr"/>
                      <a:r>
                        <a:rPr lang="en-US" altLang="ja-JP" sz="800" u="none" strike="noStrike">
                          <a:effectLst/>
                          <a:highlight>
                            <a:srgbClr val="99CCFF"/>
                          </a:highlight>
                          <a:latin typeface="BIZ UDゴシック" panose="020B0400000000000000" pitchFamily="49" charset="-128"/>
                          <a:ea typeface="BIZ UDゴシック" panose="020B0400000000000000" pitchFamily="49" charset="-128"/>
                        </a:rPr>
                        <a:t>7.6</a:t>
                      </a:r>
                      <a:endParaRPr lang="en-US" altLang="ja-JP" sz="800" b="0" i="0" u="none" strike="noStrike">
                        <a:solidFill>
                          <a:srgbClr val="000000"/>
                        </a:solidFill>
                        <a:effectLst/>
                        <a:highlight>
                          <a:srgbClr val="99CCFF"/>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highlight>
                            <a:srgbClr val="99CCFF"/>
                          </a:highlight>
                          <a:latin typeface="BIZ UDゴシック" panose="020B0400000000000000" pitchFamily="49" charset="-128"/>
                          <a:ea typeface="BIZ UDゴシック" panose="020B0400000000000000" pitchFamily="49" charset="-128"/>
                        </a:rPr>
                        <a:t>7.6</a:t>
                      </a:r>
                      <a:endParaRPr lang="en-US" altLang="ja-JP" sz="800" b="0" i="0" u="none" strike="noStrike">
                        <a:solidFill>
                          <a:srgbClr val="000000"/>
                        </a:solidFill>
                        <a:effectLst/>
                        <a:highlight>
                          <a:srgbClr val="99CCFF"/>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highlight>
                            <a:srgbClr val="99CCFF"/>
                          </a:highlight>
                          <a:latin typeface="BIZ UDゴシック" panose="020B0400000000000000" pitchFamily="49" charset="-128"/>
                          <a:ea typeface="BIZ UDゴシック" panose="020B0400000000000000" pitchFamily="49" charset="-128"/>
                        </a:rPr>
                        <a:t>7.6</a:t>
                      </a:r>
                      <a:endParaRPr lang="en-US" altLang="ja-JP" sz="800" b="0" i="0" u="none" strike="noStrike">
                        <a:solidFill>
                          <a:srgbClr val="000000"/>
                        </a:solidFill>
                        <a:effectLst/>
                        <a:highlight>
                          <a:srgbClr val="99CCFF"/>
                        </a:highligh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350034126"/>
                  </a:ext>
                </a:extLst>
              </a:tr>
              <a:tr h="229926">
                <a:tc>
                  <a:txBody>
                    <a:bodyPr/>
                    <a:lstStyle/>
                    <a:p>
                      <a:pPr algn="l" fontAlgn="ctr"/>
                      <a:r>
                        <a:rPr lang="ja-JP" altLang="en-US" sz="800" u="none" strike="noStrike">
                          <a:effectLst/>
                          <a:highlight>
                            <a:srgbClr val="C4D79B"/>
                          </a:highligh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highlight>
                          <a:srgbClr val="C4D79B"/>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a:effectLst/>
                          <a:latin typeface="BIZ UDゴシック" panose="020B0400000000000000" pitchFamily="49" charset="-128"/>
                          <a:ea typeface="BIZ UDゴシック" panose="020B0400000000000000" pitchFamily="49" charset="-128"/>
                        </a:rPr>
                        <a:t>歩道植樹帯</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8,097</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8,097</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8,097</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905724982"/>
                  </a:ext>
                </a:extLst>
              </a:tr>
              <a:tr h="229926">
                <a:tc>
                  <a:txBody>
                    <a:bodyPr/>
                    <a:lstStyle/>
                    <a:p>
                      <a:pPr algn="l" fontAlgn="ctr"/>
                      <a:r>
                        <a:rPr lang="ja-JP" altLang="en-US" sz="800" u="none" strike="noStrike">
                          <a:effectLst/>
                          <a:highlight>
                            <a:srgbClr val="C4D79B"/>
                          </a:highlight>
                          <a:latin typeface="BIZ UDゴシック" panose="020B0400000000000000" pitchFamily="49" charset="-128"/>
                          <a:ea typeface="BIZ UDゴシック" panose="020B0400000000000000" pitchFamily="49" charset="-128"/>
                        </a:rPr>
                        <a:t>　</a:t>
                      </a:r>
                      <a:endParaRPr lang="ja-JP" altLang="en-US" sz="800" b="0" i="0" u="none" strike="noStrike">
                        <a:solidFill>
                          <a:srgbClr val="000000"/>
                        </a:solidFill>
                        <a:effectLst/>
                        <a:highlight>
                          <a:srgbClr val="C4D79B"/>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l" fontAlgn="ctr"/>
                      <a:r>
                        <a:rPr lang="ja-JP" altLang="en-US" sz="800" u="none" strike="noStrike" dirty="0">
                          <a:effectLst/>
                          <a:latin typeface="BIZ UDゴシック" panose="020B0400000000000000" pitchFamily="49" charset="-128"/>
                          <a:ea typeface="BIZ UDゴシック" panose="020B0400000000000000" pitchFamily="49" charset="-128"/>
                        </a:rPr>
                        <a:t>その他道路緑地</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2,495</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2,495</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a:effectLst/>
                          <a:latin typeface="BIZ UDゴシック" panose="020B0400000000000000" pitchFamily="49" charset="-128"/>
                          <a:ea typeface="BIZ UDゴシック" panose="020B0400000000000000" pitchFamily="49" charset="-128"/>
                        </a:rPr>
                        <a:t>2,495</a:t>
                      </a:r>
                      <a:endParaRPr lang="en-US" altLang="ja-JP"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301096888"/>
                  </a:ext>
                </a:extLst>
              </a:tr>
              <a:tr h="229926">
                <a:tc gridSpan="2">
                  <a:txBody>
                    <a:bodyPr/>
                    <a:lstStyle/>
                    <a:p>
                      <a:pPr algn="l" fontAlgn="ctr"/>
                      <a:r>
                        <a:rPr lang="zh-TW" altLang="en-US" sz="800" u="none" strike="noStrike">
                          <a:effectLst/>
                          <a:highlight>
                            <a:srgbClr val="C4D79B"/>
                          </a:highlight>
                          <a:latin typeface="BIZ UDゴシック" panose="020B0400000000000000" pitchFamily="49" charset="-128"/>
                          <a:ea typeface="BIZ UDゴシック" panose="020B0400000000000000" pitchFamily="49" charset="-128"/>
                        </a:rPr>
                        <a:t>道路緑地面積</a:t>
                      </a:r>
                      <a:r>
                        <a:rPr lang="en-US" altLang="zh-TW" sz="800" u="none" strike="noStrike">
                          <a:effectLst/>
                          <a:highlight>
                            <a:srgbClr val="C4D79B"/>
                          </a:highlight>
                          <a:latin typeface="BIZ UDゴシック" panose="020B0400000000000000" pitchFamily="49" charset="-128"/>
                          <a:ea typeface="BIZ UDゴシック" panose="020B0400000000000000" pitchFamily="49" charset="-128"/>
                        </a:rPr>
                        <a:t>(㎡)</a:t>
                      </a:r>
                      <a:endParaRPr lang="en-US" altLang="zh-TW" sz="800" b="0" i="0" u="none" strike="noStrike">
                        <a:solidFill>
                          <a:srgbClr val="000000"/>
                        </a:solidFill>
                        <a:effectLst/>
                        <a:highlight>
                          <a:srgbClr val="C4D79B"/>
                        </a:highlight>
                        <a:latin typeface="BIZ UDゴシック" panose="020B0400000000000000" pitchFamily="49" charset="-128"/>
                        <a:ea typeface="BIZ UDゴシック" panose="020B0400000000000000" pitchFamily="49" charset="-128"/>
                      </a:endParaRPr>
                    </a:p>
                  </a:txBody>
                  <a:tcPr marL="106444" marR="106444" marT="53222" marB="53222" anchor="ctr"/>
                </a:tc>
                <a:tc hMerge="1">
                  <a:txBody>
                    <a:bodyPr/>
                    <a:lstStyle/>
                    <a:p>
                      <a:pPr algn="l" fontAlgn="ctr"/>
                      <a:endParaRPr lang="en-US" altLang="zh-TW" sz="800" b="0" i="0" u="none" strike="noStrike">
                        <a:solidFill>
                          <a:srgbClr val="000000"/>
                        </a:solidFill>
                        <a:effectLst/>
                        <a:highlight>
                          <a:srgbClr val="C4D79B"/>
                        </a:highlight>
                        <a:latin typeface="HGP創英角ｺﾞｼｯｸUB" panose="020B0900000000000000" pitchFamily="50" charset="-128"/>
                        <a:ea typeface="HGP創英角ｺﾞｼｯｸUB" panose="020B0900000000000000" pitchFamily="50" charset="-128"/>
                      </a:endParaRPr>
                    </a:p>
                  </a:txBody>
                  <a:tcPr marL="106444" marR="106444" marT="53222" marB="53222" anchor="ctr"/>
                </a:tc>
                <a:tc>
                  <a:txBody>
                    <a:bodyPr/>
                    <a:lstStyle/>
                    <a:p>
                      <a:pPr algn="r" fontAlgn="ctr"/>
                      <a:r>
                        <a:rPr lang="en-US" altLang="ja-JP" sz="800" u="none" strike="noStrike">
                          <a:effectLst/>
                          <a:highlight>
                            <a:srgbClr val="C4D79B"/>
                          </a:highlight>
                          <a:latin typeface="BIZ UDゴシック" panose="020B0400000000000000" pitchFamily="49" charset="-128"/>
                          <a:ea typeface="BIZ UDゴシック" panose="020B0400000000000000" pitchFamily="49" charset="-128"/>
                        </a:rPr>
                        <a:t>10,593</a:t>
                      </a:r>
                      <a:endParaRPr lang="en-US" altLang="ja-JP" sz="800" b="0" i="0" u="none" strike="noStrike">
                        <a:solidFill>
                          <a:srgbClr val="000000"/>
                        </a:solidFill>
                        <a:effectLst/>
                        <a:highlight>
                          <a:srgbClr val="C4D79B"/>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dirty="0">
                          <a:effectLst/>
                          <a:highlight>
                            <a:srgbClr val="C4D79B"/>
                          </a:highlight>
                          <a:latin typeface="BIZ UDゴシック" panose="020B0400000000000000" pitchFamily="49" charset="-128"/>
                          <a:ea typeface="BIZ UDゴシック" panose="020B0400000000000000" pitchFamily="49" charset="-128"/>
                        </a:rPr>
                        <a:t>10,593</a:t>
                      </a:r>
                      <a:endParaRPr lang="en-US" altLang="ja-JP" sz="800" b="0" i="0" u="none" strike="noStrike" dirty="0">
                        <a:solidFill>
                          <a:srgbClr val="000000"/>
                        </a:solidFill>
                        <a:effectLst/>
                        <a:highlight>
                          <a:srgbClr val="C4D79B"/>
                        </a:highlight>
                        <a:latin typeface="BIZ UDゴシック" panose="020B0400000000000000" pitchFamily="49" charset="-128"/>
                        <a:ea typeface="BIZ UDゴシック" panose="020B0400000000000000" pitchFamily="49" charset="-128"/>
                      </a:endParaRPr>
                    </a:p>
                  </a:txBody>
                  <a:tcPr marL="6569" marR="6569" marT="6569" marB="0" anchor="ctr"/>
                </a:tc>
                <a:tc>
                  <a:txBody>
                    <a:bodyPr/>
                    <a:lstStyle/>
                    <a:p>
                      <a:pPr algn="r" fontAlgn="ctr"/>
                      <a:r>
                        <a:rPr lang="en-US" altLang="ja-JP" sz="800" u="none" strike="noStrike" dirty="0">
                          <a:effectLst/>
                          <a:highlight>
                            <a:srgbClr val="C4D79B"/>
                          </a:highlight>
                          <a:latin typeface="BIZ UDゴシック" panose="020B0400000000000000" pitchFamily="49" charset="-128"/>
                          <a:ea typeface="BIZ UDゴシック" panose="020B0400000000000000" pitchFamily="49" charset="-128"/>
                        </a:rPr>
                        <a:t>10,593</a:t>
                      </a:r>
                      <a:endParaRPr lang="en-US" altLang="ja-JP" sz="800" b="0" i="0" u="none" strike="noStrike" dirty="0">
                        <a:solidFill>
                          <a:srgbClr val="000000"/>
                        </a:solidFill>
                        <a:effectLst/>
                        <a:highlight>
                          <a:srgbClr val="C4D79B"/>
                        </a:highlight>
                        <a:latin typeface="BIZ UDゴシック" panose="020B0400000000000000" pitchFamily="49" charset="-128"/>
                        <a:ea typeface="BIZ UDゴシック" panose="020B0400000000000000" pitchFamily="49" charset="-128"/>
                      </a:endParaRPr>
                    </a:p>
                  </a:txBody>
                  <a:tcPr marL="6569" marR="6569" marT="6569" marB="0" anchor="ctr"/>
                </a:tc>
                <a:extLst>
                  <a:ext uri="{0D108BD9-81ED-4DB2-BD59-A6C34878D82A}">
                    <a16:rowId xmlns:a16="http://schemas.microsoft.com/office/drawing/2014/main" val="3799310675"/>
                  </a:ext>
                </a:extLst>
              </a:tr>
            </a:tbl>
          </a:graphicData>
        </a:graphic>
      </p:graphicFrame>
      <p:pic>
        <p:nvPicPr>
          <p:cNvPr id="7" name="図 6" descr="建物, 道路, ストリート, 男 が含まれている画像&#10;&#10;自動的に生成された説明">
            <a:extLst>
              <a:ext uri="{FF2B5EF4-FFF2-40B4-BE49-F238E27FC236}">
                <a16:creationId xmlns:a16="http://schemas.microsoft.com/office/drawing/2014/main" id="{B03058D7-A60A-1FBD-5203-5B7876030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979" y="4039371"/>
            <a:ext cx="3705444" cy="2659735"/>
          </a:xfrm>
          <a:prstGeom prst="rect">
            <a:avLst/>
          </a:prstGeom>
        </p:spPr>
      </p:pic>
      <p:sp>
        <p:nvSpPr>
          <p:cNvPr id="8" name="スライド番号プレースホルダー 8">
            <a:extLst>
              <a:ext uri="{FF2B5EF4-FFF2-40B4-BE49-F238E27FC236}">
                <a16:creationId xmlns:a16="http://schemas.microsoft.com/office/drawing/2014/main" id="{DB2CEE69-964B-3470-9F48-29D37D5CAB42}"/>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8</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9680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小・中学校におけるみどりの維持・管理</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23541" y="1046090"/>
            <a:ext cx="10283642" cy="1934421"/>
          </a:xfrm>
          <a:prstGeom prst="rect">
            <a:avLst/>
          </a:prstGeom>
          <a:noFill/>
        </p:spPr>
        <p:txBody>
          <a:bodyPr wrap="square" lIns="0" tIns="0" rIns="0" bIns="0" rtlCol="0">
            <a:noAutofit/>
          </a:bodyPr>
          <a:lstStyle/>
          <a:p>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中野区立の小・中学校においては、樹木の剪定や点検、屋上・壁面緑化の整備等により身近なみどりの</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維持・管理を行っています。</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樹木の管理では小・中学校を半数ずつに区分し隔年で剪定を行い、屋上緑化や壁面緑化については</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毎年業者に委託を実施してみどりの保全に努めています。</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p:txBody>
      </p:sp>
      <p:pic>
        <p:nvPicPr>
          <p:cNvPr id="5" name="図 4" descr="建物, 屋外, 木, 橋 が含まれている画像&#10;&#10;自動的に生成された説明">
            <a:extLst>
              <a:ext uri="{FF2B5EF4-FFF2-40B4-BE49-F238E27FC236}">
                <a16:creationId xmlns:a16="http://schemas.microsoft.com/office/drawing/2014/main" id="{CFB83A9B-4F9E-3A17-F8D8-2E86B860C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67" b="2852"/>
          <a:stretch/>
        </p:blipFill>
        <p:spPr>
          <a:xfrm>
            <a:off x="8319184" y="2410047"/>
            <a:ext cx="2736304" cy="3851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図 9" descr="家の前に立っている建物&#10;&#10;低い精度で自動的に生成された説明">
            <a:extLst>
              <a:ext uri="{FF2B5EF4-FFF2-40B4-BE49-F238E27FC236}">
                <a16:creationId xmlns:a16="http://schemas.microsoft.com/office/drawing/2014/main" id="{B9307B12-1512-9221-DB33-82892D7A0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541" y="2943534"/>
            <a:ext cx="4176464" cy="2784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吹き出し: 角を丸めた四角形 2">
            <a:extLst>
              <a:ext uri="{FF2B5EF4-FFF2-40B4-BE49-F238E27FC236}">
                <a16:creationId xmlns:a16="http://schemas.microsoft.com/office/drawing/2014/main" id="{1031832D-903B-8A33-FE23-4BD3A055028B}"/>
              </a:ext>
            </a:extLst>
          </p:cNvPr>
          <p:cNvSpPr/>
          <p:nvPr/>
        </p:nvSpPr>
        <p:spPr>
          <a:xfrm>
            <a:off x="5419302" y="2942999"/>
            <a:ext cx="2241493" cy="1213179"/>
          </a:xfrm>
          <a:prstGeom prst="wedgeRoundRectCallout">
            <a:avLst>
              <a:gd name="adj1" fmla="val -59572"/>
              <a:gd name="adj2" fmla="val 766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latin typeface="BIZ UDゴシック" panose="020B0400000000000000" pitchFamily="49" charset="-128"/>
                <a:ea typeface="BIZ UDゴシック" panose="020B0400000000000000" pitchFamily="49" charset="-128"/>
              </a:rPr>
              <a:t>令和</a:t>
            </a:r>
            <a:r>
              <a:rPr kumimoji="1" lang="ja-JP" altLang="en-US" dirty="0">
                <a:latin typeface="BIZ UDゴシック" panose="020B0400000000000000" pitchFamily="49" charset="-128"/>
                <a:ea typeface="BIZ UDゴシック" panose="020B0400000000000000" pitchFamily="49" charset="-128"/>
              </a:rPr>
              <a:t>小学校の</a:t>
            </a:r>
            <a:br>
              <a:rPr kumimoji="1" lang="en-US" altLang="ja-JP" dirty="0">
                <a:latin typeface="BIZ UDゴシック" panose="020B0400000000000000" pitchFamily="49" charset="-128"/>
                <a:ea typeface="BIZ UDゴシック" panose="020B0400000000000000" pitchFamily="49" charset="-128"/>
              </a:rPr>
            </a:br>
            <a:r>
              <a:rPr kumimoji="1" lang="ja-JP" altLang="en-US" dirty="0">
                <a:latin typeface="BIZ UDゴシック" panose="020B0400000000000000" pitchFamily="49" charset="-128"/>
                <a:ea typeface="BIZ UDゴシック" panose="020B0400000000000000" pitchFamily="49" charset="-128"/>
              </a:rPr>
              <a:t>事例</a:t>
            </a:r>
          </a:p>
        </p:txBody>
      </p:sp>
      <p:sp>
        <p:nvSpPr>
          <p:cNvPr id="7" name="吹き出し: 角を丸めた四角形 6">
            <a:extLst>
              <a:ext uri="{FF2B5EF4-FFF2-40B4-BE49-F238E27FC236}">
                <a16:creationId xmlns:a16="http://schemas.microsoft.com/office/drawing/2014/main" id="{7F824348-4EAB-F1DA-C976-5297356ECF61}"/>
              </a:ext>
            </a:extLst>
          </p:cNvPr>
          <p:cNvSpPr/>
          <p:nvPr/>
        </p:nvSpPr>
        <p:spPr>
          <a:xfrm>
            <a:off x="5658394" y="4598730"/>
            <a:ext cx="2241494" cy="1213180"/>
          </a:xfrm>
          <a:prstGeom prst="wedgeRoundRectCallout">
            <a:avLst>
              <a:gd name="adj1" fmla="val 57814"/>
              <a:gd name="adj2" fmla="val 766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latin typeface="BIZ UDゴシック" panose="020B0400000000000000" pitchFamily="49" charset="-128"/>
                <a:ea typeface="BIZ UDゴシック" panose="020B0400000000000000" pitchFamily="49" charset="-128"/>
              </a:rPr>
              <a:t>中野第一</a:t>
            </a:r>
            <a:r>
              <a:rPr kumimoji="1" lang="ja-JP" altLang="en-US" dirty="0">
                <a:latin typeface="BIZ UDゴシック" panose="020B0400000000000000" pitchFamily="49" charset="-128"/>
                <a:ea typeface="BIZ UDゴシック" panose="020B0400000000000000" pitchFamily="49" charset="-128"/>
              </a:rPr>
              <a:t>小学校の</a:t>
            </a:r>
            <a:br>
              <a:rPr kumimoji="1"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事例</a:t>
            </a:r>
            <a:endParaRPr kumimoji="1" lang="ja-JP" altLang="en-US" dirty="0">
              <a:latin typeface="BIZ UDゴシック" panose="020B0400000000000000" pitchFamily="49" charset="-128"/>
              <a:ea typeface="BIZ UDゴシック" panose="020B0400000000000000" pitchFamily="49" charset="-128"/>
            </a:endParaRPr>
          </a:p>
        </p:txBody>
      </p:sp>
      <p:sp>
        <p:nvSpPr>
          <p:cNvPr id="9" name="スライド番号プレースホルダー 8">
            <a:extLst>
              <a:ext uri="{FF2B5EF4-FFF2-40B4-BE49-F238E27FC236}">
                <a16:creationId xmlns:a16="http://schemas.microsoft.com/office/drawing/2014/main" id="{3CDC993A-2136-F655-9C11-F8975054EB1C}"/>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9</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25148032"/>
      </p:ext>
    </p:extLst>
  </p:cSld>
  <p:clrMapOvr>
    <a:masterClrMapping/>
  </p:clrMapOvr>
</p:sld>
</file>

<file path=ppt/theme/theme1.xml><?xml version="1.0" encoding="utf-8"?>
<a:theme xmlns:a="http://schemas.openxmlformats.org/drawingml/2006/main" name="Office ​​テーマ">
  <a:themeElements>
    <a:clrScheme name="ユーザー定義 1">
      <a:dk1>
        <a:srgbClr val="323232"/>
      </a:dk1>
      <a:lt1>
        <a:sysClr val="window" lastClr="FFFFFF"/>
      </a:lt1>
      <a:dk2>
        <a:srgbClr val="505050"/>
      </a:dk2>
      <a:lt2>
        <a:srgbClr val="F6F6F6"/>
      </a:lt2>
      <a:accent1>
        <a:srgbClr val="000066"/>
      </a:accent1>
      <a:accent2>
        <a:srgbClr val="407A52"/>
      </a:accent2>
      <a:accent3>
        <a:srgbClr val="F62459"/>
      </a:accent3>
      <a:accent4>
        <a:srgbClr val="8064A2"/>
      </a:accent4>
      <a:accent5>
        <a:srgbClr val="4BACC6"/>
      </a:accent5>
      <a:accent6>
        <a:srgbClr val="F79646"/>
      </a:accent6>
      <a:hlink>
        <a:srgbClr val="0000FF"/>
      </a:hlink>
      <a:folHlink>
        <a:srgbClr val="800080"/>
      </a:folHlink>
    </a:clrScheme>
    <a:fontScheme name="ユーザー定義">
      <a:majorFont>
        <a:latin typeface="Meiryo UI"/>
        <a:ea typeface="メイリオ"/>
        <a:cs typeface=""/>
      </a:majorFont>
      <a:minorFont>
        <a:latin typeface="Meiryo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A522752918CCD46806DF88B49F39CB9" ma:contentTypeVersion="4" ma:contentTypeDescription="新しいドキュメントを作成します。" ma:contentTypeScope="" ma:versionID="5efd8d6f1562a6c6df44ee778bc66397">
  <xsd:schema xmlns:xsd="http://www.w3.org/2001/XMLSchema" xmlns:xs="http://www.w3.org/2001/XMLSchema" xmlns:p="http://schemas.microsoft.com/office/2006/metadata/properties" xmlns:ns2="176ced36-a019-4115-a100-4d7578b8c65a" targetNamespace="http://schemas.microsoft.com/office/2006/metadata/properties" ma:root="true" ma:fieldsID="4d79e71d039d0edca3e735718d99d3ec" ns2:_="">
    <xsd:import namespace="176ced36-a019-4115-a100-4d7578b8c6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ced36-a019-4115-a100-4d7578b8c6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AC0E05-282B-4E4E-8D0A-0308077EFBEF}">
  <ds:schemaRefs>
    <ds:schemaRef ds:uri="http://schemas.microsoft.com/sharepoint/v3/contenttype/forms"/>
  </ds:schemaRefs>
</ds:datastoreItem>
</file>

<file path=customXml/itemProps2.xml><?xml version="1.0" encoding="utf-8"?>
<ds:datastoreItem xmlns:ds="http://schemas.openxmlformats.org/officeDocument/2006/customXml" ds:itemID="{57D20478-CEEF-47A1-B61A-47534A93C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6ced36-a019-4115-a100-4d7578b8c6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3709</TotalTime>
  <Words>4160</Words>
  <Application>Microsoft Office PowerPoint</Application>
  <PresentationFormat>ワイド画面</PresentationFormat>
  <Paragraphs>516</Paragraphs>
  <Slides>23</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23</vt:i4>
      </vt:variant>
    </vt:vector>
  </HeadingPairs>
  <TitlesOfParts>
    <vt:vector size="30" baseType="lpstr">
      <vt:lpstr>BIZ UDゴシック</vt:lpstr>
      <vt:lpstr>BIZ UD明朝 Medium</vt:lpstr>
      <vt:lpstr>Meiryo UI</vt:lpstr>
      <vt:lpstr>游明朝</vt:lpstr>
      <vt:lpstr>Arial</vt:lpstr>
      <vt:lpstr>Calibri</vt:lpstr>
      <vt:lpstr>Office ​​テーマ</vt:lpstr>
      <vt:lpstr>中野区の現状に関する参考資料 【テーマ４】</vt:lpstr>
      <vt:lpstr>第４次環境基本計画の目標</vt:lpstr>
      <vt:lpstr>第４次中野区環境基本計画における目標と現状値</vt:lpstr>
      <vt:lpstr>【テーマ４】 みどりや生きものの豊かさを育み、 うるおいを生み出すまちの形成</vt:lpstr>
      <vt:lpstr>緑化計画制度</vt:lpstr>
      <vt:lpstr>保護樹木等指定助成制度</vt:lpstr>
      <vt:lpstr>公園におけるみどりの維持・管理</vt:lpstr>
      <vt:lpstr>街路・河川におけるみどりの維持・管理</vt:lpstr>
      <vt:lpstr>小・中学校におけるみどりの維持・管理</vt:lpstr>
      <vt:lpstr>グリーンインフラの取組</vt:lpstr>
      <vt:lpstr>みどりと防災の拠点としての機能</vt:lpstr>
      <vt:lpstr>みどりと防災の環境軸としての機能</vt:lpstr>
      <vt:lpstr>水とみどりの親水軸としての機能</vt:lpstr>
      <vt:lpstr>水とみどりの親水軸による風の道の形成</vt:lpstr>
      <vt:lpstr>みどりのまとまりとその周辺が一体となった景観（中野四季の森公園など）</vt:lpstr>
      <vt:lpstr>河川のある風景（妙正寺川、哲学堂公園、中野新橋など）</vt:lpstr>
      <vt:lpstr>みどりが連続した街並み（中野通り、けやき通り、桃園川緑道など）</vt:lpstr>
      <vt:lpstr>歩いてみたくなる水とみどりの回遊路（神田川など）</vt:lpstr>
      <vt:lpstr>地形や自然を生かした景観づくり</vt:lpstr>
      <vt:lpstr>生物多様性の保全の必要性と現状(国・東京都の戦略)</vt:lpstr>
      <vt:lpstr>生き物調査（令和6年度実施事業）</vt:lpstr>
      <vt:lpstr>生き物調査（令和6年度実施事業）</vt:lpstr>
      <vt:lpstr>小・中学校におけるビオトープ等の整備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1.地域の特徴</dc:title>
  <dc:creator>Administrator</dc:creator>
  <cp:lastModifiedBy>黒田　宗範</cp:lastModifiedBy>
  <cp:revision>239</cp:revision>
  <cp:lastPrinted>2019-03-05T04:55:43Z</cp:lastPrinted>
  <dcterms:created xsi:type="dcterms:W3CDTF">2019-01-31T01:19:07Z</dcterms:created>
  <dcterms:modified xsi:type="dcterms:W3CDTF">2025-01-06T02:56:11Z</dcterms:modified>
</cp:coreProperties>
</file>