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4"/>
  </p:notesMasterIdLst>
  <p:sldIdLst>
    <p:sldId id="258" r:id="rId2"/>
    <p:sldId id="257"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BFB9"/>
    <a:srgbClr val="C1EDEB"/>
    <a:srgbClr val="E5F7F6"/>
    <a:srgbClr val="2FA39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A8FFE20-AE26-40F1-A45D-490013BFE532}" v="19" dt="2024-07-29T07:55:41.28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99"/>
    <p:restoredTop sz="94660"/>
  </p:normalViewPr>
  <p:slideViewPr>
    <p:cSldViewPr snapToGrid="0">
      <p:cViewPr varScale="1">
        <p:scale>
          <a:sx n="110" d="100"/>
          <a:sy n="110" d="100"/>
        </p:scale>
        <p:origin x="190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notesMaster" Target="notesMasters/notesMaster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黒田　宗範" userId="a614a911-78f1-4410-935a-c8c4d77c86e3" providerId="ADAL" clId="{4A8FFE20-AE26-40F1-A45D-490013BFE532}"/>
    <pc:docChg chg="modSld">
      <pc:chgData name="黒田　宗範" userId="a614a911-78f1-4410-935a-c8c4d77c86e3" providerId="ADAL" clId="{4A8FFE20-AE26-40F1-A45D-490013BFE532}" dt="2024-07-29T08:58:08.830" v="707" actId="20577"/>
      <pc:docMkLst>
        <pc:docMk/>
      </pc:docMkLst>
      <pc:sldChg chg="modSp mod">
        <pc:chgData name="黒田　宗範" userId="a614a911-78f1-4410-935a-c8c4d77c86e3" providerId="ADAL" clId="{4A8FFE20-AE26-40F1-A45D-490013BFE532}" dt="2024-07-29T08:58:08.830" v="707" actId="20577"/>
        <pc:sldMkLst>
          <pc:docMk/>
          <pc:sldMk cId="173241184" sldId="257"/>
        </pc:sldMkLst>
        <pc:spChg chg="mod">
          <ac:chgData name="黒田　宗範" userId="a614a911-78f1-4410-935a-c8c4d77c86e3" providerId="ADAL" clId="{4A8FFE20-AE26-40F1-A45D-490013BFE532}" dt="2024-07-29T07:36:07.600" v="20" actId="2711"/>
          <ac:spMkLst>
            <pc:docMk/>
            <pc:sldMk cId="173241184" sldId="257"/>
            <ac:spMk id="2" creationId="{791107E1-1D16-AE7E-1604-D7C70A13FCF5}"/>
          </ac:spMkLst>
        </pc:spChg>
        <pc:spChg chg="mod">
          <ac:chgData name="黒田　宗範" userId="a614a911-78f1-4410-935a-c8c4d77c86e3" providerId="ADAL" clId="{4A8FFE20-AE26-40F1-A45D-490013BFE532}" dt="2024-07-29T07:41:20.815" v="436" actId="1076"/>
          <ac:spMkLst>
            <pc:docMk/>
            <pc:sldMk cId="173241184" sldId="257"/>
            <ac:spMk id="3" creationId="{C3B50798-9CFE-E827-3057-DF454A49E08E}"/>
          </ac:spMkLst>
        </pc:spChg>
        <pc:spChg chg="mod">
          <ac:chgData name="黒田　宗範" userId="a614a911-78f1-4410-935a-c8c4d77c86e3" providerId="ADAL" clId="{4A8FFE20-AE26-40F1-A45D-490013BFE532}" dt="2024-07-29T08:50:20.559" v="685" actId="1076"/>
          <ac:spMkLst>
            <pc:docMk/>
            <pc:sldMk cId="173241184" sldId="257"/>
            <ac:spMk id="4" creationId="{3E1E4B15-F03F-F969-E1BA-95792409EDA2}"/>
          </ac:spMkLst>
        </pc:spChg>
        <pc:spChg chg="mod">
          <ac:chgData name="黒田　宗範" userId="a614a911-78f1-4410-935a-c8c4d77c86e3" providerId="ADAL" clId="{4A8FFE20-AE26-40F1-A45D-490013BFE532}" dt="2024-07-29T08:58:08.830" v="707" actId="20577"/>
          <ac:spMkLst>
            <pc:docMk/>
            <pc:sldMk cId="173241184" sldId="257"/>
            <ac:spMk id="5" creationId="{6ED74F54-CF32-D7A4-37BD-4D611BE9F873}"/>
          </ac:spMkLst>
        </pc:spChg>
        <pc:spChg chg="mod">
          <ac:chgData name="黒田　宗範" userId="a614a911-78f1-4410-935a-c8c4d77c86e3" providerId="ADAL" clId="{4A8FFE20-AE26-40F1-A45D-490013BFE532}" dt="2024-07-29T07:36:07.600" v="20" actId="2711"/>
          <ac:spMkLst>
            <pc:docMk/>
            <pc:sldMk cId="173241184" sldId="257"/>
            <ac:spMk id="6" creationId="{9554C3B5-3233-EA14-2B9F-604761A04A39}"/>
          </ac:spMkLst>
        </pc:spChg>
        <pc:spChg chg="mod">
          <ac:chgData name="黒田　宗範" userId="a614a911-78f1-4410-935a-c8c4d77c86e3" providerId="ADAL" clId="{4A8FFE20-AE26-40F1-A45D-490013BFE532}" dt="2024-07-29T07:36:12.262" v="21" actId="14100"/>
          <ac:spMkLst>
            <pc:docMk/>
            <pc:sldMk cId="173241184" sldId="257"/>
            <ac:spMk id="7" creationId="{ACE5DBF5-FB36-A131-609E-4B39006E9E3F}"/>
          </ac:spMkLst>
        </pc:spChg>
        <pc:spChg chg="mod">
          <ac:chgData name="黒田　宗範" userId="a614a911-78f1-4410-935a-c8c4d77c86e3" providerId="ADAL" clId="{4A8FFE20-AE26-40F1-A45D-490013BFE532}" dt="2024-07-29T07:36:07.600" v="20" actId="2711"/>
          <ac:spMkLst>
            <pc:docMk/>
            <pc:sldMk cId="173241184" sldId="257"/>
            <ac:spMk id="8" creationId="{1A2F9C13-AACF-E16A-1069-EC8B1C89D93D}"/>
          </ac:spMkLst>
        </pc:spChg>
        <pc:spChg chg="mod">
          <ac:chgData name="黒田　宗範" userId="a614a911-78f1-4410-935a-c8c4d77c86e3" providerId="ADAL" clId="{4A8FFE20-AE26-40F1-A45D-490013BFE532}" dt="2024-07-29T08:50:20.559" v="685" actId="1076"/>
          <ac:spMkLst>
            <pc:docMk/>
            <pc:sldMk cId="173241184" sldId="257"/>
            <ac:spMk id="9" creationId="{7817137F-FD60-4E36-C315-76055060B6B9}"/>
          </ac:spMkLst>
        </pc:spChg>
        <pc:spChg chg="mod">
          <ac:chgData name="黒田　宗範" userId="a614a911-78f1-4410-935a-c8c4d77c86e3" providerId="ADAL" clId="{4A8FFE20-AE26-40F1-A45D-490013BFE532}" dt="2024-07-29T08:50:31.150" v="691" actId="1036"/>
          <ac:spMkLst>
            <pc:docMk/>
            <pc:sldMk cId="173241184" sldId="257"/>
            <ac:spMk id="10" creationId="{E3D200B5-7CF6-9D72-54FA-46166BC1C667}"/>
          </ac:spMkLst>
        </pc:spChg>
        <pc:spChg chg="mod">
          <ac:chgData name="黒田　宗範" userId="a614a911-78f1-4410-935a-c8c4d77c86e3" providerId="ADAL" clId="{4A8FFE20-AE26-40F1-A45D-490013BFE532}" dt="2024-07-29T07:36:07.600" v="20" actId="2711"/>
          <ac:spMkLst>
            <pc:docMk/>
            <pc:sldMk cId="173241184" sldId="257"/>
            <ac:spMk id="1133" creationId="{00000000-0000-0000-0000-000000000000}"/>
          </ac:spMkLst>
        </pc:spChg>
        <pc:spChg chg="mod">
          <ac:chgData name="黒田　宗範" userId="a614a911-78f1-4410-935a-c8c4d77c86e3" providerId="ADAL" clId="{4A8FFE20-AE26-40F1-A45D-490013BFE532}" dt="2024-07-29T07:36:07.600" v="20" actId="2711"/>
          <ac:spMkLst>
            <pc:docMk/>
            <pc:sldMk cId="173241184" sldId="257"/>
            <ac:spMk id="113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1"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1102"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A486F557-10AF-4BD2-B40A-CD54E66ABFE3}" type="datetimeFigureOut">
              <a:rPr kumimoji="1" lang="ja-JP" altLang="en-US" smtClean="0"/>
              <a:t>2024/8/14</a:t>
            </a:fld>
            <a:endParaRPr kumimoji="1" lang="ja-JP" altLang="en-US"/>
          </a:p>
        </p:txBody>
      </p:sp>
      <p:sp>
        <p:nvSpPr>
          <p:cNvPr id="1103"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4"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5"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1106"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A65247E-E11C-4259-B9C1-17C1E82EE823}" type="slidenum">
              <a:rPr kumimoji="1" lang="ja-JP" altLang="en-US" smtClean="0"/>
              <a:t>‹#›</a:t>
            </a:fld>
            <a:endParaRPr kumimoji="1" lang="ja-JP" altLang="en-US"/>
          </a:p>
        </p:txBody>
      </p:sp>
    </p:spTree>
    <p:extLst>
      <p:ext uri="{BB962C8B-B14F-4D97-AF65-F5344CB8AC3E}">
        <p14:creationId xmlns:p14="http://schemas.microsoft.com/office/powerpoint/2010/main" val="402230159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A1068BAB-9F9F-411D-A80E-9AFB01A5A192}" type="datetime1">
              <a:rPr kumimoji="1" lang="ja-JP" altLang="en-US" smtClean="0"/>
              <a:t>2024/8/14</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479927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1089" name="Title 1"/>
          <p:cNvSpPr>
            <a:spLocks noGrp="1"/>
          </p:cNvSpPr>
          <p:nvPr>
            <p:ph type="title"/>
          </p:nvPr>
        </p:nvSpPr>
        <p:spPr/>
        <p:txBody>
          <a:bodyPr/>
          <a:lstStyle/>
          <a:p>
            <a:r>
              <a:rPr lang="ja-JP" altLang="en-US"/>
              <a:t>マスター タイトルの書式設定</a:t>
            </a:r>
            <a:endParaRPr lang="en-US" dirty="0"/>
          </a:p>
        </p:txBody>
      </p:sp>
      <p:sp>
        <p:nvSpPr>
          <p:cNvPr id="1090"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1" name="Date Placeholder 3"/>
          <p:cNvSpPr>
            <a:spLocks noGrp="1"/>
          </p:cNvSpPr>
          <p:nvPr>
            <p:ph type="dt" sz="half" idx="10"/>
          </p:nvPr>
        </p:nvSpPr>
        <p:spPr/>
        <p:txBody>
          <a:bodyPr/>
          <a:lstStyle/>
          <a:p>
            <a:fld id="{6881006A-1B20-46B1-B35F-04404B13778A}" type="datetime1">
              <a:rPr kumimoji="1" lang="ja-JP" altLang="en-US" smtClean="0"/>
              <a:t>2024/8/14</a:t>
            </a:fld>
            <a:endParaRPr kumimoji="1" lang="ja-JP" altLang="en-US"/>
          </a:p>
        </p:txBody>
      </p:sp>
      <p:sp>
        <p:nvSpPr>
          <p:cNvPr id="1092" name="Footer Placeholder 4"/>
          <p:cNvSpPr>
            <a:spLocks noGrp="1"/>
          </p:cNvSpPr>
          <p:nvPr>
            <p:ph type="ftr" sz="quarter" idx="11"/>
          </p:nvPr>
        </p:nvSpPr>
        <p:spPr/>
        <p:txBody>
          <a:bodyPr/>
          <a:lstStyle/>
          <a:p>
            <a:endParaRPr kumimoji="1" lang="ja-JP" altLang="en-US"/>
          </a:p>
        </p:txBody>
      </p:sp>
      <p:sp>
        <p:nvSpPr>
          <p:cNvPr id="1093"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362708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5"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1096"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7" name="Date Placeholder 3"/>
          <p:cNvSpPr>
            <a:spLocks noGrp="1"/>
          </p:cNvSpPr>
          <p:nvPr>
            <p:ph type="dt" sz="half" idx="10"/>
          </p:nvPr>
        </p:nvSpPr>
        <p:spPr/>
        <p:txBody>
          <a:bodyPr/>
          <a:lstStyle/>
          <a:p>
            <a:fld id="{B714F669-059C-4AD6-972B-EF92502F80B2}" type="datetime1">
              <a:rPr kumimoji="1" lang="ja-JP" altLang="en-US" smtClean="0"/>
              <a:t>2024/8/14</a:t>
            </a:fld>
            <a:endParaRPr kumimoji="1" lang="ja-JP" altLang="en-US"/>
          </a:p>
        </p:txBody>
      </p:sp>
      <p:sp>
        <p:nvSpPr>
          <p:cNvPr id="1098" name="Footer Placeholder 4"/>
          <p:cNvSpPr>
            <a:spLocks noGrp="1"/>
          </p:cNvSpPr>
          <p:nvPr>
            <p:ph type="ftr" sz="quarter" idx="11"/>
          </p:nvPr>
        </p:nvSpPr>
        <p:spPr/>
        <p:txBody>
          <a:bodyPr/>
          <a:lstStyle/>
          <a:p>
            <a:endParaRPr kumimoji="1" lang="ja-JP" altLang="en-US"/>
          </a:p>
        </p:txBody>
      </p:sp>
      <p:sp>
        <p:nvSpPr>
          <p:cNvPr id="1099"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4523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FE2DF679-C3CE-4437-8884-8524F56729E9}" type="datetime1">
              <a:rPr kumimoji="1" lang="ja-JP" altLang="en-US" smtClean="0"/>
              <a:t>2024/8/14</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2383048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5EA83073-FEF2-485C-8FF9-B92795C770EA}" type="datetime1">
              <a:rPr kumimoji="1" lang="ja-JP" altLang="en-US" smtClean="0"/>
              <a:t>2024/8/14</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705290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1DBAAE99-0AAD-4A9B-A55B-6934FC704E5F}" type="datetime1">
              <a:rPr kumimoji="1" lang="ja-JP" altLang="en-US" smtClean="0"/>
              <a:t>2024/8/14</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496329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58"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1060"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B1CD8EE2-E4CE-48D1-A91D-7F599CA9FFD5}" type="datetime1">
              <a:rPr kumimoji="1" lang="ja-JP" altLang="en-US" smtClean="0"/>
              <a:t>2024/8/14</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3929756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6D69A803-062B-4A29-AE91-C2211E591E8F}" type="datetime1">
              <a:rPr kumimoji="1" lang="ja-JP" altLang="en-US" smtClean="0"/>
              <a:t>2024/8/14</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cxnSp>
        <p:nvCxnSpPr>
          <p:cNvPr id="1069" name="直線コネクタ 5"/>
          <p:cNvCxnSpPr>
            <a:cxnSpLocks/>
          </p:cNvCxnSpPr>
          <p:nvPr userDrawn="1"/>
        </p:nvCxnSpPr>
        <p:spPr>
          <a:xfrm>
            <a:off x="0" y="795528"/>
            <a:ext cx="9144000" cy="0"/>
          </a:xfrm>
          <a:prstGeom prst="line">
            <a:avLst/>
          </a:prstGeom>
          <a:ln w="38100">
            <a:solidFill>
              <a:srgbClr val="37BFB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21027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1" name="Date Placeholder 1"/>
          <p:cNvSpPr>
            <a:spLocks noGrp="1"/>
          </p:cNvSpPr>
          <p:nvPr>
            <p:ph type="dt" sz="half" idx="10"/>
          </p:nvPr>
        </p:nvSpPr>
        <p:spPr/>
        <p:txBody>
          <a:bodyPr/>
          <a:lstStyle/>
          <a:p>
            <a:fld id="{F040C8D9-86FD-4B0A-856D-608A202E3440}" type="datetime1">
              <a:rPr kumimoji="1" lang="ja-JP" altLang="en-US" smtClean="0"/>
              <a:t>2024/8/14</a:t>
            </a:fld>
            <a:endParaRPr kumimoji="1" lang="ja-JP" altLang="en-US"/>
          </a:p>
        </p:txBody>
      </p:sp>
      <p:sp>
        <p:nvSpPr>
          <p:cNvPr id="1072" name="Footer Placeholder 2"/>
          <p:cNvSpPr>
            <a:spLocks noGrp="1"/>
          </p:cNvSpPr>
          <p:nvPr>
            <p:ph type="ftr" sz="quarter" idx="11"/>
          </p:nvPr>
        </p:nvSpPr>
        <p:spPr/>
        <p:txBody>
          <a:bodyPr/>
          <a:lstStyle/>
          <a:p>
            <a:endParaRPr kumimoji="1" lang="ja-JP" altLang="en-US"/>
          </a:p>
        </p:txBody>
      </p:sp>
      <p:sp>
        <p:nvSpPr>
          <p:cNvPr id="1073" name="Slide Number Placeholder 3"/>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533880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1075"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76"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7"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78" name="Date Placeholder 4"/>
          <p:cNvSpPr>
            <a:spLocks noGrp="1"/>
          </p:cNvSpPr>
          <p:nvPr>
            <p:ph type="dt" sz="half" idx="10"/>
          </p:nvPr>
        </p:nvSpPr>
        <p:spPr/>
        <p:txBody>
          <a:bodyPr/>
          <a:lstStyle/>
          <a:p>
            <a:fld id="{C52D0199-D5D3-4220-B505-37130BC68270}" type="datetime1">
              <a:rPr kumimoji="1" lang="ja-JP" altLang="en-US" smtClean="0"/>
              <a:t>2024/8/14</a:t>
            </a:fld>
            <a:endParaRPr kumimoji="1" lang="ja-JP" altLang="en-US"/>
          </a:p>
        </p:txBody>
      </p:sp>
      <p:sp>
        <p:nvSpPr>
          <p:cNvPr id="1079" name="Footer Placeholder 5"/>
          <p:cNvSpPr>
            <a:spLocks noGrp="1"/>
          </p:cNvSpPr>
          <p:nvPr>
            <p:ph type="ftr" sz="quarter" idx="11"/>
          </p:nvPr>
        </p:nvSpPr>
        <p:spPr/>
        <p:txBody>
          <a:bodyPr/>
          <a:lstStyle/>
          <a:p>
            <a:endParaRPr kumimoji="1" lang="ja-JP" altLang="en-US"/>
          </a:p>
        </p:txBody>
      </p:sp>
      <p:sp>
        <p:nvSpPr>
          <p:cNvPr id="1080"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6223986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108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108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1085" name="Date Placeholder 4"/>
          <p:cNvSpPr>
            <a:spLocks noGrp="1"/>
          </p:cNvSpPr>
          <p:nvPr>
            <p:ph type="dt" sz="half" idx="10"/>
          </p:nvPr>
        </p:nvSpPr>
        <p:spPr/>
        <p:txBody>
          <a:bodyPr/>
          <a:lstStyle/>
          <a:p>
            <a:fld id="{127F0485-64C0-4A0F-B584-A1A701F29BC7}" type="datetime1">
              <a:rPr kumimoji="1" lang="ja-JP" altLang="en-US" smtClean="0"/>
              <a:t>2024/8/14</a:t>
            </a:fld>
            <a:endParaRPr kumimoji="1" lang="ja-JP" altLang="en-US"/>
          </a:p>
        </p:txBody>
      </p:sp>
      <p:sp>
        <p:nvSpPr>
          <p:cNvPr id="1086" name="Footer Placeholder 5"/>
          <p:cNvSpPr>
            <a:spLocks noGrp="1"/>
          </p:cNvSpPr>
          <p:nvPr>
            <p:ph type="ftr" sz="quarter" idx="11"/>
          </p:nvPr>
        </p:nvSpPr>
        <p:spPr/>
        <p:txBody>
          <a:bodyPr/>
          <a:lstStyle/>
          <a:p>
            <a:endParaRPr kumimoji="1" lang="ja-JP" altLang="en-US"/>
          </a:p>
        </p:txBody>
      </p:sp>
      <p:sp>
        <p:nvSpPr>
          <p:cNvPr id="1087" name="Slide Number Placeholder 6"/>
          <p:cNvSpPr>
            <a:spLocks noGrp="1"/>
          </p:cNvSpPr>
          <p:nvPr>
            <p:ph type="sldNum" sz="quarter" idx="12"/>
          </p:nvPr>
        </p:nvSpPr>
        <p:spPr/>
        <p:txBody>
          <a:bodyPr/>
          <a:lstStyle/>
          <a:p>
            <a:fld id="{D202284B-640B-4309-93AF-8A2CB42E03EB}" type="slidenum">
              <a:rPr kumimoji="1" lang="ja-JP" altLang="en-US" smtClean="0"/>
              <a:t>‹#›</a:t>
            </a:fld>
            <a:endParaRPr kumimoji="1" lang="ja-JP" altLang="en-US"/>
          </a:p>
        </p:txBody>
      </p:sp>
    </p:spTree>
    <p:extLst>
      <p:ext uri="{BB962C8B-B14F-4D97-AF65-F5344CB8AC3E}">
        <p14:creationId xmlns:p14="http://schemas.microsoft.com/office/powerpoint/2010/main" val="1034950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164592" y="1"/>
            <a:ext cx="8796528" cy="795527"/>
          </a:xfrm>
          <a:prstGeom prst="rect">
            <a:avLst/>
          </a:prstGeom>
        </p:spPr>
        <p:txBody>
          <a:bodyPr vert="horz" lIns="91440" tIns="45720" rIns="91440" bIns="45720" rtlCol="0" anchor="ctr">
            <a:normAutofit/>
          </a:bodyPr>
          <a:lstStyle/>
          <a:p>
            <a:r>
              <a:rPr lang="ja-JP" altLang="en-US" dirty="0"/>
              <a:t>マスター タイトルの書式設定</a:t>
            </a:r>
            <a:endParaRPr lang="en-US" dirty="0"/>
          </a:p>
        </p:txBody>
      </p:sp>
      <p:sp>
        <p:nvSpPr>
          <p:cNvPr id="1026"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DEBB8A-C80D-4000-AA8D-44008B6FB72D}" type="datetime1">
              <a:rPr kumimoji="1" lang="ja-JP" altLang="en-US" smtClean="0"/>
              <a:t>2024/8/14</a:t>
            </a:fld>
            <a:endParaRPr kumimoji="1" lang="ja-JP" altLang="en-US"/>
          </a:p>
        </p:txBody>
      </p:sp>
      <p:sp>
        <p:nvSpPr>
          <p:cNvPr id="102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7086600" y="6492874"/>
            <a:ext cx="2057400" cy="365125"/>
          </a:xfrm>
          <a:prstGeom prst="rect">
            <a:avLst/>
          </a:prstGeom>
        </p:spPr>
        <p:txBody>
          <a:bodyPr vert="horz" lIns="91440" tIns="45720" rIns="91440" bIns="45720" rtlCol="0" anchor="ctr"/>
          <a:lstStyle>
            <a:lvl1pPr algn="r">
              <a:defRPr sz="1050">
                <a:solidFill>
                  <a:schemeClr val="tx1">
                    <a:lumMod val="85000"/>
                    <a:lumOff val="15000"/>
                  </a:schemeClr>
                </a:solidFill>
              </a:defRPr>
            </a:lvl1pPr>
          </a:lstStyle>
          <a:p>
            <a:fld id="{D202284B-640B-4309-93AF-8A2CB42E03EB}" type="slidenum">
              <a:rPr kumimoji="1" lang="ja-JP" altLang="en-US" smtClean="0"/>
              <a:pPr/>
              <a:t>‹#›</a:t>
            </a:fld>
            <a:endParaRPr kumimoji="1" lang="ja-JP" altLang="en-US"/>
          </a:p>
        </p:txBody>
      </p:sp>
    </p:spTree>
    <p:extLst>
      <p:ext uri="{BB962C8B-B14F-4D97-AF65-F5344CB8AC3E}">
        <p14:creationId xmlns:p14="http://schemas.microsoft.com/office/powerpoint/2010/main" val="7395267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 name="タイトル 1"/>
          <p:cNvSpPr>
            <a:spLocks noGrp="1"/>
          </p:cNvSpPr>
          <p:nvPr>
            <p:ph type="ctrTitle"/>
          </p:nvPr>
        </p:nvSpPr>
        <p:spPr>
          <a:xfrm>
            <a:off x="685800" y="2999026"/>
            <a:ext cx="7772400" cy="726020"/>
          </a:xfrm>
        </p:spPr>
        <p:txBody>
          <a:bodyPr>
            <a:normAutofit fontScale="90000"/>
          </a:bodyPr>
          <a:lstStyle/>
          <a:p>
            <a:pPr>
              <a:lnSpc>
                <a:spcPct val="150000"/>
              </a:lnSpc>
            </a:pPr>
            <a:r>
              <a:rPr kumimoji="1" lang="ja-JP" altLang="en-US" sz="4000" dirty="0">
                <a:solidFill>
                  <a:schemeClr val="tx1">
                    <a:lumMod val="85000"/>
                    <a:lumOff val="15000"/>
                  </a:schemeClr>
                </a:solidFill>
              </a:rPr>
              <a:t>第１回環境審議会の質問への回答</a:t>
            </a:r>
          </a:p>
        </p:txBody>
      </p:sp>
      <p:sp>
        <p:nvSpPr>
          <p:cNvPr id="1109" name="正方形/長方形 3"/>
          <p:cNvSpPr/>
          <p:nvPr/>
        </p:nvSpPr>
        <p:spPr>
          <a:xfrm>
            <a:off x="0" y="1"/>
            <a:ext cx="9144000" cy="979054"/>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81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10" name="正方形/長方形 4"/>
          <p:cNvSpPr/>
          <p:nvPr/>
        </p:nvSpPr>
        <p:spPr>
          <a:xfrm>
            <a:off x="0" y="6428508"/>
            <a:ext cx="9144000" cy="438727"/>
          </a:xfrm>
          <a:prstGeom prst="rect">
            <a:avLst/>
          </a:prstGeom>
          <a:gradFill flip="none" rotWithShape="1">
            <a:gsLst>
              <a:gs pos="0">
                <a:srgbClr val="37BFB9">
                  <a:tint val="66000"/>
                  <a:satMod val="160000"/>
                </a:srgbClr>
              </a:gs>
              <a:gs pos="50000">
                <a:srgbClr val="37BFB9">
                  <a:tint val="44500"/>
                  <a:satMod val="160000"/>
                </a:srgbClr>
              </a:gs>
              <a:gs pos="100000">
                <a:srgbClr val="37BFB9">
                  <a:tint val="23500"/>
                  <a:satMod val="160000"/>
                </a:srgbClr>
              </a:gs>
            </a:gsLst>
            <a:lin ang="16200000" scaled="1"/>
            <a:tileRect/>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テキスト ボックス 1">
            <a:extLst>
              <a:ext uri="{FF2B5EF4-FFF2-40B4-BE49-F238E27FC236}">
                <a16:creationId xmlns:a16="http://schemas.microsoft.com/office/drawing/2014/main" id="{024C763B-1D66-8F29-E1ED-C8975FEBC082}"/>
              </a:ext>
            </a:extLst>
          </p:cNvPr>
          <p:cNvSpPr txBox="1"/>
          <p:nvPr/>
        </p:nvSpPr>
        <p:spPr>
          <a:xfrm>
            <a:off x="8126730" y="1177290"/>
            <a:ext cx="834390" cy="369332"/>
          </a:xfrm>
          <a:prstGeom prst="rect">
            <a:avLst/>
          </a:prstGeom>
          <a:noFill/>
          <a:ln>
            <a:solidFill>
              <a:schemeClr val="tx1"/>
            </a:solidFill>
          </a:ln>
        </p:spPr>
        <p:txBody>
          <a:bodyPr wrap="square" rtlCol="0">
            <a:spAutoFit/>
          </a:bodyPr>
          <a:lstStyle/>
          <a:p>
            <a:pPr algn="ctr"/>
            <a:r>
              <a:rPr kumimoji="1" lang="ja-JP" altLang="en-US"/>
              <a:t>資料２</a:t>
            </a:r>
            <a:endParaRPr kumimoji="1" lang="ja-JP" altLang="en-US" dirty="0"/>
          </a:p>
        </p:txBody>
      </p:sp>
    </p:spTree>
    <p:extLst>
      <p:ext uri="{BB962C8B-B14F-4D97-AF65-F5344CB8AC3E}">
        <p14:creationId xmlns:p14="http://schemas.microsoft.com/office/powerpoint/2010/main" val="1734203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33" name="タイトル 1"/>
          <p:cNvSpPr>
            <a:spLocks noGrp="1"/>
          </p:cNvSpPr>
          <p:nvPr>
            <p:ph type="title"/>
          </p:nvPr>
        </p:nvSpPr>
        <p:spPr>
          <a:xfrm>
            <a:off x="164592" y="0"/>
            <a:ext cx="8796528" cy="678091"/>
          </a:xfrm>
          <a:ln>
            <a:noFill/>
          </a:ln>
        </p:spPr>
        <p:txBody>
          <a:bodyPr>
            <a:noAutofit/>
          </a:bodyPr>
          <a:lstStyle/>
          <a:p>
            <a:r>
              <a:rPr lang="ja-JP" altLang="en-US" sz="2400" dirty="0">
                <a:latin typeface="BIZ UDゴシック" panose="020B0400000000000000" pitchFamily="49" charset="-128"/>
                <a:ea typeface="BIZ UDゴシック" panose="020B0400000000000000" pitchFamily="49" charset="-128"/>
              </a:rPr>
              <a:t>第１回の質問に対する回答について</a:t>
            </a:r>
            <a:endParaRPr kumimoji="1" lang="ja-JP" altLang="en-US" sz="2400" dirty="0">
              <a:latin typeface="BIZ UDゴシック" panose="020B0400000000000000" pitchFamily="49" charset="-128"/>
              <a:ea typeface="BIZ UDゴシック" panose="020B0400000000000000" pitchFamily="49" charset="-128"/>
            </a:endParaRPr>
          </a:p>
        </p:txBody>
      </p:sp>
      <p:sp useBgFill="1">
        <p:nvSpPr>
          <p:cNvPr id="1139" name="テキスト ボックス 12"/>
          <p:cNvSpPr txBox="1"/>
          <p:nvPr/>
        </p:nvSpPr>
        <p:spPr>
          <a:xfrm>
            <a:off x="183191" y="1612664"/>
            <a:ext cx="8796528" cy="523220"/>
          </a:xfrm>
          <a:prstGeom prst="rect">
            <a:avLst/>
          </a:prstGeom>
          <a:ln>
            <a:no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中野区脱炭素ロードマップの</a:t>
            </a:r>
            <a:r>
              <a:rPr kumimoji="1" lang="en-US" altLang="ja-JP" sz="1400" dirty="0">
                <a:latin typeface="BIZ UDゴシック" panose="020B0400000000000000" pitchFamily="49" charset="-128"/>
                <a:ea typeface="BIZ UDゴシック" panose="020B0400000000000000" pitchFamily="49" charset="-128"/>
              </a:rPr>
              <a:t>2030</a:t>
            </a:r>
            <a:r>
              <a:rPr kumimoji="1" lang="ja-JP" altLang="en-US" sz="1400" dirty="0">
                <a:latin typeface="BIZ UDゴシック" panose="020B0400000000000000" pitchFamily="49" charset="-128"/>
                <a:ea typeface="BIZ UDゴシック" panose="020B0400000000000000" pitchFamily="49" charset="-128"/>
              </a:rPr>
              <a:t>年度二酸化炭素排出量推計において、中野区駅周辺の再開発に伴って発生した二酸化炭素排出量が計上されていないのはなぜか。</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2" name="テキスト ボックス 12">
            <a:extLst>
              <a:ext uri="{FF2B5EF4-FFF2-40B4-BE49-F238E27FC236}">
                <a16:creationId xmlns:a16="http://schemas.microsoft.com/office/drawing/2014/main" id="{791107E1-1D16-AE7E-1604-D7C70A13FCF5}"/>
              </a:ext>
            </a:extLst>
          </p:cNvPr>
          <p:cNvSpPr txBox="1"/>
          <p:nvPr/>
        </p:nvSpPr>
        <p:spPr>
          <a:xfrm>
            <a:off x="183191" y="2489960"/>
            <a:ext cx="8796528" cy="738664"/>
          </a:xfrm>
          <a:prstGeom prst="rect">
            <a:avLst/>
          </a:prstGeom>
          <a:noFill/>
          <a:ln>
            <a:no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算定にあたっては、当該年度に発生する二酸化炭素排出量のみ計上するため、中野区脱炭素ロードマップにて推計した</a:t>
            </a:r>
            <a:r>
              <a:rPr kumimoji="1" lang="en-US" altLang="ja-JP" sz="1400" dirty="0">
                <a:latin typeface="BIZ UDゴシック" panose="020B0400000000000000" pitchFamily="49" charset="-128"/>
                <a:ea typeface="BIZ UDゴシック" panose="020B0400000000000000" pitchFamily="49" charset="-128"/>
              </a:rPr>
              <a:t>2030</a:t>
            </a:r>
            <a:r>
              <a:rPr kumimoji="1" lang="ja-JP" altLang="en-US" sz="1400" dirty="0">
                <a:latin typeface="BIZ UDゴシック" panose="020B0400000000000000" pitchFamily="49" charset="-128"/>
                <a:ea typeface="BIZ UDゴシック" panose="020B0400000000000000" pitchFamily="49" charset="-128"/>
              </a:rPr>
              <a:t>年度の二酸化炭素排出量には、</a:t>
            </a:r>
            <a:r>
              <a:rPr kumimoji="1" lang="en-US" altLang="ja-JP" sz="1400" dirty="0">
                <a:latin typeface="BIZ UDゴシック" panose="020B0400000000000000" pitchFamily="49" charset="-128"/>
                <a:ea typeface="BIZ UDゴシック" panose="020B0400000000000000" pitchFamily="49" charset="-128"/>
              </a:rPr>
              <a:t>2029</a:t>
            </a:r>
            <a:r>
              <a:rPr kumimoji="1" lang="ja-JP" altLang="en-US" sz="1400" dirty="0">
                <a:latin typeface="BIZ UDゴシック" panose="020B0400000000000000" pitchFamily="49" charset="-128"/>
                <a:ea typeface="BIZ UDゴシック" panose="020B0400000000000000" pitchFamily="49" charset="-128"/>
              </a:rPr>
              <a:t>年度までに行った建設工事等による二酸化炭素排出量は含まれない。なお、再開発による業務用床面積の増加に伴う二酸化炭素排出量は含まれる。</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3" name="タイトル 1">
            <a:extLst>
              <a:ext uri="{FF2B5EF4-FFF2-40B4-BE49-F238E27FC236}">
                <a16:creationId xmlns:a16="http://schemas.microsoft.com/office/drawing/2014/main" id="{C3B50798-9CFE-E827-3057-DF454A49E08E}"/>
              </a:ext>
            </a:extLst>
          </p:cNvPr>
          <p:cNvSpPr txBox="1">
            <a:spLocks/>
          </p:cNvSpPr>
          <p:nvPr/>
        </p:nvSpPr>
        <p:spPr>
          <a:xfrm>
            <a:off x="183191" y="3259079"/>
            <a:ext cx="8796528" cy="795527"/>
          </a:xfrm>
          <a:prstGeom prst="rect">
            <a:avLst/>
          </a:prstGeom>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a:lstStyle>
          <a:p>
            <a:r>
              <a:rPr lang="ja-JP" altLang="en-US" sz="2400" dirty="0">
                <a:latin typeface="BIZ UDゴシック" panose="020B0400000000000000" pitchFamily="49" charset="-128"/>
                <a:ea typeface="BIZ UDゴシック" panose="020B0400000000000000" pitchFamily="49" charset="-128"/>
              </a:rPr>
              <a:t>②食品ロス削減に伴う二酸化炭素排出量の算定について</a:t>
            </a:r>
          </a:p>
        </p:txBody>
      </p:sp>
      <p:sp>
        <p:nvSpPr>
          <p:cNvPr id="4" name="テキスト ボックス 12">
            <a:extLst>
              <a:ext uri="{FF2B5EF4-FFF2-40B4-BE49-F238E27FC236}">
                <a16:creationId xmlns:a16="http://schemas.microsoft.com/office/drawing/2014/main" id="{3E1E4B15-F03F-F969-E1BA-95792409EDA2}"/>
              </a:ext>
            </a:extLst>
          </p:cNvPr>
          <p:cNvSpPr txBox="1"/>
          <p:nvPr/>
        </p:nvSpPr>
        <p:spPr>
          <a:xfrm>
            <a:off x="201790" y="4100484"/>
            <a:ext cx="8796528" cy="307777"/>
          </a:xfrm>
          <a:prstGeom prst="rect">
            <a:avLst/>
          </a:prstGeom>
          <a:noFill/>
          <a:ln>
            <a:no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食品ロス削減による二酸化炭素排出量の原単位と削減量の考え方について教えてほしい</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5" name="テキスト ボックス 12">
            <a:extLst>
              <a:ext uri="{FF2B5EF4-FFF2-40B4-BE49-F238E27FC236}">
                <a16:creationId xmlns:a16="http://schemas.microsoft.com/office/drawing/2014/main" id="{6ED74F54-CF32-D7A4-37BD-4D611BE9F873}"/>
              </a:ext>
            </a:extLst>
          </p:cNvPr>
          <p:cNvSpPr txBox="1"/>
          <p:nvPr/>
        </p:nvSpPr>
        <p:spPr>
          <a:xfrm>
            <a:off x="201790" y="4732061"/>
            <a:ext cx="8796528" cy="2036455"/>
          </a:xfrm>
          <a:prstGeom prst="rect">
            <a:avLst/>
          </a:prstGeom>
          <a:noFill/>
          <a:ln>
            <a:no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（原単位）食品ロス発生量の削減量１</a:t>
            </a:r>
            <a:r>
              <a:rPr kumimoji="1" lang="en-US" altLang="ja-JP" sz="1400" dirty="0">
                <a:latin typeface="BIZ UDゴシック" panose="020B0400000000000000" pitchFamily="49" charset="-128"/>
                <a:ea typeface="BIZ UDゴシック" panose="020B0400000000000000" pitchFamily="49" charset="-128"/>
              </a:rPr>
              <a:t>t</a:t>
            </a:r>
            <a:r>
              <a:rPr kumimoji="1" lang="ja-JP" altLang="en-US" sz="1400" dirty="0">
                <a:latin typeface="BIZ UDゴシック" panose="020B0400000000000000" pitchFamily="49" charset="-128"/>
                <a:ea typeface="BIZ UDゴシック" panose="020B0400000000000000" pitchFamily="49" charset="-128"/>
              </a:rPr>
              <a:t>当たりの削減効果　</a:t>
            </a:r>
            <a:r>
              <a:rPr kumimoji="1" lang="en-US" altLang="ja-JP" sz="1400" b="1" u="sng" dirty="0">
                <a:solidFill>
                  <a:srgbClr val="FF0000"/>
                </a:solidFill>
                <a:latin typeface="BIZ UDゴシック" panose="020B0400000000000000" pitchFamily="49" charset="-128"/>
                <a:ea typeface="BIZ UDゴシック" panose="020B0400000000000000" pitchFamily="49" charset="-128"/>
              </a:rPr>
              <a:t>0.46t-CO2/t</a:t>
            </a:r>
          </a:p>
          <a:p>
            <a:pPr indent="896938">
              <a:spcBef>
                <a:spcPts val="200"/>
              </a:spcBef>
            </a:pPr>
            <a:r>
              <a:rPr kumimoji="1" lang="ja-JP" altLang="en-US" sz="1100" dirty="0">
                <a:latin typeface="BIZ UDゴシック" panose="020B0400000000000000" pitchFamily="49" charset="-128"/>
                <a:ea typeface="BIZ UDゴシック" panose="020B0400000000000000" pitchFamily="49" charset="-128"/>
              </a:rPr>
              <a:t>出典：「地方公共団体実行計画（区域施策編）策定・実施マニュアル（算定手法編）」（令和</a:t>
            </a:r>
            <a:r>
              <a:rPr kumimoji="1" lang="en-US" altLang="ja-JP" sz="1100" dirty="0">
                <a:latin typeface="BIZ UDゴシック" panose="020B0400000000000000" pitchFamily="49" charset="-128"/>
                <a:ea typeface="BIZ UDゴシック" panose="020B0400000000000000" pitchFamily="49" charset="-128"/>
              </a:rPr>
              <a:t>5</a:t>
            </a:r>
            <a:r>
              <a:rPr kumimoji="1" lang="ja-JP" altLang="en-US" sz="1100" dirty="0">
                <a:latin typeface="BIZ UDゴシック" panose="020B0400000000000000" pitchFamily="49" charset="-128"/>
                <a:ea typeface="BIZ UDゴシック" panose="020B0400000000000000" pitchFamily="49" charset="-128"/>
              </a:rPr>
              <a:t>年</a:t>
            </a:r>
            <a:r>
              <a:rPr kumimoji="1" lang="en-US" altLang="ja-JP" sz="1100" dirty="0">
                <a:latin typeface="BIZ UDゴシック" panose="020B0400000000000000" pitchFamily="49" charset="-128"/>
                <a:ea typeface="BIZ UDゴシック" panose="020B0400000000000000" pitchFamily="49" charset="-128"/>
              </a:rPr>
              <a:t>3</a:t>
            </a:r>
            <a:r>
              <a:rPr kumimoji="1" lang="ja-JP" altLang="en-US" sz="1100" dirty="0">
                <a:latin typeface="BIZ UDゴシック" panose="020B0400000000000000" pitchFamily="49" charset="-128"/>
                <a:ea typeface="BIZ UDゴシック" panose="020B0400000000000000" pitchFamily="49" charset="-128"/>
              </a:rPr>
              <a:t>月　環境省）</a:t>
            </a:r>
            <a:endParaRPr kumimoji="1" lang="en-US" altLang="ja-JP" sz="1100" dirty="0">
              <a:latin typeface="BIZ UDゴシック" panose="020B0400000000000000" pitchFamily="49" charset="-128"/>
              <a:ea typeface="BIZ UDゴシック" panose="020B0400000000000000" pitchFamily="49" charset="-128"/>
            </a:endParaRPr>
          </a:p>
          <a:p>
            <a:pPr marL="279400" algn="just"/>
            <a:endParaRPr lang="en-US"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717550" indent="-717550" algn="just"/>
            <a:r>
              <a:rPr lang="ja-JP" altLang="en-US" sz="1400" dirty="0">
                <a:latin typeface="BIZ UDゴシック" panose="020B0400000000000000" pitchFamily="49" charset="-128"/>
                <a:ea typeface="BIZ UDゴシック" panose="020B0400000000000000" pitchFamily="49" charset="-128"/>
                <a:cs typeface="Times New Roman" panose="02020603050405020304" pitchFamily="18" charset="0"/>
              </a:rPr>
              <a:t>（考え方）「</a:t>
            </a:r>
            <a:r>
              <a:rPr lang="ja-JP"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中野区食品ロス削減推進計画</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に</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おいて、</a:t>
            </a:r>
            <a:r>
              <a:rPr lang="en-US" altLang="ja-JP" sz="1400" dirty="0">
                <a:latin typeface="BIZ UDゴシック" panose="020B0400000000000000" pitchFamily="49" charset="-128"/>
                <a:ea typeface="BIZ UDゴシック" panose="020B0400000000000000" pitchFamily="49" charset="-128"/>
                <a:cs typeface="Times New Roman" panose="02020603050405020304" pitchFamily="18" charset="0"/>
              </a:rPr>
              <a:t>2023</a:t>
            </a:r>
            <a:r>
              <a:rPr lang="ja-JP"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年度</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実績（</a:t>
            </a:r>
            <a:r>
              <a:rPr lang="en-US"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9,761t</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）を</a:t>
            </a:r>
            <a:r>
              <a:rPr lang="en-US"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2030</a:t>
            </a:r>
            <a:r>
              <a:rPr lang="ja-JP"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年度</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目標値（</a:t>
            </a:r>
            <a:r>
              <a:rPr lang="en-US"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7,800t</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）まで削減するとしており、</a:t>
            </a:r>
            <a:r>
              <a:rPr lang="en-US" altLang="ja-JP" sz="1400" b="1" u="sng" dirty="0">
                <a:effectLst/>
                <a:latin typeface="BIZ UDゴシック" panose="020B0400000000000000" pitchFamily="49" charset="-128"/>
                <a:ea typeface="BIZ UDゴシック" panose="020B0400000000000000" pitchFamily="49" charset="-128"/>
                <a:cs typeface="Times New Roman" panose="02020603050405020304" pitchFamily="18" charset="0"/>
              </a:rPr>
              <a:t>8</a:t>
            </a:r>
            <a:r>
              <a:rPr lang="ja-JP" altLang="en-US" sz="1400" b="1" u="sng" dirty="0">
                <a:effectLst/>
                <a:latin typeface="BIZ UDゴシック" panose="020B0400000000000000" pitchFamily="49" charset="-128"/>
                <a:ea typeface="BIZ UDゴシック" panose="020B0400000000000000" pitchFamily="49" charset="-128"/>
                <a:cs typeface="Times New Roman" panose="02020603050405020304" pitchFamily="18" charset="0"/>
              </a:rPr>
              <a:t>年間かけて</a:t>
            </a:r>
            <a:r>
              <a:rPr lang="en-US" altLang="ja-JP" sz="1400" b="1" u="sng" dirty="0">
                <a:effectLst/>
                <a:latin typeface="BIZ UDゴシック" panose="020B0400000000000000" pitchFamily="49" charset="-128"/>
                <a:ea typeface="BIZ UDゴシック" panose="020B0400000000000000" pitchFamily="49" charset="-128"/>
                <a:cs typeface="Times New Roman" panose="02020603050405020304" pitchFamily="18" charset="0"/>
              </a:rPr>
              <a:t>1,961t</a:t>
            </a:r>
            <a:r>
              <a:rPr lang="ja-JP" altLang="en-US" sz="1400" b="1" u="sng" dirty="0">
                <a:effectLst/>
                <a:latin typeface="BIZ UDゴシック" panose="020B0400000000000000" pitchFamily="49" charset="-128"/>
                <a:ea typeface="BIZ UDゴシック" panose="020B0400000000000000" pitchFamily="49" charset="-128"/>
                <a:cs typeface="Times New Roman" panose="02020603050405020304" pitchFamily="18" charset="0"/>
              </a:rPr>
              <a:t>の食品ロス削減を目標</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に掲げている。脱炭素ロードマップにおいては、策定年度（</a:t>
            </a:r>
            <a:r>
              <a:rPr lang="en-US"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2024</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年度）から</a:t>
            </a:r>
            <a:r>
              <a:rPr lang="en-US"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2030</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年度までの</a:t>
            </a:r>
            <a:r>
              <a:rPr lang="en-US"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7</a:t>
            </a:r>
            <a:r>
              <a:rPr lang="ja-JP"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年間分</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en-US" altLang="ja-JP" sz="1400" b="1" u="sng" dirty="0">
                <a:solidFill>
                  <a:srgbClr val="FF0000"/>
                </a:solidFill>
                <a:effectLst/>
                <a:latin typeface="BIZ UDゴシック" panose="020B0400000000000000" pitchFamily="49" charset="-128"/>
                <a:ea typeface="BIZ UDゴシック" panose="020B0400000000000000" pitchFamily="49" charset="-128"/>
                <a:cs typeface="Times New Roman" panose="02020603050405020304" pitchFamily="18" charset="0"/>
              </a:rPr>
              <a:t>1,715t</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a:t>
            </a:r>
            <a:r>
              <a:rPr lang="ja-JP"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を</a:t>
            </a:r>
            <a:r>
              <a:rPr lang="ja-JP" altLang="en-US" sz="1400" dirty="0">
                <a:effectLst/>
                <a:latin typeface="BIZ UDゴシック" panose="020B0400000000000000" pitchFamily="49" charset="-128"/>
                <a:ea typeface="BIZ UDゴシック" panose="020B0400000000000000" pitchFamily="49" charset="-128"/>
                <a:cs typeface="Times New Roman" panose="02020603050405020304" pitchFamily="18" charset="0"/>
              </a:rPr>
              <a:t>削減量と見込み、削減効果を推計した。</a:t>
            </a:r>
            <a:endParaRPr lang="en-US" altLang="ja-JP" sz="14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717550" indent="-717550" algn="just"/>
            <a:endParaRPr kumimoji="1" lang="ja-JP" altLang="en-US" sz="1400" dirty="0">
              <a:latin typeface="BIZ UDゴシック" panose="020B0400000000000000" pitchFamily="49" charset="-128"/>
              <a:ea typeface="BIZ UDゴシック" panose="020B0400000000000000" pitchFamily="49" charset="-128"/>
            </a:endParaRPr>
          </a:p>
          <a:p>
            <a:pPr>
              <a:spcBef>
                <a:spcPts val="200"/>
              </a:spcBef>
            </a:pPr>
            <a:r>
              <a:rPr kumimoji="1" lang="ja-JP" altLang="en-US" sz="1400" dirty="0">
                <a:latin typeface="BIZ UDゴシック" panose="020B0400000000000000" pitchFamily="49" charset="-128"/>
                <a:ea typeface="BIZ UDゴシック" panose="020B0400000000000000" pitchFamily="49" charset="-128"/>
              </a:rPr>
              <a:t>（計算式）</a:t>
            </a:r>
            <a:r>
              <a:rPr kumimoji="1" lang="en-US" altLang="ja-JP" sz="1400" dirty="0">
                <a:latin typeface="BIZ UDゴシック" panose="020B0400000000000000" pitchFamily="49" charset="-128"/>
                <a:ea typeface="BIZ UDゴシック" panose="020B0400000000000000" pitchFamily="49" charset="-128"/>
              </a:rPr>
              <a:t>0.46t-CO2/t × 1,715t </a:t>
            </a:r>
            <a:r>
              <a:rPr kumimoji="1" lang="ja-JP" altLang="en-US" sz="1400" dirty="0">
                <a:latin typeface="BIZ UDゴシック" panose="020B0400000000000000" pitchFamily="49" charset="-128"/>
                <a:ea typeface="BIZ UDゴシック" panose="020B0400000000000000" pitchFamily="49" charset="-128"/>
              </a:rPr>
              <a:t>＝</a:t>
            </a:r>
            <a:r>
              <a:rPr kumimoji="1" lang="en-US" altLang="ja-JP" sz="1400" dirty="0">
                <a:latin typeface="BIZ UDゴシック" panose="020B0400000000000000" pitchFamily="49" charset="-128"/>
                <a:ea typeface="BIZ UDゴシック" panose="020B0400000000000000" pitchFamily="49" charset="-128"/>
              </a:rPr>
              <a:t> </a:t>
            </a:r>
            <a:r>
              <a:rPr kumimoji="1" lang="en-US" altLang="ja-JP" sz="1400" b="1" u="sng" dirty="0">
                <a:solidFill>
                  <a:srgbClr val="FF0000"/>
                </a:solidFill>
                <a:latin typeface="BIZ UDゴシック" panose="020B0400000000000000" pitchFamily="49" charset="-128"/>
                <a:ea typeface="BIZ UDゴシック" panose="020B0400000000000000" pitchFamily="49" charset="-128"/>
              </a:rPr>
              <a:t>789t-CO2</a:t>
            </a:r>
          </a:p>
        </p:txBody>
      </p:sp>
      <p:sp>
        <p:nvSpPr>
          <p:cNvPr id="6" name="タイトル 1">
            <a:extLst>
              <a:ext uri="{FF2B5EF4-FFF2-40B4-BE49-F238E27FC236}">
                <a16:creationId xmlns:a16="http://schemas.microsoft.com/office/drawing/2014/main" id="{9554C3B5-3233-EA14-2B9F-604761A04A39}"/>
              </a:ext>
            </a:extLst>
          </p:cNvPr>
          <p:cNvSpPr txBox="1">
            <a:spLocks/>
          </p:cNvSpPr>
          <p:nvPr/>
        </p:nvSpPr>
        <p:spPr>
          <a:xfrm>
            <a:off x="164592" y="670179"/>
            <a:ext cx="8796528" cy="795527"/>
          </a:xfrm>
          <a:prstGeom prst="rect">
            <a:avLst/>
          </a:prstGeom>
          <a:ln>
            <a:noFill/>
          </a:ln>
        </p:spPr>
        <p:txBody>
          <a:bodyPr vert="horz" lIns="91440" tIns="45720" rIns="91440" bIns="45720" rtlCol="0" anchor="ctr">
            <a:noAutofit/>
          </a:bodyPr>
          <a:lstStyle>
            <a:lvl1pPr algn="l" defTabSz="914400" rtl="0" eaLnBrk="1" latinLnBrk="0" hangingPunct="1">
              <a:lnSpc>
                <a:spcPct val="90000"/>
              </a:lnSpc>
              <a:spcBef>
                <a:spcPct val="0"/>
              </a:spcBef>
              <a:buNone/>
              <a:defRPr kumimoji="1" sz="3600" b="1" kern="1200">
                <a:solidFill>
                  <a:schemeClr val="tx1">
                    <a:lumMod val="85000"/>
                    <a:lumOff val="15000"/>
                  </a:schemeClr>
                </a:solidFill>
                <a:latin typeface="+mj-lt"/>
                <a:ea typeface="+mj-ea"/>
                <a:cs typeface="+mj-cs"/>
              </a:defRPr>
            </a:lvl1pPr>
          </a:lstStyle>
          <a:p>
            <a:r>
              <a:rPr lang="ja-JP" altLang="en-US" sz="2400" dirty="0">
                <a:latin typeface="BIZ UDゴシック" panose="020B0400000000000000" pitchFamily="49" charset="-128"/>
                <a:ea typeface="BIZ UDゴシック" panose="020B0400000000000000" pitchFamily="49" charset="-128"/>
              </a:rPr>
              <a:t>①中野駅周辺の再開発に伴う二酸化炭素排出量の算定について</a:t>
            </a:r>
          </a:p>
        </p:txBody>
      </p:sp>
      <p:sp>
        <p:nvSpPr>
          <p:cNvPr id="7" name="テキスト ボックス 12">
            <a:extLst>
              <a:ext uri="{FF2B5EF4-FFF2-40B4-BE49-F238E27FC236}">
                <a16:creationId xmlns:a16="http://schemas.microsoft.com/office/drawing/2014/main" id="{ACE5DBF5-FB36-A131-609E-4B39006E9E3F}"/>
              </a:ext>
            </a:extLst>
          </p:cNvPr>
          <p:cNvSpPr txBox="1"/>
          <p:nvPr/>
        </p:nvSpPr>
        <p:spPr>
          <a:xfrm>
            <a:off x="183191" y="1362090"/>
            <a:ext cx="2148529" cy="307777"/>
          </a:xfrm>
          <a:prstGeom prst="rect">
            <a:avLst/>
          </a:prstGeom>
          <a:noFill/>
          <a:ln>
            <a:no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質問（古屋委員）</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8" name="テキスト ボックス 12">
            <a:extLst>
              <a:ext uri="{FF2B5EF4-FFF2-40B4-BE49-F238E27FC236}">
                <a16:creationId xmlns:a16="http://schemas.microsoft.com/office/drawing/2014/main" id="{1A2F9C13-AACF-E16A-1069-EC8B1C89D93D}"/>
              </a:ext>
            </a:extLst>
          </p:cNvPr>
          <p:cNvSpPr txBox="1"/>
          <p:nvPr/>
        </p:nvSpPr>
        <p:spPr>
          <a:xfrm>
            <a:off x="183191" y="2236849"/>
            <a:ext cx="1439421" cy="307777"/>
          </a:xfrm>
          <a:prstGeom prst="rect">
            <a:avLst/>
          </a:prstGeom>
          <a:noFill/>
          <a:ln>
            <a:no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回答</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9" name="テキスト ボックス 12">
            <a:extLst>
              <a:ext uri="{FF2B5EF4-FFF2-40B4-BE49-F238E27FC236}">
                <a16:creationId xmlns:a16="http://schemas.microsoft.com/office/drawing/2014/main" id="{7817137F-FD60-4E36-C315-76055060B6B9}"/>
              </a:ext>
            </a:extLst>
          </p:cNvPr>
          <p:cNvSpPr txBox="1"/>
          <p:nvPr/>
        </p:nvSpPr>
        <p:spPr>
          <a:xfrm>
            <a:off x="201790" y="3867648"/>
            <a:ext cx="2148529" cy="307777"/>
          </a:xfrm>
          <a:prstGeom prst="rect">
            <a:avLst/>
          </a:prstGeom>
          <a:noFill/>
          <a:ln>
            <a:no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質問（岡山委員）</a:t>
            </a:r>
            <a:endParaRPr kumimoji="1" lang="en-US" altLang="ja-JP" sz="1400" dirty="0">
              <a:latin typeface="BIZ UDゴシック" panose="020B0400000000000000" pitchFamily="49" charset="-128"/>
              <a:ea typeface="BIZ UDゴシック" panose="020B0400000000000000" pitchFamily="49" charset="-128"/>
            </a:endParaRPr>
          </a:p>
        </p:txBody>
      </p:sp>
      <p:sp>
        <p:nvSpPr>
          <p:cNvPr id="10" name="テキスト ボックス 12">
            <a:extLst>
              <a:ext uri="{FF2B5EF4-FFF2-40B4-BE49-F238E27FC236}">
                <a16:creationId xmlns:a16="http://schemas.microsoft.com/office/drawing/2014/main" id="{E3D200B5-7CF6-9D72-54FA-46166BC1C667}"/>
              </a:ext>
            </a:extLst>
          </p:cNvPr>
          <p:cNvSpPr txBox="1"/>
          <p:nvPr/>
        </p:nvSpPr>
        <p:spPr>
          <a:xfrm>
            <a:off x="201790" y="4470004"/>
            <a:ext cx="1439421" cy="307777"/>
          </a:xfrm>
          <a:prstGeom prst="rect">
            <a:avLst/>
          </a:prstGeom>
          <a:noFill/>
          <a:ln>
            <a:noFill/>
            <a:prstDash val="sysDot"/>
          </a:ln>
        </p:spPr>
        <p:txBody>
          <a:bodyPr wrap="square" rtlCol="0">
            <a:spAutoFit/>
          </a:bodyPr>
          <a:lstStyle/>
          <a:p>
            <a:pPr>
              <a:spcBef>
                <a:spcPts val="200"/>
              </a:spcBef>
            </a:pPr>
            <a:r>
              <a:rPr kumimoji="1" lang="ja-JP" altLang="en-US" sz="1400" dirty="0">
                <a:latin typeface="BIZ UDゴシック" panose="020B0400000000000000" pitchFamily="49" charset="-128"/>
                <a:ea typeface="BIZ UDゴシック" panose="020B0400000000000000" pitchFamily="49" charset="-128"/>
              </a:rPr>
              <a:t>回答</a:t>
            </a:r>
            <a:endParaRPr kumimoji="1" lang="en-US" altLang="ja-JP" sz="1400" dirty="0">
              <a:latin typeface="BIZ UDゴシック" panose="020B0400000000000000" pitchFamily="49" charset="-128"/>
              <a:ea typeface="BIZ UDゴシック" panose="020B0400000000000000" pitchFamily="49" charset="-128"/>
            </a:endParaRPr>
          </a:p>
        </p:txBody>
      </p:sp>
      <p:cxnSp>
        <p:nvCxnSpPr>
          <p:cNvPr id="12" name="直線コネクタ 11">
            <a:extLst>
              <a:ext uri="{FF2B5EF4-FFF2-40B4-BE49-F238E27FC236}">
                <a16:creationId xmlns:a16="http://schemas.microsoft.com/office/drawing/2014/main" id="{B1E1CA28-6EC3-C4F0-AC20-9B48DA400C75}"/>
              </a:ext>
            </a:extLst>
          </p:cNvPr>
          <p:cNvCxnSpPr/>
          <p:nvPr/>
        </p:nvCxnSpPr>
        <p:spPr>
          <a:xfrm>
            <a:off x="0" y="670179"/>
            <a:ext cx="9144000" cy="0"/>
          </a:xfrm>
          <a:prstGeom prst="line">
            <a:avLst/>
          </a:prstGeom>
          <a:ln w="38100">
            <a:solidFill>
              <a:srgbClr val="37BFB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24118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PT_UD">
      <a:majorFont>
        <a:latin typeface="BIZ UDPゴシック"/>
        <a:ea typeface="BIZ UDPゴシック"/>
        <a:cs typeface=""/>
      </a:majorFont>
      <a:minorFont>
        <a:latin typeface="BIZ UDPゴシック"/>
        <a:ea typeface="BIZ UDP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2530</TotalTime>
  <Words>302</Words>
  <Application>Microsoft Office PowerPoint</Application>
  <PresentationFormat>画面に合わせる (4:3)</PresentationFormat>
  <Paragraphs>18</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UDPゴシック</vt:lpstr>
      <vt:lpstr>BIZ UDゴシック</vt:lpstr>
      <vt:lpstr>游ゴシック</vt:lpstr>
      <vt:lpstr>Arial</vt:lpstr>
      <vt:lpstr>Office テーマ</vt:lpstr>
      <vt:lpstr>第１回環境審議会の質問への回答</vt:lpstr>
      <vt:lpstr>第１回の質問に対する回答について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中尾 理恵子</dc:creator>
  <cp:lastModifiedBy>黒田　宗範</cp:lastModifiedBy>
  <cp:revision>299</cp:revision>
  <cp:lastPrinted>2023-06-08T02:55:32Z</cp:lastPrinted>
  <dcterms:created xsi:type="dcterms:W3CDTF">2023-06-08T00:51:24Z</dcterms:created>
  <dcterms:modified xsi:type="dcterms:W3CDTF">2024-08-14T04:48:22Z</dcterms:modified>
</cp:coreProperties>
</file>