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470" r:id="rId2"/>
    <p:sldId id="471" r:id="rId3"/>
    <p:sldId id="472" r:id="rId4"/>
    <p:sldId id="473" r:id="rId5"/>
    <p:sldId id="475" r:id="rId6"/>
    <p:sldId id="476" r:id="rId7"/>
    <p:sldId id="256" r:id="rId8"/>
    <p:sldId id="440" r:id="rId9"/>
    <p:sldId id="452" r:id="rId10"/>
    <p:sldId id="453" r:id="rId11"/>
    <p:sldId id="477" r:id="rId12"/>
    <p:sldId id="466" r:id="rId13"/>
    <p:sldId id="454" r:id="rId14"/>
    <p:sldId id="479" r:id="rId15"/>
    <p:sldId id="467" r:id="rId16"/>
    <p:sldId id="468" r:id="rId17"/>
    <p:sldId id="469" r:id="rId18"/>
    <p:sldId id="478" r:id="rId19"/>
    <p:sldId id="314" r:id="rId20"/>
    <p:sldId id="439" r:id="rId21"/>
    <p:sldId id="258" r:id="rId22"/>
    <p:sldId id="359" r:id="rId23"/>
    <p:sldId id="394" r:id="rId24"/>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6CEEE65-1BEF-2D20-80CA-05956E99651A}" name="藤平　菜瑠" initials="" userId="S::06863647@it-nakano2.city.tokyo-nakano.lg.jp::47179963-f38e-4fbe-ba52-34b58b13585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3" d="100"/>
          <a:sy n="63" d="100"/>
        </p:scale>
        <p:origin x="1404" y="56"/>
      </p:cViewPr>
      <p:guideLst>
        <p:guide orient="horz" pos="1620"/>
        <p:guide pos="2880"/>
      </p:guideLst>
    </p:cSldViewPr>
  </p:slideViewPr>
  <p:notesTextViewPr>
    <p:cViewPr>
      <p:scale>
        <a:sx n="1" d="1"/>
        <a:sy n="1" d="1"/>
      </p:scale>
      <p:origin x="0" y="0"/>
    </p:cViewPr>
  </p:notesTextViewPr>
  <p:notesViewPr>
    <p:cSldViewPr>
      <p:cViewPr varScale="1">
        <p:scale>
          <a:sx n="53" d="100"/>
          <a:sy n="53" d="100"/>
        </p:scale>
        <p:origin x="-2952" y="-102"/>
      </p:cViewPr>
      <p:guideLst>
        <p:guide orient="horz" pos="3127"/>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1"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1092"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2024/11/14</a:t>
            </a:fld>
            <a:endParaRPr kumimoji="1" lang="ja-JP" altLang="en-US"/>
          </a:p>
        </p:txBody>
      </p:sp>
      <p:sp>
        <p:nvSpPr>
          <p:cNvPr id="1093"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094"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5"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1096"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 name="四角形 261"/>
          <p:cNvSpPr>
            <a:spLocks noGrp="1" noRot="1" noChangeAspect="1"/>
          </p:cNvSpPr>
          <p:nvPr>
            <p:ph type="sldImg" idx="2"/>
          </p:nvPr>
        </p:nvSpPr>
        <p:spPr>
          <a:prstGeom prst="rect">
            <a:avLst/>
          </a:prstGeom>
        </p:spPr>
        <p:txBody>
          <a:bodyPr/>
          <a:lstStyle/>
          <a:p>
            <a:endParaRPr kumimoji="1" lang="ja-JP" altLang="en-US"/>
          </a:p>
        </p:txBody>
      </p:sp>
      <p:sp>
        <p:nvSpPr>
          <p:cNvPr id="1102" name="四角形 262"/>
          <p:cNvSpPr>
            <a:spLocks noGrp="1"/>
          </p:cNvSpPr>
          <p:nvPr>
            <p:ph type="body" sz="quarter" idx="3"/>
          </p:nvPr>
        </p:nvSpPr>
        <p:spPr>
          <a:prstGeom prst="rect">
            <a:avLst/>
          </a:prstGeom>
        </p:spPr>
        <p:txBody>
          <a:bodyPr/>
          <a:lstStyle/>
          <a:p>
            <a:endParaRPr kumimoji="1" lang="ja-JP" altLang="en-US"/>
          </a:p>
        </p:txBody>
      </p:sp>
      <p:sp>
        <p:nvSpPr>
          <p:cNvPr id="1103" name="四角形 26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E8FA0-5CC1-6734-D29D-59F1DD0DCF51}"/>
            </a:ext>
          </a:extLst>
        </p:cNvPr>
        <p:cNvGrpSpPr/>
        <p:nvPr/>
      </p:nvGrpSpPr>
      <p:grpSpPr>
        <a:xfrm>
          <a:off x="0" y="0"/>
          <a:ext cx="0" cy="0"/>
          <a:chOff x="0" y="0"/>
          <a:chExt cx="0" cy="0"/>
        </a:xfrm>
      </p:grpSpPr>
      <p:sp>
        <p:nvSpPr>
          <p:cNvPr id="1367" name="四角形 143">
            <a:extLst>
              <a:ext uri="{FF2B5EF4-FFF2-40B4-BE49-F238E27FC236}">
                <a16:creationId xmlns:a16="http://schemas.microsoft.com/office/drawing/2014/main" id="{357107FD-6537-323E-8C4B-A7BA3212F755}"/>
              </a:ext>
            </a:extLst>
          </p:cNvPr>
          <p:cNvSpPr>
            <a:spLocks noGrp="1" noRot="1" noChangeAspect="1"/>
          </p:cNvSpPr>
          <p:nvPr>
            <p:ph type="sldImg" idx="2"/>
          </p:nvPr>
        </p:nvSpPr>
        <p:spPr>
          <a:prstGeom prst="rect">
            <a:avLst/>
          </a:prstGeom>
        </p:spPr>
        <p:txBody>
          <a:bodyPr/>
          <a:lstStyle/>
          <a:p>
            <a:endParaRPr kumimoji="1" lang="ja-JP" altLang="en-US"/>
          </a:p>
        </p:txBody>
      </p:sp>
      <p:sp>
        <p:nvSpPr>
          <p:cNvPr id="1368" name="四角形 144">
            <a:extLst>
              <a:ext uri="{FF2B5EF4-FFF2-40B4-BE49-F238E27FC236}">
                <a16:creationId xmlns:a16="http://schemas.microsoft.com/office/drawing/2014/main" id="{135BF555-B624-67D4-CF7D-B42CC3391039}"/>
              </a:ext>
            </a:extLst>
          </p:cNvPr>
          <p:cNvSpPr>
            <a:spLocks noGrp="1"/>
          </p:cNvSpPr>
          <p:nvPr>
            <p:ph type="body" sz="quarter" idx="3"/>
          </p:nvPr>
        </p:nvSpPr>
        <p:spPr>
          <a:prstGeom prst="rect">
            <a:avLst/>
          </a:prstGeom>
        </p:spPr>
        <p:txBody>
          <a:bodyPr/>
          <a:lstStyle/>
          <a:p>
            <a:endParaRPr kumimoji="1" lang="ja-JP" altLang="en-US"/>
          </a:p>
        </p:txBody>
      </p:sp>
      <p:sp>
        <p:nvSpPr>
          <p:cNvPr id="1369" name="四角形 145">
            <a:extLst>
              <a:ext uri="{FF2B5EF4-FFF2-40B4-BE49-F238E27FC236}">
                <a16:creationId xmlns:a16="http://schemas.microsoft.com/office/drawing/2014/main" id="{4D09E154-645A-FBFB-4890-D761634E3E81}"/>
              </a:ext>
            </a:extLst>
          </p:cNvPr>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14</a:t>
            </a:fld>
            <a:endParaRPr kumimoji="1" lang="ja-JP" altLang="en-US"/>
          </a:p>
        </p:txBody>
      </p:sp>
    </p:spTree>
    <p:extLst>
      <p:ext uri="{BB962C8B-B14F-4D97-AF65-F5344CB8AC3E}">
        <p14:creationId xmlns:p14="http://schemas.microsoft.com/office/powerpoint/2010/main" val="920660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4" name="四角形 203"/>
          <p:cNvSpPr>
            <a:spLocks noGrp="1" noRot="1" noChangeAspect="1"/>
          </p:cNvSpPr>
          <p:nvPr>
            <p:ph type="sldImg" idx="2"/>
          </p:nvPr>
        </p:nvSpPr>
        <p:spPr>
          <a:prstGeom prst="rect">
            <a:avLst/>
          </a:prstGeom>
        </p:spPr>
        <p:txBody>
          <a:bodyPr/>
          <a:lstStyle/>
          <a:p>
            <a:endParaRPr kumimoji="1" lang="ja-JP" altLang="en-US"/>
          </a:p>
        </p:txBody>
      </p:sp>
      <p:sp>
        <p:nvSpPr>
          <p:cNvPr id="1265" name="四角形 204"/>
          <p:cNvSpPr>
            <a:spLocks noGrp="1"/>
          </p:cNvSpPr>
          <p:nvPr>
            <p:ph type="body" sz="quarter" idx="3"/>
          </p:nvPr>
        </p:nvSpPr>
        <p:spPr>
          <a:prstGeom prst="rect">
            <a:avLst/>
          </a:prstGeom>
        </p:spPr>
        <p:txBody>
          <a:bodyPr/>
          <a:lstStyle/>
          <a:p>
            <a:endParaRPr kumimoji="1" lang="ja-JP" altLang="en-US"/>
          </a:p>
        </p:txBody>
      </p:sp>
      <p:sp>
        <p:nvSpPr>
          <p:cNvPr id="1266" name="四角形 20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15</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 name="四角形 75"/>
          <p:cNvSpPr>
            <a:spLocks noGrp="1" noRot="1" noChangeAspect="1"/>
          </p:cNvSpPr>
          <p:nvPr>
            <p:ph type="sldImg" idx="2"/>
          </p:nvPr>
        </p:nvSpPr>
        <p:spPr>
          <a:prstGeom prst="rect">
            <a:avLst/>
          </a:prstGeom>
        </p:spPr>
        <p:txBody>
          <a:bodyPr/>
          <a:lstStyle/>
          <a:p>
            <a:endParaRPr kumimoji="1" lang="ja-JP" altLang="en-US"/>
          </a:p>
        </p:txBody>
      </p:sp>
      <p:sp>
        <p:nvSpPr>
          <p:cNvPr id="1276" name="四角形 76"/>
          <p:cNvSpPr>
            <a:spLocks noGrp="1"/>
          </p:cNvSpPr>
          <p:nvPr>
            <p:ph type="body" sz="quarter" idx="3"/>
          </p:nvPr>
        </p:nvSpPr>
        <p:spPr>
          <a:prstGeom prst="rect">
            <a:avLst/>
          </a:prstGeom>
        </p:spPr>
        <p:txBody>
          <a:bodyPr/>
          <a:lstStyle/>
          <a:p>
            <a:endParaRPr kumimoji="1" lang="ja-JP" altLang="en-US"/>
          </a:p>
        </p:txBody>
      </p:sp>
      <p:sp>
        <p:nvSpPr>
          <p:cNvPr id="1277" name="四角形 7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16</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4" name="四角形 155"/>
          <p:cNvSpPr>
            <a:spLocks noGrp="1" noRot="1" noChangeAspect="1"/>
          </p:cNvSpPr>
          <p:nvPr>
            <p:ph type="sldImg" idx="2"/>
          </p:nvPr>
        </p:nvSpPr>
        <p:spPr>
          <a:prstGeom prst="rect">
            <a:avLst/>
          </a:prstGeom>
        </p:spPr>
        <p:txBody>
          <a:bodyPr/>
          <a:lstStyle/>
          <a:p>
            <a:endParaRPr kumimoji="1" lang="ja-JP" altLang="en-US"/>
          </a:p>
        </p:txBody>
      </p:sp>
      <p:sp>
        <p:nvSpPr>
          <p:cNvPr id="1295" name="四角形 156"/>
          <p:cNvSpPr>
            <a:spLocks noGrp="1"/>
          </p:cNvSpPr>
          <p:nvPr>
            <p:ph type="body" sz="quarter" idx="3"/>
          </p:nvPr>
        </p:nvSpPr>
        <p:spPr>
          <a:prstGeom prst="rect">
            <a:avLst/>
          </a:prstGeom>
        </p:spPr>
        <p:txBody>
          <a:bodyPr/>
          <a:lstStyle/>
          <a:p>
            <a:endParaRPr kumimoji="1" lang="ja-JP" altLang="en-US"/>
          </a:p>
        </p:txBody>
      </p:sp>
      <p:sp>
        <p:nvSpPr>
          <p:cNvPr id="1296" name="四角形 15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17</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B9B0B-68F2-FBE9-E3CC-A34F930FC5CB}"/>
            </a:ext>
          </a:extLst>
        </p:cNvPr>
        <p:cNvGrpSpPr/>
        <p:nvPr/>
      </p:nvGrpSpPr>
      <p:grpSpPr>
        <a:xfrm>
          <a:off x="0" y="0"/>
          <a:ext cx="0" cy="0"/>
          <a:chOff x="0" y="0"/>
          <a:chExt cx="0" cy="0"/>
        </a:xfrm>
      </p:grpSpPr>
      <p:sp>
        <p:nvSpPr>
          <p:cNvPr id="1316" name="四角形 0">
            <a:extLst>
              <a:ext uri="{FF2B5EF4-FFF2-40B4-BE49-F238E27FC236}">
                <a16:creationId xmlns:a16="http://schemas.microsoft.com/office/drawing/2014/main" id="{16736A15-A178-2191-1328-29786F2C5F62}"/>
              </a:ext>
            </a:extLst>
          </p:cNvPr>
          <p:cNvSpPr>
            <a:spLocks noGrp="1" noRot="1" noChangeAspect="1"/>
          </p:cNvSpPr>
          <p:nvPr>
            <p:ph type="sldImg" idx="2"/>
          </p:nvPr>
        </p:nvSpPr>
        <p:spPr>
          <a:prstGeom prst="rect">
            <a:avLst/>
          </a:prstGeom>
        </p:spPr>
        <p:txBody>
          <a:bodyPr/>
          <a:lstStyle/>
          <a:p>
            <a:endParaRPr kumimoji="1" lang="ja-JP" altLang="en-US"/>
          </a:p>
        </p:txBody>
      </p:sp>
      <p:sp>
        <p:nvSpPr>
          <p:cNvPr id="1317" name="四角形 0">
            <a:extLst>
              <a:ext uri="{FF2B5EF4-FFF2-40B4-BE49-F238E27FC236}">
                <a16:creationId xmlns:a16="http://schemas.microsoft.com/office/drawing/2014/main" id="{857F088C-1B7B-9B38-819E-C974032D65B0}"/>
              </a:ext>
            </a:extLst>
          </p:cNvPr>
          <p:cNvSpPr>
            <a:spLocks noGrp="1"/>
          </p:cNvSpPr>
          <p:nvPr>
            <p:ph type="body" sz="quarter" idx="3"/>
          </p:nvPr>
        </p:nvSpPr>
        <p:spPr>
          <a:prstGeom prst="rect">
            <a:avLst/>
          </a:prstGeom>
        </p:spPr>
        <p:txBody>
          <a:bodyPr/>
          <a:lstStyle/>
          <a:p>
            <a:endParaRPr kumimoji="1" lang="ja-JP" altLang="en-US"/>
          </a:p>
        </p:txBody>
      </p:sp>
      <p:sp>
        <p:nvSpPr>
          <p:cNvPr id="1318" name="四角形 0">
            <a:extLst>
              <a:ext uri="{FF2B5EF4-FFF2-40B4-BE49-F238E27FC236}">
                <a16:creationId xmlns:a16="http://schemas.microsoft.com/office/drawing/2014/main" id="{4227C9BC-1565-E759-1C49-AF307F1AED68}"/>
              </a:ext>
            </a:extLst>
          </p:cNvPr>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18</a:t>
            </a:fld>
            <a:endParaRPr kumimoji="1" lang="ja-JP" altLang="en-US"/>
          </a:p>
        </p:txBody>
      </p:sp>
    </p:spTree>
    <p:extLst>
      <p:ext uri="{BB962C8B-B14F-4D97-AF65-F5344CB8AC3E}">
        <p14:creationId xmlns:p14="http://schemas.microsoft.com/office/powerpoint/2010/main" val="3555534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7" name="四角形 217"/>
          <p:cNvSpPr>
            <a:spLocks noGrp="1" noRot="1" noChangeAspect="1"/>
          </p:cNvSpPr>
          <p:nvPr>
            <p:ph type="sldImg" idx="2"/>
          </p:nvPr>
        </p:nvSpPr>
        <p:spPr>
          <a:prstGeom prst="rect">
            <a:avLst/>
          </a:prstGeom>
        </p:spPr>
        <p:txBody>
          <a:bodyPr/>
          <a:lstStyle/>
          <a:p>
            <a:endParaRPr kumimoji="1" lang="ja-JP" altLang="en-US"/>
          </a:p>
        </p:txBody>
      </p:sp>
      <p:sp>
        <p:nvSpPr>
          <p:cNvPr id="1338" name="四角形 218"/>
          <p:cNvSpPr>
            <a:spLocks noGrp="1"/>
          </p:cNvSpPr>
          <p:nvPr>
            <p:ph type="body" sz="quarter" idx="3"/>
          </p:nvPr>
        </p:nvSpPr>
        <p:spPr>
          <a:prstGeom prst="rect">
            <a:avLst/>
          </a:prstGeom>
        </p:spPr>
        <p:txBody>
          <a:bodyPr/>
          <a:lstStyle/>
          <a:p>
            <a:endParaRPr kumimoji="1" lang="ja-JP" altLang="en-US"/>
          </a:p>
        </p:txBody>
      </p:sp>
      <p:sp>
        <p:nvSpPr>
          <p:cNvPr id="1339" name="四角形 219"/>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19</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7" name="四角形 143"/>
          <p:cNvSpPr>
            <a:spLocks noGrp="1" noRot="1" noChangeAspect="1"/>
          </p:cNvSpPr>
          <p:nvPr>
            <p:ph type="sldImg" idx="2"/>
          </p:nvPr>
        </p:nvSpPr>
        <p:spPr>
          <a:prstGeom prst="rect">
            <a:avLst/>
          </a:prstGeom>
        </p:spPr>
        <p:txBody>
          <a:bodyPr/>
          <a:lstStyle/>
          <a:p>
            <a:endParaRPr kumimoji="1" lang="ja-JP" altLang="en-US"/>
          </a:p>
        </p:txBody>
      </p:sp>
      <p:sp>
        <p:nvSpPr>
          <p:cNvPr id="1368" name="四角形 144"/>
          <p:cNvSpPr>
            <a:spLocks noGrp="1"/>
          </p:cNvSpPr>
          <p:nvPr>
            <p:ph type="body" sz="quarter" idx="3"/>
          </p:nvPr>
        </p:nvSpPr>
        <p:spPr>
          <a:prstGeom prst="rect">
            <a:avLst/>
          </a:prstGeom>
        </p:spPr>
        <p:txBody>
          <a:bodyPr/>
          <a:lstStyle/>
          <a:p>
            <a:endParaRPr kumimoji="1" lang="ja-JP" altLang="en-US"/>
          </a:p>
        </p:txBody>
      </p:sp>
      <p:sp>
        <p:nvSpPr>
          <p:cNvPr id="1369" name="四角形 14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21</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9" name="四角形 0"/>
          <p:cNvSpPr>
            <a:spLocks noGrp="1" noRot="1" noChangeAspect="1"/>
          </p:cNvSpPr>
          <p:nvPr>
            <p:ph type="sldImg" idx="2"/>
          </p:nvPr>
        </p:nvSpPr>
        <p:spPr>
          <a:prstGeom prst="rect">
            <a:avLst/>
          </a:prstGeom>
        </p:spPr>
        <p:txBody>
          <a:bodyPr/>
          <a:lstStyle/>
          <a:p>
            <a:endParaRPr kumimoji="1" lang="ja-JP" altLang="en-US"/>
          </a:p>
        </p:txBody>
      </p:sp>
      <p:sp>
        <p:nvSpPr>
          <p:cNvPr id="1390" name="四角形 0"/>
          <p:cNvSpPr>
            <a:spLocks noGrp="1"/>
          </p:cNvSpPr>
          <p:nvPr>
            <p:ph type="body" sz="quarter" idx="3"/>
          </p:nvPr>
        </p:nvSpPr>
        <p:spPr>
          <a:prstGeom prst="rect">
            <a:avLst/>
          </a:prstGeom>
        </p:spPr>
        <p:txBody>
          <a:bodyPr/>
          <a:lstStyle/>
          <a:p>
            <a:endParaRPr kumimoji="1" lang="ja-JP" altLang="en-US"/>
          </a:p>
        </p:txBody>
      </p:sp>
      <p:sp>
        <p:nvSpPr>
          <p:cNvPr id="1391"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22</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9" name="四角形 369"/>
          <p:cNvSpPr>
            <a:spLocks noGrp="1" noRot="1" noChangeAspect="1"/>
          </p:cNvSpPr>
          <p:nvPr>
            <p:ph type="sldImg" idx="2"/>
          </p:nvPr>
        </p:nvSpPr>
        <p:spPr>
          <a:prstGeom prst="rect">
            <a:avLst/>
          </a:prstGeom>
        </p:spPr>
        <p:txBody>
          <a:bodyPr/>
          <a:lstStyle/>
          <a:p>
            <a:endParaRPr kumimoji="1" lang="ja-JP" altLang="en-US"/>
          </a:p>
        </p:txBody>
      </p:sp>
      <p:sp>
        <p:nvSpPr>
          <p:cNvPr id="1400" name="四角形 370"/>
          <p:cNvSpPr>
            <a:spLocks noGrp="1"/>
          </p:cNvSpPr>
          <p:nvPr>
            <p:ph type="body" sz="quarter" idx="3"/>
          </p:nvPr>
        </p:nvSpPr>
        <p:spPr>
          <a:prstGeom prst="rect">
            <a:avLst/>
          </a:prstGeom>
        </p:spPr>
        <p:txBody>
          <a:bodyPr/>
          <a:lstStyle/>
          <a:p>
            <a:endParaRPr kumimoji="1" lang="ja-JP" altLang="en-US"/>
          </a:p>
        </p:txBody>
      </p:sp>
      <p:sp>
        <p:nvSpPr>
          <p:cNvPr id="1401" name="四角形 37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23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0" name="四角形 264"/>
          <p:cNvSpPr>
            <a:spLocks noGrp="1" noRot="1" noChangeAspect="1"/>
          </p:cNvSpPr>
          <p:nvPr>
            <p:ph type="sldImg" idx="2"/>
          </p:nvPr>
        </p:nvSpPr>
        <p:spPr>
          <a:prstGeom prst="rect">
            <a:avLst/>
          </a:prstGeom>
        </p:spPr>
        <p:txBody>
          <a:bodyPr/>
          <a:lstStyle/>
          <a:p>
            <a:endParaRPr kumimoji="1" lang="ja-JP" altLang="en-US"/>
          </a:p>
        </p:txBody>
      </p:sp>
      <p:sp>
        <p:nvSpPr>
          <p:cNvPr id="1111" name="四角形 265"/>
          <p:cNvSpPr>
            <a:spLocks noGrp="1"/>
          </p:cNvSpPr>
          <p:nvPr>
            <p:ph type="body" sz="quarter" idx="3"/>
          </p:nvPr>
        </p:nvSpPr>
        <p:spPr>
          <a:prstGeom prst="rect">
            <a:avLst/>
          </a:prstGeom>
        </p:spPr>
        <p:txBody>
          <a:bodyPr/>
          <a:lstStyle/>
          <a:p>
            <a:endParaRPr kumimoji="1" lang="ja-JP" altLang="en-US"/>
          </a:p>
        </p:txBody>
      </p:sp>
      <p:sp>
        <p:nvSpPr>
          <p:cNvPr id="1112" name="四角形 266"/>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 name="四角形 149"/>
          <p:cNvSpPr>
            <a:spLocks noGrp="1" noRot="1" noChangeAspect="1"/>
          </p:cNvSpPr>
          <p:nvPr>
            <p:ph type="sldImg" idx="2"/>
          </p:nvPr>
        </p:nvSpPr>
        <p:spPr>
          <a:prstGeom prst="rect">
            <a:avLst/>
          </a:prstGeom>
        </p:spPr>
        <p:txBody>
          <a:bodyPr/>
          <a:lstStyle/>
          <a:p>
            <a:endParaRPr kumimoji="1" lang="ja-JP" altLang="en-US"/>
          </a:p>
        </p:txBody>
      </p:sp>
      <p:sp>
        <p:nvSpPr>
          <p:cNvPr id="1154" name="四角形 150"/>
          <p:cNvSpPr>
            <a:spLocks noGrp="1"/>
          </p:cNvSpPr>
          <p:nvPr>
            <p:ph type="body" sz="quarter" idx="3"/>
          </p:nvPr>
        </p:nvSpPr>
        <p:spPr>
          <a:prstGeom prst="rect">
            <a:avLst/>
          </a:prstGeom>
        </p:spPr>
        <p:txBody>
          <a:bodyPr/>
          <a:lstStyle/>
          <a:p>
            <a:endParaRPr kumimoji="1" lang="ja-JP" altLang="en-US"/>
          </a:p>
        </p:txBody>
      </p:sp>
      <p:sp>
        <p:nvSpPr>
          <p:cNvPr id="1155" name="四角形 15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7</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四角形 54"/>
          <p:cNvSpPr>
            <a:spLocks noGrp="1" noRot="1" noChangeAspect="1"/>
          </p:cNvSpPr>
          <p:nvPr>
            <p:ph type="sldImg" idx="2"/>
          </p:nvPr>
        </p:nvSpPr>
        <p:spPr>
          <a:prstGeom prst="rect">
            <a:avLst/>
          </a:prstGeom>
        </p:spPr>
        <p:txBody>
          <a:bodyPr/>
          <a:lstStyle/>
          <a:p>
            <a:endParaRPr kumimoji="1" lang="ja-JP" altLang="en-US"/>
          </a:p>
        </p:txBody>
      </p:sp>
      <p:sp>
        <p:nvSpPr>
          <p:cNvPr id="1167" name="四角形 55"/>
          <p:cNvSpPr>
            <a:spLocks noGrp="1"/>
          </p:cNvSpPr>
          <p:nvPr>
            <p:ph type="body" sz="quarter" idx="3"/>
          </p:nvPr>
        </p:nvSpPr>
        <p:spPr>
          <a:prstGeom prst="rect">
            <a:avLst/>
          </a:prstGeom>
        </p:spPr>
        <p:txBody>
          <a:bodyPr/>
          <a:lstStyle/>
          <a:p>
            <a:endParaRPr kumimoji="1" lang="ja-JP" altLang="en-US"/>
          </a:p>
        </p:txBody>
      </p:sp>
      <p:sp>
        <p:nvSpPr>
          <p:cNvPr id="1168" name="四角形 56"/>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0" name="四角形 160"/>
          <p:cNvSpPr>
            <a:spLocks noGrp="1" noRot="1" noChangeAspect="1"/>
          </p:cNvSpPr>
          <p:nvPr>
            <p:ph type="sldImg" idx="2"/>
          </p:nvPr>
        </p:nvSpPr>
        <p:spPr>
          <a:prstGeom prst="rect">
            <a:avLst/>
          </a:prstGeom>
        </p:spPr>
        <p:txBody>
          <a:bodyPr/>
          <a:lstStyle/>
          <a:p>
            <a:endParaRPr kumimoji="1" lang="ja-JP" altLang="en-US"/>
          </a:p>
        </p:txBody>
      </p:sp>
      <p:sp>
        <p:nvSpPr>
          <p:cNvPr id="1191" name="四角形 161"/>
          <p:cNvSpPr>
            <a:spLocks noGrp="1"/>
          </p:cNvSpPr>
          <p:nvPr>
            <p:ph type="body" sz="quarter" idx="3"/>
          </p:nvPr>
        </p:nvSpPr>
        <p:spPr>
          <a:prstGeom prst="rect">
            <a:avLst/>
          </a:prstGeom>
        </p:spPr>
        <p:txBody>
          <a:bodyPr/>
          <a:lstStyle/>
          <a:p>
            <a:endParaRPr kumimoji="1" lang="ja-JP" altLang="en-US"/>
          </a:p>
        </p:txBody>
      </p:sp>
      <p:sp>
        <p:nvSpPr>
          <p:cNvPr id="1192" name="四角形 162"/>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7" name="四角形 152"/>
          <p:cNvSpPr>
            <a:spLocks noGrp="1" noRot="1" noChangeAspect="1"/>
          </p:cNvSpPr>
          <p:nvPr>
            <p:ph type="sldImg" idx="2"/>
          </p:nvPr>
        </p:nvSpPr>
        <p:spPr>
          <a:prstGeom prst="rect">
            <a:avLst/>
          </a:prstGeom>
        </p:spPr>
        <p:txBody>
          <a:bodyPr/>
          <a:lstStyle/>
          <a:p>
            <a:endParaRPr kumimoji="1" lang="ja-JP" altLang="en-US"/>
          </a:p>
        </p:txBody>
      </p:sp>
      <p:sp>
        <p:nvSpPr>
          <p:cNvPr id="1208" name="四角形 153"/>
          <p:cNvSpPr>
            <a:spLocks noGrp="1"/>
          </p:cNvSpPr>
          <p:nvPr>
            <p:ph type="body" sz="quarter" idx="3"/>
          </p:nvPr>
        </p:nvSpPr>
        <p:spPr>
          <a:prstGeom prst="rect">
            <a:avLst/>
          </a:prstGeom>
        </p:spPr>
        <p:txBody>
          <a:bodyPr/>
          <a:lstStyle/>
          <a:p>
            <a:endParaRPr kumimoji="1" lang="ja-JP" altLang="en-US"/>
          </a:p>
        </p:txBody>
      </p:sp>
      <p:sp>
        <p:nvSpPr>
          <p:cNvPr id="1209" name="四角形 154"/>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10</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0" name="四角形 375"/>
          <p:cNvSpPr>
            <a:spLocks noGrp="1" noRot="1" noChangeAspect="1"/>
          </p:cNvSpPr>
          <p:nvPr>
            <p:ph type="sldImg" idx="2"/>
          </p:nvPr>
        </p:nvSpPr>
        <p:spPr>
          <a:prstGeom prst="rect">
            <a:avLst/>
          </a:prstGeom>
        </p:spPr>
        <p:txBody>
          <a:bodyPr/>
          <a:lstStyle/>
          <a:p>
            <a:endParaRPr kumimoji="1" lang="ja-JP" altLang="en-US"/>
          </a:p>
        </p:txBody>
      </p:sp>
      <p:sp>
        <p:nvSpPr>
          <p:cNvPr id="1221" name="四角形 376"/>
          <p:cNvSpPr>
            <a:spLocks noGrp="1"/>
          </p:cNvSpPr>
          <p:nvPr>
            <p:ph type="body" sz="quarter" idx="3"/>
          </p:nvPr>
        </p:nvSpPr>
        <p:spPr>
          <a:prstGeom prst="rect">
            <a:avLst/>
          </a:prstGeom>
        </p:spPr>
        <p:txBody>
          <a:bodyPr/>
          <a:lstStyle/>
          <a:p>
            <a:endParaRPr kumimoji="1" lang="ja-JP" altLang="en-US"/>
          </a:p>
        </p:txBody>
      </p:sp>
      <p:sp>
        <p:nvSpPr>
          <p:cNvPr id="1222" name="四角形 37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11</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5" name="四角形 146"/>
          <p:cNvSpPr>
            <a:spLocks noGrp="1" noRot="1" noChangeAspect="1"/>
          </p:cNvSpPr>
          <p:nvPr>
            <p:ph type="sldImg" idx="2"/>
          </p:nvPr>
        </p:nvSpPr>
        <p:spPr>
          <a:prstGeom prst="rect">
            <a:avLst/>
          </a:prstGeom>
        </p:spPr>
        <p:txBody>
          <a:bodyPr/>
          <a:lstStyle/>
          <a:p>
            <a:endParaRPr kumimoji="1" lang="ja-JP" altLang="en-US"/>
          </a:p>
        </p:txBody>
      </p:sp>
      <p:sp>
        <p:nvSpPr>
          <p:cNvPr id="1246" name="四角形 147"/>
          <p:cNvSpPr>
            <a:spLocks noGrp="1"/>
          </p:cNvSpPr>
          <p:nvPr>
            <p:ph type="body" sz="quarter" idx="3"/>
          </p:nvPr>
        </p:nvSpPr>
        <p:spPr>
          <a:prstGeom prst="rect">
            <a:avLst/>
          </a:prstGeom>
        </p:spPr>
        <p:txBody>
          <a:bodyPr/>
          <a:lstStyle/>
          <a:p>
            <a:endParaRPr kumimoji="1" lang="ja-JP" altLang="en-US"/>
          </a:p>
        </p:txBody>
      </p:sp>
      <p:sp>
        <p:nvSpPr>
          <p:cNvPr id="1247" name="四角形 148"/>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12</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 name="四角形 197"/>
          <p:cNvSpPr>
            <a:spLocks noGrp="1" noRot="1" noChangeAspect="1"/>
          </p:cNvSpPr>
          <p:nvPr>
            <p:ph type="sldImg" idx="2"/>
          </p:nvPr>
        </p:nvSpPr>
        <p:spPr>
          <a:prstGeom prst="rect">
            <a:avLst/>
          </a:prstGeom>
        </p:spPr>
        <p:txBody>
          <a:bodyPr/>
          <a:lstStyle/>
          <a:p>
            <a:endParaRPr kumimoji="1" lang="ja-JP" altLang="en-US"/>
          </a:p>
        </p:txBody>
      </p:sp>
      <p:sp>
        <p:nvSpPr>
          <p:cNvPr id="1231" name="四角形 198"/>
          <p:cNvSpPr>
            <a:spLocks noGrp="1"/>
          </p:cNvSpPr>
          <p:nvPr>
            <p:ph type="body" sz="quarter" idx="3"/>
          </p:nvPr>
        </p:nvSpPr>
        <p:spPr>
          <a:prstGeom prst="rect">
            <a:avLst/>
          </a:prstGeom>
        </p:spPr>
        <p:txBody>
          <a:bodyPr/>
          <a:lstStyle/>
          <a:p>
            <a:endParaRPr kumimoji="1" lang="ja-JP" altLang="en-US"/>
          </a:p>
        </p:txBody>
      </p:sp>
      <p:sp>
        <p:nvSpPr>
          <p:cNvPr id="1232" name="四角形 199"/>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457200" y="1652803"/>
            <a:ext cx="8229600" cy="1344149"/>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457200" y="3092963"/>
            <a:ext cx="82296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A94A183D-DAF6-4ABE-9A94-BD881CEE533B}" type="datetime1">
              <a:rPr kumimoji="1" lang="ja-JP" altLang="en-US" smtClean="0"/>
              <a:t>2024/11/14</a:t>
            </a:fld>
            <a:endParaRPr kumimoji="1" lang="ja-JP" altLang="en-US"/>
          </a:p>
        </p:txBody>
      </p:sp>
      <p:sp>
        <p:nvSpPr>
          <p:cNvPr id="1034" name="フッター プレースホルダー 4"/>
          <p:cNvSpPr>
            <a:spLocks noGrp="1"/>
          </p:cNvSpPr>
          <p:nvPr>
            <p:ph type="ftr" sz="quarter" idx="11"/>
          </p:nvPr>
        </p:nvSpPr>
        <p:spPr/>
        <p:txBody>
          <a:bodyPr/>
          <a:lstStyle/>
          <a:p>
            <a:r>
              <a:rPr kumimoji="1" lang="ja-JP" altLang="en-US"/>
              <a:t>給与支払報告書作成上の注意点について</a:t>
            </a:r>
          </a:p>
        </p:txBody>
      </p:sp>
      <p:sp>
        <p:nvSpPr>
          <p:cNvPr id="1035" name="スライド番号プレースホルダー 5"/>
          <p:cNvSpPr>
            <a:spLocks noGrp="1"/>
          </p:cNvSpPr>
          <p:nvPr>
            <p:ph type="sldNum" sz="quarter" idx="12"/>
          </p:nvPr>
        </p:nvSpPr>
        <p:spPr>
          <a:xfrm>
            <a:off x="8176274" y="6237312"/>
            <a:ext cx="506522" cy="365125"/>
          </a:xfrm>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81" name="タイトル 1"/>
          <p:cNvSpPr>
            <a:spLocks noGrp="1"/>
          </p:cNvSpPr>
          <p:nvPr>
            <p:ph type="title"/>
          </p:nvPr>
        </p:nvSpPr>
        <p:spPr>
          <a:xfrm>
            <a:off x="457201" y="273049"/>
            <a:ext cx="3008313" cy="1162051"/>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コンテンツ プレースホルダー 2"/>
          <p:cNvSpPr>
            <a:spLocks noGrp="1"/>
          </p:cNvSpPr>
          <p:nvPr>
            <p:ph idx="1"/>
          </p:nvPr>
        </p:nvSpPr>
        <p:spPr>
          <a:xfrm>
            <a:off x="3635896" y="273052"/>
            <a:ext cx="4727438"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83" name="テキスト プレースホルダー 3"/>
          <p:cNvSpPr>
            <a:spLocks noGrp="1"/>
          </p:cNvSpPr>
          <p:nvPr>
            <p:ph type="body" sz="half" idx="2"/>
          </p:nvPr>
        </p:nvSpPr>
        <p:spPr>
          <a:xfrm>
            <a:off x="457202" y="1700808"/>
            <a:ext cx="3008312" cy="4272476"/>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フッター プレースホルダー 5"/>
          <p:cNvSpPr>
            <a:spLocks noGrp="1"/>
          </p:cNvSpPr>
          <p:nvPr>
            <p:ph type="ftr" sz="quarter" idx="11" hasCustomPrompt="1"/>
          </p:nvPr>
        </p:nvSpPr>
        <p:spPr>
          <a:xfrm>
            <a:off x="467544" y="6237312"/>
            <a:ext cx="4104456" cy="365125"/>
          </a:xfrm>
        </p:spPr>
        <p:txBody>
          <a:bodyPr/>
          <a:lstStyle>
            <a:lvl1pPr algn="l">
              <a:defRPr sz="900"/>
            </a:lvl1pPr>
          </a:lstStyle>
          <a:p>
            <a:r>
              <a:rPr kumimoji="1" lang="ja-JP" altLang="en-US"/>
              <a:t>給与支払報告書作成上の注意点について</a:t>
            </a:r>
          </a:p>
        </p:txBody>
      </p:sp>
      <p:sp>
        <p:nvSpPr>
          <p:cNvPr id="1085" name="スライド番号プレースホルダー 6"/>
          <p:cNvSpPr>
            <a:spLocks noGrp="1"/>
          </p:cNvSpPr>
          <p:nvPr>
            <p:ph type="sldNum" sz="quarter" idx="12"/>
          </p:nvPr>
        </p:nvSpPr>
        <p:spPr>
          <a:noFill/>
          <a:ln>
            <a:noFill/>
          </a:ln>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87" name="日付プレースホルダー 1"/>
          <p:cNvSpPr>
            <a:spLocks noGrp="1"/>
          </p:cNvSpPr>
          <p:nvPr>
            <p:ph type="dt" sz="half" idx="10"/>
          </p:nvPr>
        </p:nvSpPr>
        <p:spPr/>
        <p:txBody>
          <a:bodyPr/>
          <a:lstStyle/>
          <a:p>
            <a:fld id="{20EE50C6-3812-406F-BA69-E5B12B4CE05E}" type="datetime1">
              <a:rPr kumimoji="1" lang="ja-JP" altLang="en-US" smtClean="0"/>
              <a:t>2024/11/14</a:t>
            </a:fld>
            <a:endParaRPr kumimoji="1" lang="ja-JP" altLang="en-US"/>
          </a:p>
        </p:txBody>
      </p:sp>
      <p:sp>
        <p:nvSpPr>
          <p:cNvPr id="1088" name="フッター プレースホルダー 2"/>
          <p:cNvSpPr>
            <a:spLocks noGrp="1"/>
          </p:cNvSpPr>
          <p:nvPr>
            <p:ph type="ftr" sz="quarter" idx="11"/>
          </p:nvPr>
        </p:nvSpPr>
        <p:spPr/>
        <p:txBody>
          <a:bodyPr/>
          <a:lstStyle/>
          <a:p>
            <a:r>
              <a:rPr kumimoji="1" lang="ja-JP" altLang="en-US"/>
              <a:t>給与支払報告書作成上の注意点について</a:t>
            </a:r>
          </a:p>
        </p:txBody>
      </p:sp>
      <p:sp>
        <p:nvSpPr>
          <p:cNvPr id="1089"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457200" y="1736813"/>
            <a:ext cx="8229600" cy="42813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F54C8A55-7C18-47A6-A292-DAF3ACD33A85}" type="datetime1">
              <a:rPr kumimoji="1" lang="ja-JP" altLang="en-US" smtClean="0"/>
              <a:t>2024/11/14</a:t>
            </a:fld>
            <a:endParaRPr kumimoji="1" lang="ja-JP" altLang="en-US"/>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r>
              <a:rPr kumimoji="1" lang="ja-JP" altLang="en-US"/>
              <a:t>給与支払報告書作成上の注意点について</a:t>
            </a:r>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457200" y="2948947"/>
            <a:ext cx="8229600" cy="1056117"/>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457200" y="1184749"/>
            <a:ext cx="8229600" cy="176419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2FAAA4D9-F890-4E5D-AC9C-43E606F3E94D}" type="datetime1">
              <a:rPr kumimoji="1" lang="ja-JP" altLang="en-US" smtClean="0"/>
              <a:t>2024/11/14</a:t>
            </a:fld>
            <a:endParaRPr kumimoji="1" lang="ja-JP" altLang="en-US"/>
          </a:p>
        </p:txBody>
      </p:sp>
      <p:sp>
        <p:nvSpPr>
          <p:cNvPr id="1046" name="フッター プレースホルダー 4"/>
          <p:cNvSpPr>
            <a:spLocks noGrp="1"/>
          </p:cNvSpPr>
          <p:nvPr>
            <p:ph type="ftr" sz="quarter" idx="11"/>
          </p:nvPr>
        </p:nvSpPr>
        <p:spPr/>
        <p:txBody>
          <a:bodyPr/>
          <a:lstStyle/>
          <a:p>
            <a:r>
              <a:rPr kumimoji="1" lang="ja-JP" altLang="en-US"/>
              <a:t>給与支払報告書作成上の注意点について</a:t>
            </a:r>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1049" name="四角形 0"/>
          <p:cNvSpPr>
            <a:spLocks noGrp="1"/>
          </p:cNvSpPr>
          <p:nvPr>
            <p:ph type="ftr" sz="quarter" idx="3"/>
          </p:nvPr>
        </p:nvSpPr>
        <p:spPr>
          <a:prstGeom prst="rect">
            <a:avLst/>
          </a:prstGeom>
        </p:spPr>
        <p:txBody>
          <a:bodyPr/>
          <a:lstStyle/>
          <a:p>
            <a:r>
              <a:rPr kumimoji="1" lang="ja-JP" altLang="en-US"/>
              <a:t>給与支払報告書作成上の注意点について</a:t>
            </a:r>
          </a:p>
        </p:txBody>
      </p:sp>
      <p:sp>
        <p:nvSpPr>
          <p:cNvPr id="1050" name="四角形 0"/>
          <p:cNvSpPr>
            <a:spLocks noGrp="1"/>
          </p:cNvSpPr>
          <p:nvPr>
            <p:ph type="title"/>
          </p:nvPr>
        </p:nvSpPr>
        <p:spPr>
          <a:prstGeom prst="rect">
            <a:avLst/>
          </a:prstGeom>
        </p:spPr>
        <p:txBody>
          <a:bodyPr/>
          <a:lstStyle/>
          <a:p>
            <a:r>
              <a:rPr kumimoji="1" lang="ja-JP" altLang="en-US"/>
              <a:t>マスター タイトルの書式設定</a:t>
            </a:r>
            <a:endParaRPr/>
          </a:p>
        </p:txBody>
      </p:sp>
      <p:sp>
        <p:nvSpPr>
          <p:cNvPr id="1051" name="四角形 0"/>
          <p:cNvSpPr>
            <a:spLocks noGrp="1"/>
          </p:cNvSpPr>
          <p:nvPr>
            <p:ph type="dt" sz="half" idx="2"/>
          </p:nvPr>
        </p:nvSpPr>
        <p:spPr>
          <a:prstGeom prst="rect">
            <a:avLst/>
          </a:prstGeom>
        </p:spPr>
        <p:txBody>
          <a:bodyPr/>
          <a:lstStyle/>
          <a:p>
            <a:fld id="{9E285ACB-EB9E-4FA7-8DAF-ACD5BF2ADF3A}" type="datetime1">
              <a:rPr kumimoji="1" lang="ja-JP" altLang="en-US" smtClean="0"/>
              <a:t>2024/11/14</a:t>
            </a:fld>
            <a:endParaRPr kumimoji="1" lang="ja-JP" altLang="en-US"/>
          </a:p>
        </p:txBody>
      </p:sp>
      <p:sp>
        <p:nvSpPr>
          <p:cNvPr id="1052" name="四角形 0"/>
          <p:cNvSpPr>
            <a:spLocks noGrp="1"/>
          </p:cNvSpPr>
          <p:nvPr>
            <p:ph type="sldNum" sz="quarter" idx="4"/>
          </p:nvPr>
        </p:nvSpPr>
        <p:spPr>
          <a:prstGeom prst="rect">
            <a:avLst/>
          </a:prstGeom>
        </p:spPr>
        <p:txBody>
          <a:bodyPr/>
          <a:lstStyle/>
          <a:p>
            <a:fld id="{71D75DF2-F146-482F-8D19-947E3A6F1D50}" type="slidenum">
              <a:rPr kumimoji="1" lang="ja-JP" altLang="en-US" smtClean="0"/>
              <a:t>‹#›</a:t>
            </a:fld>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4"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5" name="コンテンツ プレースホルダー 2"/>
          <p:cNvSpPr>
            <a:spLocks noGrp="1"/>
          </p:cNvSpPr>
          <p:nvPr>
            <p:ph sz="half" idx="1"/>
          </p:nvPr>
        </p:nvSpPr>
        <p:spPr>
          <a:xfrm>
            <a:off x="457200" y="1736815"/>
            <a:ext cx="3970784"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6" name="コンテンツ プレースホルダー 3"/>
          <p:cNvSpPr>
            <a:spLocks noGrp="1"/>
          </p:cNvSpPr>
          <p:nvPr>
            <p:ph sz="half" idx="2"/>
          </p:nvPr>
        </p:nvSpPr>
        <p:spPr>
          <a:xfrm>
            <a:off x="4680012" y="1736815"/>
            <a:ext cx="4006788"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7" name="日付プレースホルダー 4"/>
          <p:cNvSpPr>
            <a:spLocks noGrp="1"/>
          </p:cNvSpPr>
          <p:nvPr>
            <p:ph type="dt" sz="half" idx="10"/>
          </p:nvPr>
        </p:nvSpPr>
        <p:spPr/>
        <p:txBody>
          <a:bodyPr/>
          <a:lstStyle/>
          <a:p>
            <a:fld id="{785EFC56-2B0C-4602-A7F2-834760A67B0B}" type="datetime1">
              <a:rPr kumimoji="1" lang="ja-JP" altLang="en-US" smtClean="0"/>
              <a:t>2024/11/14</a:t>
            </a:fld>
            <a:endParaRPr kumimoji="1" lang="ja-JP" altLang="en-US"/>
          </a:p>
        </p:txBody>
      </p:sp>
      <p:sp>
        <p:nvSpPr>
          <p:cNvPr id="1058" name="フッター プレースホルダー 5"/>
          <p:cNvSpPr>
            <a:spLocks noGrp="1"/>
          </p:cNvSpPr>
          <p:nvPr>
            <p:ph type="ftr" sz="quarter" idx="11"/>
          </p:nvPr>
        </p:nvSpPr>
        <p:spPr/>
        <p:txBody>
          <a:bodyPr/>
          <a:lstStyle/>
          <a:p>
            <a:r>
              <a:rPr kumimoji="1" lang="ja-JP" altLang="en-US"/>
              <a:t>給与支払報告書作成上の注意点について</a:t>
            </a:r>
          </a:p>
        </p:txBody>
      </p:sp>
      <p:sp>
        <p:nvSpPr>
          <p:cNvPr id="105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cSld name="1_ユーザー設定レイアウト">
    <p:spTree>
      <p:nvGrpSpPr>
        <p:cNvPr id="1" name=""/>
        <p:cNvGrpSpPr/>
        <p:nvPr/>
      </p:nvGrpSpPr>
      <p:grpSpPr>
        <a:xfrm>
          <a:off x="0" y="0"/>
          <a:ext cx="0" cy="0"/>
          <a:chOff x="0" y="0"/>
          <a:chExt cx="0" cy="0"/>
        </a:xfrm>
      </p:grpSpPr>
      <p:sp>
        <p:nvSpPr>
          <p:cNvPr id="1061" name="四角形 0"/>
          <p:cNvSpPr>
            <a:spLocks noGrp="1"/>
          </p:cNvSpPr>
          <p:nvPr>
            <p:ph type="ftr" sz="quarter" idx="3"/>
          </p:nvPr>
        </p:nvSpPr>
        <p:spPr>
          <a:prstGeom prst="rect">
            <a:avLst/>
          </a:prstGeom>
        </p:spPr>
        <p:txBody>
          <a:bodyPr/>
          <a:lstStyle/>
          <a:p>
            <a:r>
              <a:rPr kumimoji="1" lang="ja-JP" altLang="en-US"/>
              <a:t>給与支払報告書作成上の注意点について</a:t>
            </a:r>
          </a:p>
        </p:txBody>
      </p:sp>
      <p:sp>
        <p:nvSpPr>
          <p:cNvPr id="1062" name="四角形 0"/>
          <p:cNvSpPr>
            <a:spLocks noGrp="1"/>
          </p:cNvSpPr>
          <p:nvPr>
            <p:ph type="title"/>
          </p:nvPr>
        </p:nvSpPr>
        <p:spPr>
          <a:prstGeom prst="rect">
            <a:avLst/>
          </a:prstGeom>
        </p:spPr>
        <p:txBody>
          <a:bodyPr/>
          <a:lstStyle/>
          <a:p>
            <a:r>
              <a:rPr kumimoji="1" lang="ja-JP" altLang="en-US"/>
              <a:t>マスター タイトルの書式設定</a:t>
            </a:r>
            <a:endParaRPr/>
          </a:p>
        </p:txBody>
      </p:sp>
      <p:sp>
        <p:nvSpPr>
          <p:cNvPr id="1063" name="四角形 0"/>
          <p:cNvSpPr>
            <a:spLocks noGrp="1"/>
          </p:cNvSpPr>
          <p:nvPr>
            <p:ph type="dt" sz="half" idx="2"/>
          </p:nvPr>
        </p:nvSpPr>
        <p:spPr>
          <a:prstGeom prst="rect">
            <a:avLst/>
          </a:prstGeom>
        </p:spPr>
        <p:txBody>
          <a:bodyPr/>
          <a:lstStyle/>
          <a:p>
            <a:fld id="{0137BE5C-0382-4D91-8882-A1620475A96A}" type="datetime1">
              <a:rPr kumimoji="1" lang="ja-JP" altLang="en-US" smtClean="0"/>
              <a:t>2024/11/14</a:t>
            </a:fld>
            <a:endParaRPr kumimoji="1" lang="ja-JP" altLang="en-US"/>
          </a:p>
        </p:txBody>
      </p:sp>
      <p:sp>
        <p:nvSpPr>
          <p:cNvPr id="1064" name="四角形 0"/>
          <p:cNvSpPr>
            <a:spLocks noGrp="1"/>
          </p:cNvSpPr>
          <p:nvPr>
            <p:ph type="sldNum" sz="quarter" idx="4"/>
          </p:nvPr>
        </p:nvSpPr>
        <p:spPr>
          <a:prstGeom prst="rect">
            <a:avLst/>
          </a:prstGeom>
        </p:spPr>
        <p:txBody>
          <a:bodyPr/>
          <a:lstStyle/>
          <a:p>
            <a:fld id="{71D75DF2-F146-482F-8D19-947E3A6F1D50}" type="slidenum">
              <a:rPr kumimoji="1" lang="ja-JP" altLang="en-US" smtClean="0"/>
              <a:t>‹#›</a:t>
            </a:fld>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cSld name="2_ユーザー設定レイアウト">
    <p:spTree>
      <p:nvGrpSpPr>
        <p:cNvPr id="1" name=""/>
        <p:cNvGrpSpPr/>
        <p:nvPr/>
      </p:nvGrpSpPr>
      <p:grpSpPr>
        <a:xfrm>
          <a:off x="0" y="0"/>
          <a:ext cx="0" cy="0"/>
          <a:chOff x="0" y="0"/>
          <a:chExt cx="0" cy="0"/>
        </a:xfrm>
      </p:grpSpPr>
      <p:sp>
        <p:nvSpPr>
          <p:cNvPr id="1066" name="四角形 0"/>
          <p:cNvSpPr>
            <a:spLocks noGrp="1"/>
          </p:cNvSpPr>
          <p:nvPr>
            <p:ph type="ftr" sz="quarter" idx="3"/>
          </p:nvPr>
        </p:nvSpPr>
        <p:spPr>
          <a:prstGeom prst="rect">
            <a:avLst/>
          </a:prstGeom>
        </p:spPr>
        <p:txBody>
          <a:bodyPr/>
          <a:lstStyle/>
          <a:p>
            <a:r>
              <a:rPr kumimoji="1" lang="ja-JP" altLang="en-US"/>
              <a:t>給与支払報告書作成上の注意点について</a:t>
            </a:r>
          </a:p>
        </p:txBody>
      </p:sp>
      <p:sp>
        <p:nvSpPr>
          <p:cNvPr id="1067" name="四角形 0"/>
          <p:cNvSpPr>
            <a:spLocks noGrp="1"/>
          </p:cNvSpPr>
          <p:nvPr>
            <p:ph type="title"/>
          </p:nvPr>
        </p:nvSpPr>
        <p:spPr>
          <a:prstGeom prst="rect">
            <a:avLst/>
          </a:prstGeom>
        </p:spPr>
        <p:txBody>
          <a:bodyPr/>
          <a:lstStyle/>
          <a:p>
            <a:r>
              <a:rPr kumimoji="1" lang="ja-JP" altLang="en-US"/>
              <a:t>マスター タイトルの書式設定</a:t>
            </a:r>
            <a:endParaRPr/>
          </a:p>
        </p:txBody>
      </p:sp>
      <p:sp>
        <p:nvSpPr>
          <p:cNvPr id="1068" name="四角形 0"/>
          <p:cNvSpPr>
            <a:spLocks noGrp="1"/>
          </p:cNvSpPr>
          <p:nvPr>
            <p:ph type="dt" sz="half" idx="2"/>
          </p:nvPr>
        </p:nvSpPr>
        <p:spPr>
          <a:prstGeom prst="rect">
            <a:avLst/>
          </a:prstGeom>
        </p:spPr>
        <p:txBody>
          <a:bodyPr/>
          <a:lstStyle/>
          <a:p>
            <a:fld id="{6BDDD39F-4FE8-4C7B-A3FA-8F8DDDE57CFC}" type="datetime1">
              <a:rPr kumimoji="1" lang="ja-JP" altLang="en-US" smtClean="0"/>
              <a:t>2024/11/14</a:t>
            </a:fld>
            <a:endParaRPr kumimoji="1" lang="ja-JP" altLang="en-US"/>
          </a:p>
        </p:txBody>
      </p:sp>
      <p:sp>
        <p:nvSpPr>
          <p:cNvPr id="1069" name="四角形 0"/>
          <p:cNvSpPr>
            <a:spLocks noGrp="1"/>
          </p:cNvSpPr>
          <p:nvPr>
            <p:ph type="sldNum" sz="quarter" idx="4"/>
          </p:nvPr>
        </p:nvSpPr>
        <p:spPr>
          <a:prstGeom prst="rect">
            <a:avLst/>
          </a:prstGeom>
        </p:spPr>
        <p:txBody>
          <a:bodyPr/>
          <a:lstStyle/>
          <a:p>
            <a:fld id="{71D75DF2-F146-482F-8D19-947E3A6F1D50}" type="slidenum">
              <a:rPr kumimoji="1" lang="ja-JP" altLang="en-US" smtClean="0"/>
              <a:t>‹#›</a:t>
            </a:fld>
            <a:endParaRP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cSld name="3_ユーザー設定レイアウト">
    <p:spTree>
      <p:nvGrpSpPr>
        <p:cNvPr id="1" name=""/>
        <p:cNvGrpSpPr/>
        <p:nvPr/>
      </p:nvGrpSpPr>
      <p:grpSpPr>
        <a:xfrm>
          <a:off x="0" y="0"/>
          <a:ext cx="0" cy="0"/>
          <a:chOff x="0" y="0"/>
          <a:chExt cx="0" cy="0"/>
        </a:xfrm>
      </p:grpSpPr>
      <p:sp>
        <p:nvSpPr>
          <p:cNvPr id="1071" name="四角形 393"/>
          <p:cNvSpPr>
            <a:spLocks noGrp="1"/>
          </p:cNvSpPr>
          <p:nvPr>
            <p:ph type="ftr" sz="quarter" idx="3"/>
          </p:nvPr>
        </p:nvSpPr>
        <p:spPr>
          <a:prstGeom prst="rect">
            <a:avLst/>
          </a:prstGeom>
        </p:spPr>
        <p:txBody>
          <a:bodyPr/>
          <a:lstStyle/>
          <a:p>
            <a:r>
              <a:rPr kumimoji="1" lang="ja-JP" altLang="en-US"/>
              <a:t>給与支払報告書作成上の注意点について</a:t>
            </a:r>
          </a:p>
        </p:txBody>
      </p:sp>
      <p:sp>
        <p:nvSpPr>
          <p:cNvPr id="1072" name="四角形 394"/>
          <p:cNvSpPr>
            <a:spLocks noGrp="1"/>
          </p:cNvSpPr>
          <p:nvPr>
            <p:ph type="title"/>
          </p:nvPr>
        </p:nvSpPr>
        <p:spPr>
          <a:prstGeom prst="rect">
            <a:avLst/>
          </a:prstGeom>
        </p:spPr>
        <p:txBody>
          <a:bodyPr/>
          <a:lstStyle/>
          <a:p>
            <a:r>
              <a:rPr kumimoji="1" lang="ja-JP" altLang="en-US"/>
              <a:t>マスター タイトルの書式設定</a:t>
            </a:r>
            <a:endParaRPr/>
          </a:p>
        </p:txBody>
      </p:sp>
      <p:sp>
        <p:nvSpPr>
          <p:cNvPr id="1073" name="四角形 395"/>
          <p:cNvSpPr>
            <a:spLocks noGrp="1"/>
          </p:cNvSpPr>
          <p:nvPr>
            <p:ph type="dt" sz="half" idx="2"/>
          </p:nvPr>
        </p:nvSpPr>
        <p:spPr>
          <a:prstGeom prst="rect">
            <a:avLst/>
          </a:prstGeom>
        </p:spPr>
        <p:txBody>
          <a:bodyPr/>
          <a:lstStyle/>
          <a:p>
            <a:fld id="{51929887-6CFD-452C-A97E-3ABE89C8FE80}" type="datetime1">
              <a:rPr kumimoji="1" lang="ja-JP" altLang="en-US" smtClean="0"/>
              <a:t>2024/11/14</a:t>
            </a:fld>
            <a:endParaRPr kumimoji="1" lang="ja-JP" altLang="en-US"/>
          </a:p>
        </p:txBody>
      </p:sp>
      <p:sp>
        <p:nvSpPr>
          <p:cNvPr id="1074" name="四角形 396"/>
          <p:cNvSpPr>
            <a:spLocks noGrp="1"/>
          </p:cNvSpPr>
          <p:nvPr>
            <p:ph type="sldNum" sz="quarter" idx="4"/>
          </p:nvPr>
        </p:nvSpPr>
        <p:spPr>
          <a:prstGeom prst="rect">
            <a:avLst/>
          </a:prstGeom>
        </p:spPr>
        <p:txBody>
          <a:bodyPr/>
          <a:lstStyle/>
          <a:p>
            <a:fld id="{71D75DF2-F146-482F-8D19-947E3A6F1D50}" type="slidenum">
              <a:rPr kumimoji="1" lang="ja-JP" altLang="en-US" smtClean="0"/>
              <a:t>‹#›</a:t>
            </a:fld>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6"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77" name="日付プレースホルダー 2"/>
          <p:cNvSpPr>
            <a:spLocks noGrp="1"/>
          </p:cNvSpPr>
          <p:nvPr>
            <p:ph type="dt" sz="half" idx="10"/>
          </p:nvPr>
        </p:nvSpPr>
        <p:spPr/>
        <p:txBody>
          <a:bodyPr/>
          <a:lstStyle/>
          <a:p>
            <a:fld id="{DF72A817-0E34-4A34-8BFE-9593CB4E3661}" type="datetime1">
              <a:rPr kumimoji="1" lang="ja-JP" altLang="en-US" smtClean="0"/>
              <a:t>2024/11/14</a:t>
            </a:fld>
            <a:endParaRPr kumimoji="1" lang="ja-JP" altLang="en-US"/>
          </a:p>
        </p:txBody>
      </p:sp>
      <p:sp>
        <p:nvSpPr>
          <p:cNvPr id="1078" name="フッター プレースホルダー 3"/>
          <p:cNvSpPr>
            <a:spLocks noGrp="1"/>
          </p:cNvSpPr>
          <p:nvPr>
            <p:ph type="ftr" sz="quarter" idx="11"/>
          </p:nvPr>
        </p:nvSpPr>
        <p:spPr/>
        <p:txBody>
          <a:bodyPr/>
          <a:lstStyle/>
          <a:p>
            <a:r>
              <a:rPr kumimoji="1" lang="ja-JP" altLang="en-US"/>
              <a:t>給与支払報告書作成上の注意点について</a:t>
            </a:r>
          </a:p>
        </p:txBody>
      </p:sp>
      <p:sp>
        <p:nvSpPr>
          <p:cNvPr id="1079"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519772" y="6237312"/>
            <a:ext cx="4104456"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r>
              <a:rPr kumimoji="1" lang="ja-JP" altLang="en-US"/>
              <a:t>給与支払報告書作成上の注意点について</a:t>
            </a:r>
          </a:p>
        </p:txBody>
      </p:sp>
      <p:sp>
        <p:nvSpPr>
          <p:cNvPr id="1026" name="タイトル プレースホルダー 1"/>
          <p:cNvSpPr>
            <a:spLocks noGrp="1"/>
          </p:cNvSpPr>
          <p:nvPr>
            <p:ph type="title"/>
          </p:nvPr>
        </p:nvSpPr>
        <p:spPr>
          <a:xfrm>
            <a:off x="457200" y="418653"/>
            <a:ext cx="8229600" cy="99412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457200" y="1736813"/>
            <a:ext cx="8229600" cy="4281339"/>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457200" y="6237312"/>
            <a:ext cx="1882552"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13AE95A2-6A9A-471C-92F5-BFCA32AC57AE}" type="datetime1">
              <a:rPr kumimoji="1" lang="ja-JP" altLang="en-US" smtClean="0"/>
              <a:t>2024/11/14</a:t>
            </a:fld>
            <a:endParaRPr kumimoji="1" lang="ja-JP" altLang="en-US"/>
          </a:p>
        </p:txBody>
      </p:sp>
      <p:sp>
        <p:nvSpPr>
          <p:cNvPr id="1029" name="スライド番号プレースホルダー 5"/>
          <p:cNvSpPr>
            <a:spLocks noGrp="1"/>
          </p:cNvSpPr>
          <p:nvPr>
            <p:ph type="sldNum" sz="quarter" idx="4"/>
          </p:nvPr>
        </p:nvSpPr>
        <p:spPr>
          <a:xfrm>
            <a:off x="8176274" y="6237312"/>
            <a:ext cx="506522" cy="365125"/>
          </a:xfrm>
          <a:prstGeom prst="rect">
            <a:avLst/>
          </a:prstGeom>
          <a:solidFill>
            <a:srgbClr val="FFFF00">
              <a:alpha val="60000"/>
            </a:srgbClr>
          </a:solidFill>
          <a:ln>
            <a:solidFill>
              <a:srgbClr val="FFFF00"/>
            </a:solidFill>
          </a:ln>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2" r:id="rId4"/>
    <p:sldLayoutId id="2147483664" r:id="rId5"/>
    <p:sldLayoutId id="2147483685" r:id="rId6"/>
    <p:sldLayoutId id="2147483686" r:id="rId7"/>
    <p:sldLayoutId id="2147483687" r:id="rId8"/>
    <p:sldLayoutId id="2147483666" r:id="rId9"/>
    <p:sldLayoutId id="2147483668" r:id="rId10"/>
    <p:sldLayoutId id="2147483688" r:id="rId11"/>
  </p:sldLayoutIdLst>
  <p:hf sldNum="0" hdr="0" ftr="0" dt="0"/>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www.eltax.lta.go.jp/"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0.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 name="縦書きテキスト プレースホルダー 16"/>
          <p:cNvSpPr/>
          <p:nvPr/>
        </p:nvSpPr>
        <p:spPr>
          <a:xfrm>
            <a:off x="1046922" y="333000"/>
            <a:ext cx="7125078" cy="6144275"/>
          </a:xfrm>
          <a:prstGeom prst="rect">
            <a:avLst/>
          </a:prstGeom>
        </p:spPr>
        <p:txBody>
          <a:bodyPr vert="horz" anchor="ctr" anchorCtr="0">
            <a:norm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lgn="ctr">
              <a:buNone/>
            </a:pPr>
            <a:r>
              <a:rPr kumimoji="1" lang="ja-JP" altLang="en-US" sz="3200" b="1" dirty="0">
                <a:ln w="9525">
                  <a:solidFill>
                    <a:schemeClr val="bg1"/>
                  </a:solidFill>
                </a:ln>
                <a:latin typeface="HG創英角ｺﾞｼｯｸUB"/>
                <a:ea typeface="HG創英角ｺﾞｼｯｸUB"/>
              </a:rPr>
              <a:t>令和７年度</a:t>
            </a:r>
            <a:endParaRPr lang="ja-JP" altLang="en-US" sz="3200" b="1" dirty="0">
              <a:latin typeface="HG創英角ｺﾞｼｯｸUB"/>
              <a:ea typeface="HG創英角ｺﾞｼｯｸUB"/>
            </a:endParaRPr>
          </a:p>
          <a:p>
            <a:pPr marL="0" indent="0" algn="ctr">
              <a:buNone/>
            </a:pPr>
            <a:endParaRPr lang="ja-JP" altLang="en-US" sz="3200" b="1" dirty="0">
              <a:latin typeface="HG創英角ｺﾞｼｯｸUB"/>
              <a:ea typeface="HG創英角ｺﾞｼｯｸUB"/>
            </a:endParaRPr>
          </a:p>
          <a:p>
            <a:pPr marL="0" indent="0" algn="ctr">
              <a:buNone/>
            </a:pPr>
            <a:endParaRPr lang="ja-JP" altLang="en-US" sz="3200" b="1" dirty="0">
              <a:latin typeface="HG創英角ｺﾞｼｯｸUB"/>
              <a:ea typeface="HG創英角ｺﾞｼｯｸUB"/>
            </a:endParaRPr>
          </a:p>
          <a:p>
            <a:pPr marL="0" indent="0" algn="ctr">
              <a:buNone/>
            </a:pPr>
            <a:r>
              <a:rPr kumimoji="1" lang="ja-JP" altLang="en-US" sz="3200" b="1" dirty="0">
                <a:ln w="9525">
                  <a:solidFill>
                    <a:schemeClr val="bg1"/>
                  </a:solidFill>
                </a:ln>
                <a:latin typeface="HG創英角ｺﾞｼｯｸUB"/>
                <a:ea typeface="HG創英角ｺﾞｼｯｸUB"/>
              </a:rPr>
              <a:t>給与支払報告書作成方法について</a:t>
            </a:r>
            <a:endParaRPr lang="ja-JP" altLang="en-US" sz="3200" b="1" dirty="0">
              <a:latin typeface="HG創英角ｺﾞｼｯｸUB"/>
              <a:ea typeface="HG創英角ｺﾞｼｯｸUB"/>
            </a:endParaRPr>
          </a:p>
          <a:p>
            <a:pPr marL="0" indent="0" algn="ctr">
              <a:buNone/>
            </a:pPr>
            <a:r>
              <a:rPr kumimoji="1" lang="ja-JP" altLang="en-US" sz="3200" b="1" dirty="0">
                <a:ln w="9525">
                  <a:solidFill>
                    <a:schemeClr val="bg1"/>
                  </a:solidFill>
                </a:ln>
                <a:latin typeface="HG創英角ｺﾞｼｯｸUB"/>
                <a:ea typeface="HG創英角ｺﾞｼｯｸUB"/>
              </a:rPr>
              <a:t>（補足資料）</a:t>
            </a:r>
            <a:endParaRPr lang="ja-JP" altLang="en-US" sz="3200" b="1" dirty="0">
              <a:latin typeface="HG創英角ｺﾞｼｯｸUB"/>
              <a:ea typeface="HG創英角ｺﾞｼｯｸUB"/>
            </a:endParaRPr>
          </a:p>
          <a:p>
            <a:pPr marL="0" indent="0" algn="ctr">
              <a:buNone/>
            </a:pPr>
            <a:endParaRPr lang="ja-JP" altLang="en-US" sz="3200" b="1" dirty="0">
              <a:latin typeface="HG創英角ｺﾞｼｯｸUB"/>
              <a:ea typeface="HG創英角ｺﾞｼｯｸUB"/>
            </a:endParaRPr>
          </a:p>
          <a:p>
            <a:pPr marL="0" indent="0" algn="ctr">
              <a:buNone/>
            </a:pPr>
            <a:endParaRPr lang="ja-JP" altLang="en-US" sz="3200" b="1" dirty="0">
              <a:latin typeface="HG創英角ｺﾞｼｯｸUB"/>
              <a:ea typeface="HG創英角ｺﾞｼｯｸUB"/>
            </a:endParaRPr>
          </a:p>
          <a:p>
            <a:pPr marL="0" indent="0" algn="ctr">
              <a:buNone/>
            </a:pPr>
            <a:r>
              <a:rPr kumimoji="1" lang="ja-JP" altLang="en-US" sz="3200" b="1" dirty="0">
                <a:ln w="9525">
                  <a:solidFill>
                    <a:schemeClr val="bg1"/>
                  </a:solidFill>
                </a:ln>
                <a:latin typeface="HG創英角ｺﾞｼｯｸUB"/>
                <a:ea typeface="HG創英角ｺﾞｼｯｸUB"/>
              </a:rPr>
              <a:t>中野区役所　税務課　課税係</a:t>
            </a:r>
          </a:p>
        </p:txBody>
      </p:sp>
      <p:sp>
        <p:nvSpPr>
          <p:cNvPr id="1099" name="四角形 17"/>
          <p:cNvSpPr/>
          <p:nvPr/>
        </p:nvSpPr>
        <p:spPr>
          <a:xfrm>
            <a:off x="903988" y="765000"/>
            <a:ext cx="7416353" cy="5193873"/>
          </a:xfrm>
          <a:prstGeom prst="rect">
            <a:avLst/>
          </a:prstGeom>
          <a:noFill/>
          <a:ln w="101600" cap="flat" cmpd="sng" algn="ctr">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テーブル&#10;&#10;自動的に生成された説明">
            <a:extLst>
              <a:ext uri="{FF2B5EF4-FFF2-40B4-BE49-F238E27FC236}">
                <a16:creationId xmlns:a16="http://schemas.microsoft.com/office/drawing/2014/main" id="{0030FAD2-D44A-2ECB-095B-709A4A1526AC}"/>
              </a:ext>
            </a:extLst>
          </p:cNvPr>
          <p:cNvPicPr>
            <a:picLocks noChangeAspect="1"/>
          </p:cNvPicPr>
          <p:nvPr/>
        </p:nvPicPr>
        <p:blipFill>
          <a:blip r:embed="rId3">
            <a:extLst>
              <a:ext uri="{28A0092B-C50C-407E-A947-70E740481C1C}">
                <a14:useLocalDpi xmlns:a14="http://schemas.microsoft.com/office/drawing/2010/main" val="0"/>
              </a:ext>
            </a:extLst>
          </a:blip>
          <a:srcRect l="2" t="2" r="-21584" b="34535"/>
          <a:stretch/>
        </p:blipFill>
        <p:spPr>
          <a:xfrm>
            <a:off x="3780218" y="0"/>
            <a:ext cx="6588426" cy="6858000"/>
          </a:xfrm>
          <a:prstGeom prst="rect">
            <a:avLst/>
          </a:prstGeom>
        </p:spPr>
      </p:pic>
      <p:sp>
        <p:nvSpPr>
          <p:cNvPr id="1194" name="四角形 522"/>
          <p:cNvSpPr>
            <a:spLocks noGrp="1"/>
          </p:cNvSpPr>
          <p:nvPr>
            <p:ph type="title"/>
          </p:nvPr>
        </p:nvSpPr>
        <p:spPr>
          <a:prstGeom prst="rect">
            <a:avLst/>
          </a:prstGeom>
        </p:spPr>
        <p:txBody>
          <a:bodyPr>
            <a:normAutofit/>
          </a:bodyPr>
          <a:lstStyle/>
          <a:p>
            <a:r>
              <a:rPr kumimoji="1" lang="ja-JP" altLang="en-US" u="sng">
                <a:latin typeface="HG創英角ｺﾞｼｯｸUB"/>
                <a:ea typeface="HG創英角ｺﾞｼｯｸUB"/>
              </a:rPr>
              <a:t>訂正や追加により</a:t>
            </a:r>
          </a:p>
          <a:p>
            <a:r>
              <a:rPr kumimoji="1" lang="ja-JP" altLang="en-US" u="sng">
                <a:latin typeface="HG創英角ｺﾞｼｯｸUB"/>
                <a:ea typeface="HG創英角ｺﾞｼｯｸUB"/>
              </a:rPr>
              <a:t>再度提出する場合</a:t>
            </a:r>
          </a:p>
        </p:txBody>
      </p:sp>
      <p:sp>
        <p:nvSpPr>
          <p:cNvPr id="1195" name="四角形 524"/>
          <p:cNvSpPr>
            <a:spLocks noGrp="1"/>
          </p:cNvSpPr>
          <p:nvPr>
            <p:ph type="body" sz="half" idx="2"/>
          </p:nvPr>
        </p:nvSpPr>
        <p:spPr>
          <a:prstGeom prst="rect">
            <a:avLst/>
          </a:prstGeom>
        </p:spPr>
        <p:txBody>
          <a:bodyPr>
            <a:normAutofit lnSpcReduction="10000"/>
          </a:bodyPr>
          <a:lstStyle/>
          <a:p>
            <a:pPr marL="0" indent="0">
              <a:buFont typeface="Arial" panose="020B0604020202020204" pitchFamily="34" charset="0"/>
              <a:buNone/>
            </a:pPr>
            <a:r>
              <a:rPr lang="ja-JP" altLang="en-US" sz="1800" b="0" u="none" dirty="0">
                <a:latin typeface="HG創英角ｺﾞｼｯｸUB"/>
                <a:ea typeface="HG創英角ｺﾞｼｯｸUB"/>
              </a:rPr>
              <a:t>一度提出した給与支払報告書の内容に訂正や追加が生じた場合は、総括表・仕切紙も含めて、正しい内容で再度提出いただく必要があります。</a:t>
            </a:r>
          </a:p>
          <a:p>
            <a:pPr marL="0" indent="0">
              <a:buFont typeface="Arial" panose="020B0604020202020204" pitchFamily="34" charset="0"/>
              <a:buNone/>
            </a:pPr>
            <a:r>
              <a:rPr lang="ja-JP" altLang="en-US" sz="1800" b="0" u="none" dirty="0">
                <a:latin typeface="HG創英角ｺﾞｼｯｸUB"/>
                <a:ea typeface="HG創英角ｺﾞｼｯｸUB"/>
              </a:rPr>
              <a:t>総括表左上「訂正・追加」の該当する方をマルで囲んでください。</a:t>
            </a:r>
          </a:p>
          <a:p>
            <a:pPr marL="0" indent="0">
              <a:buFont typeface="Arial" panose="020B0604020202020204" pitchFamily="34" charset="0"/>
              <a:buNone/>
            </a:pPr>
            <a:r>
              <a:rPr lang="ja-JP" altLang="en-US" sz="1800" b="0" u="none" dirty="0">
                <a:latin typeface="HG創英角ｺﾞｼｯｸUB"/>
                <a:ea typeface="HG創英角ｺﾞｼｯｸUB"/>
              </a:rPr>
              <a:t>訂正・追加する人数分のみ報告書一式を再度ご提出ください。</a:t>
            </a:r>
          </a:p>
          <a:p>
            <a:pPr marL="0" indent="0">
              <a:buFont typeface="Arial" panose="020B0604020202020204" pitchFamily="34" charset="0"/>
              <a:buNone/>
            </a:pPr>
            <a:endParaRPr lang="ja-JP" altLang="en-US" sz="1800" b="0" u="none" dirty="0">
              <a:latin typeface="HG創英角ｺﾞｼｯｸUB"/>
              <a:ea typeface="HG創英角ｺﾞｼｯｸUB"/>
            </a:endParaRPr>
          </a:p>
          <a:p>
            <a:pPr marL="0" indent="0">
              <a:buFont typeface="Arial" panose="020B0604020202020204" pitchFamily="34" charset="0"/>
              <a:buNone/>
            </a:pPr>
            <a:r>
              <a:rPr lang="ja-JP" altLang="en-US" sz="1800" b="0" u="none" dirty="0">
                <a:latin typeface="HG創英角ｺﾞｼｯｸUB"/>
                <a:ea typeface="HG創英角ｺﾞｼｯｸUB"/>
              </a:rPr>
              <a:t>※お電話やメールのみでの訂正は受け付けておりませんのでご注意ください。</a:t>
            </a:r>
          </a:p>
          <a:p>
            <a:endParaRPr kumimoji="1" lang="ja-JP" altLang="en-US"/>
          </a:p>
        </p:txBody>
      </p:sp>
      <p:sp>
        <p:nvSpPr>
          <p:cNvPr id="1197" name="楕円 186"/>
          <p:cNvSpPr/>
          <p:nvPr/>
        </p:nvSpPr>
        <p:spPr>
          <a:xfrm>
            <a:off x="3995936" y="773339"/>
            <a:ext cx="648072" cy="323900"/>
          </a:xfrm>
          <a:prstGeom prst="ellipse">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98" name="四角形 187"/>
          <p:cNvSpPr/>
          <p:nvPr/>
        </p:nvSpPr>
        <p:spPr>
          <a:xfrm>
            <a:off x="8454596" y="3052455"/>
            <a:ext cx="617904" cy="1245188"/>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grpSp>
        <p:nvGrpSpPr>
          <p:cNvPr id="1199" name="グループ 188"/>
          <p:cNvGrpSpPr/>
          <p:nvPr/>
        </p:nvGrpSpPr>
        <p:grpSpPr>
          <a:xfrm>
            <a:off x="6202166" y="3832027"/>
            <a:ext cx="1753834" cy="964973"/>
            <a:chOff x="6110383" y="3056071"/>
            <a:chExt cx="1824711" cy="1193179"/>
          </a:xfrm>
        </p:grpSpPr>
        <p:sp>
          <p:nvSpPr>
            <p:cNvPr id="1200" name="図形 175"/>
            <p:cNvSpPr/>
            <p:nvPr/>
          </p:nvSpPr>
          <p:spPr>
            <a:xfrm>
              <a:off x="6110383" y="3056071"/>
              <a:ext cx="1690809" cy="1193179"/>
            </a:xfrm>
            <a:prstGeom prst="wedgeRoundRectCallout">
              <a:avLst>
                <a:gd name="adj1" fmla="val 96588"/>
                <a:gd name="adj2" fmla="val -63530"/>
                <a:gd name="adj3" fmla="val 16667"/>
              </a:avLst>
            </a:prstGeom>
            <a:solidFill>
              <a:srgbClr val="92D050">
                <a:alpha val="50000"/>
              </a:srgbClr>
            </a:solidFill>
            <a:ln w="25400" cap="flat" cmpd="sng" algn="ctr">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01" name="縦書きテキスト プレースホルダー 174"/>
            <p:cNvSpPr txBox="1"/>
            <p:nvPr/>
          </p:nvSpPr>
          <p:spPr>
            <a:xfrm>
              <a:off x="6202166" y="3081041"/>
              <a:ext cx="1732928" cy="942932"/>
            </a:xfrm>
            <a:prstGeom prst="rect">
              <a:avLst/>
            </a:prstGeom>
          </p:spPr>
          <p:txBody>
            <a:bodyPr vert="horz" lIns="0" tIns="0" rIns="0" bIns="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訂正人数分のみ</a:t>
              </a:r>
            </a:p>
            <a:p>
              <a:pPr marL="0" indent="0">
                <a:buFont typeface="Arial" panose="020B0604020202020204" pitchFamily="34" charset="0"/>
                <a:buNone/>
              </a:pPr>
              <a:r>
                <a:rPr lang="ja-JP" altLang="en-US" sz="1600" b="0" dirty="0">
                  <a:latin typeface="HG創英角ﾎﾟｯﾌﾟ体"/>
                  <a:ea typeface="HG創英角ﾎﾟｯﾌﾟ体"/>
                </a:rPr>
                <a:t>記載します。</a:t>
              </a:r>
            </a:p>
          </p:txBody>
        </p:sp>
      </p:grpSp>
      <p:sp>
        <p:nvSpPr>
          <p:cNvPr id="1202" name="縦書きテキスト プレースホルダー 191"/>
          <p:cNvSpPr txBox="1"/>
          <p:nvPr/>
        </p:nvSpPr>
        <p:spPr>
          <a:xfrm>
            <a:off x="4716000" y="324600"/>
            <a:ext cx="2155330" cy="1160400"/>
          </a:xfrm>
          <a:prstGeom prst="rect">
            <a:avLst/>
          </a:prstGeom>
          <a:ln/>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chemeClr val="tx1"/>
                </a:solidFill>
                <a:latin typeface="HG創英角ﾎﾟｯﾌﾟ体"/>
                <a:ea typeface="HG創英角ﾎﾟｯﾌﾟ体"/>
              </a:rPr>
              <a:t>1名分の訂正の場合</a:t>
            </a:r>
          </a:p>
        </p:txBody>
      </p:sp>
      <p:sp>
        <p:nvSpPr>
          <p:cNvPr id="1203" name="図形 193"/>
          <p:cNvSpPr/>
          <p:nvPr/>
        </p:nvSpPr>
        <p:spPr>
          <a:xfrm>
            <a:off x="4694803" y="688701"/>
            <a:ext cx="1893197" cy="508299"/>
          </a:xfrm>
          <a:prstGeom prst="roundRect">
            <a:avLst/>
          </a:prstGeom>
          <a:noFill/>
          <a:ln w="50800" cap="flat" cmpd="sng" algn="ctr">
            <a:solidFill>
              <a:schemeClr val="accent6"/>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04" name="図形 195"/>
          <p:cNvSpPr/>
          <p:nvPr/>
        </p:nvSpPr>
        <p:spPr>
          <a:xfrm>
            <a:off x="4175226" y="2140383"/>
            <a:ext cx="2026940" cy="784617"/>
          </a:xfrm>
          <a:prstGeom prst="wedgeRoundRectCallout">
            <a:avLst>
              <a:gd name="adj1" fmla="val -43164"/>
              <a:gd name="adj2" fmla="val -164911"/>
              <a:gd name="adj3" fmla="val 16667"/>
            </a:avLst>
          </a:prstGeom>
          <a:solidFill>
            <a:srgbClr val="92D050">
              <a:alpha val="50000"/>
            </a:srgbClr>
          </a:solidFill>
          <a:ln w="25400" cap="flat" cmpd="sng" algn="ctr">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05" name="テキスト 196"/>
          <p:cNvSpPr txBox="1"/>
          <p:nvPr/>
        </p:nvSpPr>
        <p:spPr>
          <a:xfrm>
            <a:off x="4174524" y="2205000"/>
            <a:ext cx="2110848" cy="583883"/>
          </a:xfrm>
          <a:prstGeom prst="rect">
            <a:avLst/>
          </a:prstGeom>
        </p:spPr>
        <p:txBody>
          <a:bodyPr wrap="square">
            <a:spAutoFit/>
          </a:bodyPr>
          <a:lstStyle/>
          <a:p>
            <a:pPr>
              <a:defRPr lang="ja-JP" altLang="en-US"/>
            </a:pPr>
            <a:r>
              <a:rPr lang="ja-JP" altLang="en-US" sz="1600" b="0" u="none" dirty="0">
                <a:latin typeface="HG創英角ｺﾞｼｯｸUB"/>
                <a:ea typeface="HG創英角ｺﾞｼｯｸUB"/>
              </a:rPr>
              <a:t>「訂正」欄をマルで囲みます。</a:t>
            </a:r>
            <a:endParaRPr lang="ja-JP" altLang="en-US" sz="1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1" name="四角形 373"/>
          <p:cNvPicPr>
            <a:picLocks noGrp="1"/>
          </p:cNvPicPr>
          <p:nvPr>
            <p:ph idx="1"/>
          </p:nvPr>
        </p:nvPicPr>
        <p:blipFill>
          <a:blip r:embed="rId3"/>
          <a:srcRect l="16296" t="14316" r="15958" b="25658"/>
          <a:stretch>
            <a:fillRect/>
          </a:stretch>
        </p:blipFill>
        <p:spPr>
          <a:xfrm>
            <a:off x="3639820" y="0"/>
            <a:ext cx="5504180" cy="6861326"/>
          </a:xfrm>
          <a:prstGeom prst="rect">
            <a:avLst/>
          </a:prstGeom>
        </p:spPr>
      </p:pic>
      <p:sp>
        <p:nvSpPr>
          <p:cNvPr id="1212" name="タイトル 238"/>
          <p:cNvSpPr/>
          <p:nvPr/>
        </p:nvSpPr>
        <p:spPr>
          <a:xfrm>
            <a:off x="395536" y="7548329"/>
            <a:ext cx="8229600" cy="1139957"/>
          </a:xfrm>
          <a:prstGeom prst="rect">
            <a:avLst/>
          </a:prstGeom>
        </p:spPr>
        <p:txBody>
          <a:bodyP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2000" b="1" dirty="0">
                <a:latin typeface="HG丸ｺﾞｼｯｸM-PRO" panose="020F0600000000000000" pitchFamily="50" charset="-128"/>
                <a:ea typeface="HG丸ｺﾞｼｯｸM-PRO" panose="020F0600000000000000" pitchFamily="50" charset="-128"/>
              </a:rPr>
              <a:t>　　　</a:t>
            </a:r>
          </a:p>
        </p:txBody>
      </p:sp>
      <p:sp>
        <p:nvSpPr>
          <p:cNvPr id="1213" name="図形 241"/>
          <p:cNvSpPr/>
          <p:nvPr/>
        </p:nvSpPr>
        <p:spPr>
          <a:xfrm>
            <a:off x="2700000" y="4293000"/>
            <a:ext cx="3384001" cy="1368000"/>
          </a:xfrm>
          <a:prstGeom prst="wedgeRoundRectCallout">
            <a:avLst>
              <a:gd name="adj1" fmla="val 123070"/>
              <a:gd name="adj2" fmla="val -111921"/>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1600" b="0" i="0">
                <a:solidFill>
                  <a:schemeClr val="tx1"/>
                </a:solidFill>
                <a:latin typeface="HG創英角ﾎﾟｯﾌﾟ体"/>
                <a:ea typeface="HG創英角ﾎﾟｯﾌﾟ体"/>
              </a:rPr>
              <a:t>普通徴収に該当する人数を記載し、総括表・個人明細と共に提出してください。</a:t>
            </a:r>
          </a:p>
        </p:txBody>
      </p:sp>
      <p:sp>
        <p:nvSpPr>
          <p:cNvPr id="1214" name="楕円 242"/>
          <p:cNvSpPr/>
          <p:nvPr/>
        </p:nvSpPr>
        <p:spPr>
          <a:xfrm>
            <a:off x="8345923" y="1617736"/>
            <a:ext cx="681756" cy="2378739"/>
          </a:xfrm>
          <a:prstGeom prst="ellipse">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15" name="縦書きテキスト プレースホルダー 243"/>
          <p:cNvSpPr/>
          <p:nvPr/>
        </p:nvSpPr>
        <p:spPr>
          <a:xfrm>
            <a:off x="-4572000" y="2642253"/>
            <a:ext cx="7779950" cy="1354221"/>
          </a:xfrm>
          <a:prstGeom prst="rect">
            <a:avLst/>
          </a:prstGeom>
        </p:spPr>
        <p:txBody>
          <a:bodyPr vert="horz" lIns="0" tIns="0" rIns="0" bIns="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endParaRPr kumimoji="1" lang="ja-JP" altLang="en-US" sz="2400" b="1" u="sng" dirty="0">
              <a:ln>
                <a:solidFill>
                  <a:schemeClr val="bg1"/>
                </a:solidFill>
              </a:ln>
              <a:latin typeface="HG創英角ｺﾞｼｯｸUB"/>
              <a:ea typeface="HG創英角ｺﾞｼｯｸUB"/>
            </a:endParaRPr>
          </a:p>
        </p:txBody>
      </p:sp>
      <p:sp>
        <p:nvSpPr>
          <p:cNvPr id="1216" name="四角形 372"/>
          <p:cNvSpPr>
            <a:spLocks noGrp="1"/>
          </p:cNvSpPr>
          <p:nvPr>
            <p:ph type="title"/>
          </p:nvPr>
        </p:nvSpPr>
        <p:spPr>
          <a:xfrm>
            <a:off x="-3132000" y="1480202"/>
            <a:ext cx="3008313" cy="1162051"/>
          </a:xfrm>
          <a:prstGeom prst="rect">
            <a:avLst/>
          </a:prstGeom>
        </p:spPr>
        <p:txBody>
          <a:bodyPr>
            <a:normAutofit/>
          </a:bodyPr>
          <a:lstStyle/>
          <a:p>
            <a:pPr marL="0" indent="0" algn="ctr">
              <a:buNone/>
            </a:pPr>
            <a:endParaRPr kumimoji="1" lang="ja-JP" altLang="en-US" sz="2400" b="1" u="sng" dirty="0">
              <a:ln>
                <a:solidFill>
                  <a:schemeClr val="bg1"/>
                </a:solidFill>
              </a:ln>
              <a:latin typeface="HG創英角ｺﾞｼｯｸUB"/>
              <a:ea typeface="HG創英角ｺﾞｼｯｸUB"/>
            </a:endParaRPr>
          </a:p>
          <a:p>
            <a:pPr marL="0" indent="0" algn="ctr">
              <a:buNone/>
            </a:pPr>
            <a:endParaRPr kumimoji="1" lang="ja-JP" altLang="en-US" sz="1800" b="1" u="sng" dirty="0">
              <a:ln>
                <a:solidFill>
                  <a:schemeClr val="bg1"/>
                </a:solidFill>
              </a:ln>
              <a:latin typeface="HG創英角ｺﾞｼｯｸUB"/>
              <a:ea typeface="HG創英角ｺﾞｼｯｸUB"/>
            </a:endParaRPr>
          </a:p>
          <a:p>
            <a:endParaRPr kumimoji="1" lang="ja-JP" altLang="en-US"/>
          </a:p>
        </p:txBody>
      </p:sp>
      <p:sp>
        <p:nvSpPr>
          <p:cNvPr id="1217" name="四角形 374"/>
          <p:cNvSpPr>
            <a:spLocks noGrp="1"/>
          </p:cNvSpPr>
          <p:nvPr>
            <p:ph type="body" sz="half" idx="2"/>
          </p:nvPr>
        </p:nvSpPr>
        <p:spPr>
          <a:prstGeom prst="rect">
            <a:avLst/>
          </a:prstGeom>
        </p:spPr>
        <p:txBody>
          <a:bodyPr>
            <a:normAutofit/>
          </a:bodyPr>
          <a:lstStyle/>
          <a:p>
            <a:r>
              <a:rPr kumimoji="1" lang="ja-JP" altLang="en-US" sz="1800">
                <a:latin typeface="HG創英角ｺﾞｼｯｸUB"/>
                <a:ea typeface="HG創英角ｺﾞｼｯｸUB"/>
              </a:rPr>
              <a:t>給与収入を元に計算された住民税は、原則特別徴収となりますが、普通徴収切替理由書の符号「普Ａ」～「普Ｆ」のいずれかに該当する場合のみ、普通徴収とすることができます。</a:t>
            </a:r>
          </a:p>
        </p:txBody>
      </p:sp>
      <p:sp>
        <p:nvSpPr>
          <p:cNvPr id="1218" name="四角形 276"/>
          <p:cNvSpPr/>
          <p:nvPr/>
        </p:nvSpPr>
        <p:spPr>
          <a:xfrm>
            <a:off x="609601" y="425449"/>
            <a:ext cx="3008313" cy="1162051"/>
          </a:xfrm>
          <a:prstGeom prst="rect">
            <a:avLst/>
          </a:prstGeom>
        </p:spPr>
        <p:txBody>
          <a:bodyPr>
            <a:normAutofit lnSpcReduction="10000"/>
          </a:bodyPr>
          <a:lstStyle>
            <a:lvl1pPr algn="l" defTabSz="914400" rtl="0" eaLnBrk="1" latinLnBrk="0" hangingPunct="1">
              <a:spcBef>
                <a:spcPct val="0"/>
              </a:spcBef>
              <a:buNone/>
              <a:defRPr kumimoji="1" sz="2400" b="1"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u="sng">
                <a:latin typeface="HG創英角ｺﾞｼｯｸUB"/>
                <a:ea typeface="HG創英角ｺﾞｼｯｸUB"/>
              </a:rPr>
              <a:t>普通徴収切替理由書</a:t>
            </a:r>
            <a:endParaRPr lang="ja-JP" altLang="en-US"/>
          </a:p>
          <a:p>
            <a:pPr algn="l"/>
            <a:r>
              <a:rPr kumimoji="1" lang="ja-JP" altLang="en-US" u="sng">
                <a:latin typeface="HG創英角ｺﾞｼｯｸUB"/>
                <a:ea typeface="HG創英角ｺﾞｼｯｸUB"/>
              </a:rPr>
              <a:t>（兼仕切り紙）</a:t>
            </a:r>
          </a:p>
          <a:p>
            <a:pPr algn="l"/>
            <a:r>
              <a:rPr kumimoji="1" lang="ja-JP" altLang="en-US" u="sng">
                <a:latin typeface="HG創英角ｺﾞｼｯｸUB"/>
                <a:ea typeface="HG創英角ｺﾞｼｯｸUB"/>
              </a:rPr>
              <a:t>の作成</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ダイアグラム&#10;&#10;自動的に生成された説明">
            <a:extLst>
              <a:ext uri="{FF2B5EF4-FFF2-40B4-BE49-F238E27FC236}">
                <a16:creationId xmlns:a16="http://schemas.microsoft.com/office/drawing/2014/main" id="{CF2BF2A4-1B02-CF49-847A-84D9EEE07E04}"/>
              </a:ext>
            </a:extLst>
          </p:cNvPr>
          <p:cNvPicPr>
            <a:picLocks noChangeAspect="1"/>
          </p:cNvPicPr>
          <p:nvPr/>
        </p:nvPicPr>
        <p:blipFill>
          <a:blip r:embed="rId3">
            <a:extLst>
              <a:ext uri="{28A0092B-C50C-407E-A947-70E740481C1C}">
                <a14:useLocalDpi xmlns:a14="http://schemas.microsoft.com/office/drawing/2010/main" val="0"/>
              </a:ext>
            </a:extLst>
          </a:blip>
          <a:srcRect b="9405"/>
          <a:stretch/>
        </p:blipFill>
        <p:spPr>
          <a:xfrm>
            <a:off x="3603601" y="0"/>
            <a:ext cx="5373774" cy="6854613"/>
          </a:xfrm>
          <a:prstGeom prst="rect">
            <a:avLst/>
          </a:prstGeom>
        </p:spPr>
      </p:pic>
      <p:sp>
        <p:nvSpPr>
          <p:cNvPr id="1234" name="四角形 559"/>
          <p:cNvSpPr>
            <a:spLocks noGrp="1"/>
          </p:cNvSpPr>
          <p:nvPr>
            <p:ph type="title"/>
          </p:nvPr>
        </p:nvSpPr>
        <p:spPr>
          <a:prstGeom prst="rect">
            <a:avLst/>
          </a:prstGeom>
        </p:spPr>
        <p:txBody>
          <a:bodyPr>
            <a:normAutofit/>
          </a:bodyPr>
          <a:lstStyle/>
          <a:p>
            <a:r>
              <a:rPr kumimoji="1" lang="ja-JP" altLang="en-US" u="sng">
                <a:latin typeface="HG創英角ｺﾞｼｯｸUB"/>
                <a:ea typeface="HG創英角ｺﾞｼｯｸUB"/>
              </a:rPr>
              <a:t>個人情報の記載</a:t>
            </a:r>
          </a:p>
        </p:txBody>
      </p:sp>
      <p:sp>
        <p:nvSpPr>
          <p:cNvPr id="1236" name="四角形 561"/>
          <p:cNvSpPr>
            <a:spLocks noGrp="1"/>
          </p:cNvSpPr>
          <p:nvPr>
            <p:ph type="body" sz="half" idx="2"/>
          </p:nvPr>
        </p:nvSpPr>
        <p:spPr>
          <a:prstGeom prst="rect">
            <a:avLst/>
          </a:prstGeom>
        </p:spPr>
        <p:txBody>
          <a:bodyPr>
            <a:normAutofit/>
          </a:bodyPr>
          <a:lstStyle/>
          <a:p>
            <a:pPr marL="0" indent="0">
              <a:buFont typeface="Arial" panose="020B0604020202020204" pitchFamily="34" charset="0"/>
              <a:buNone/>
            </a:pPr>
            <a:r>
              <a:rPr lang="ja-JP" altLang="en-US" sz="1800" b="1" u="none" dirty="0">
                <a:latin typeface="HGS創英角ｺﾞｼｯｸUB"/>
                <a:ea typeface="HGS創英角ｺﾞｼｯｸUB"/>
              </a:rPr>
              <a:t>①氏名</a:t>
            </a:r>
            <a:r>
              <a:rPr lang="ja-JP" altLang="en-US" sz="1800" b="0" u="none" dirty="0">
                <a:latin typeface="HGS創英角ｺﾞｼｯｸUB"/>
                <a:ea typeface="HGS創英角ｺﾞｼｯｸUB"/>
              </a:rPr>
              <a:t>、</a:t>
            </a:r>
            <a:r>
              <a:rPr lang="ja-JP" altLang="en-US" sz="1800" b="1" u="none" dirty="0">
                <a:latin typeface="HGS創英角ｺﾞｼｯｸUB"/>
                <a:ea typeface="HGS創英角ｺﾞｼｯｸUB"/>
              </a:rPr>
              <a:t>②フリガナ</a:t>
            </a:r>
            <a:r>
              <a:rPr lang="ja-JP" altLang="en-US" sz="1800" b="0" u="none" dirty="0">
                <a:latin typeface="HGS創英角ｺﾞｼｯｸUB"/>
                <a:ea typeface="HGS創英角ｺﾞｼｯｸUB"/>
              </a:rPr>
              <a:t>、</a:t>
            </a:r>
            <a:endParaRPr lang="ja-JP" altLang="en-US" sz="1800" b="0" dirty="0">
              <a:latin typeface="HGS創英角ｺﾞｼｯｸUB"/>
              <a:ea typeface="HGS創英角ｺﾞｼｯｸUB"/>
            </a:endParaRPr>
          </a:p>
          <a:p>
            <a:pPr marL="0" indent="0">
              <a:buFont typeface="Arial" panose="020B0604020202020204" pitchFamily="34" charset="0"/>
              <a:buNone/>
            </a:pPr>
            <a:r>
              <a:rPr lang="ja-JP" altLang="en-US" sz="1800" b="1" u="none" dirty="0">
                <a:latin typeface="HGS創英角ｺﾞｼｯｸUB"/>
                <a:ea typeface="HGS創英角ｺﾞｼｯｸUB"/>
              </a:rPr>
              <a:t>③生年月日</a:t>
            </a:r>
            <a:r>
              <a:rPr lang="ja-JP" altLang="en-US" sz="1800" b="0" u="none" dirty="0">
                <a:latin typeface="HGS創英角ｺﾞｼｯｸUB"/>
                <a:ea typeface="HGS創英角ｺﾞｼｯｸUB"/>
              </a:rPr>
              <a:t>、</a:t>
            </a:r>
            <a:r>
              <a:rPr lang="ja-JP" altLang="en-US" sz="1800" b="1" u="none" dirty="0">
                <a:latin typeface="HGS創英角ｺﾞｼｯｸUB"/>
                <a:ea typeface="HGS創英角ｺﾞｼｯｸUB"/>
              </a:rPr>
              <a:t>④住所</a:t>
            </a:r>
            <a:endParaRPr lang="ja-JP" altLang="en-US" sz="1800" b="0" u="none" dirty="0">
              <a:latin typeface="HGS創英角ｺﾞｼｯｸUB"/>
              <a:ea typeface="HGS創英角ｺﾞｼｯｸUB"/>
            </a:endParaRPr>
          </a:p>
          <a:p>
            <a:pPr marL="0" indent="0">
              <a:buFont typeface="Arial" panose="020B0604020202020204" pitchFamily="34" charset="0"/>
              <a:buNone/>
            </a:pPr>
            <a:r>
              <a:rPr lang="ja-JP" altLang="en-US" sz="1800" b="0" u="none" dirty="0">
                <a:latin typeface="HGS創英角ｺﾞｼｯｸUB"/>
                <a:ea typeface="HGS創英角ｺﾞｼｯｸUB"/>
              </a:rPr>
              <a:t>の</a:t>
            </a:r>
            <a:r>
              <a:rPr lang="ja-JP" altLang="en-US" sz="1800" b="0" dirty="0">
                <a:latin typeface="HGS創英角ｺﾞｼｯｸUB"/>
                <a:ea typeface="HGS創英角ｺﾞｼｯｸUB"/>
              </a:rPr>
              <a:t>４つの情報を正確に記載してください。</a:t>
            </a:r>
            <a:endParaRPr lang="en-US" altLang="ja-JP" sz="1800" b="0" dirty="0">
              <a:latin typeface="HGS創英角ｺﾞｼｯｸUB"/>
              <a:ea typeface="HGS創英角ｺﾞｼｯｸUB"/>
            </a:endParaRPr>
          </a:p>
          <a:p>
            <a:pPr marL="0" indent="0">
              <a:buFont typeface="Arial" panose="020B0604020202020204" pitchFamily="34" charset="0"/>
              <a:buNone/>
            </a:pPr>
            <a:endParaRPr lang="ja-JP" altLang="en-US" sz="1800" b="1" u="none" dirty="0">
              <a:latin typeface="HGS創英角ｺﾞｼｯｸUB"/>
              <a:ea typeface="HGS創英角ｺﾞｼｯｸUB"/>
            </a:endParaRPr>
          </a:p>
          <a:p>
            <a:pPr marL="0" indent="0">
              <a:buFont typeface="Arial" panose="020B0604020202020204" pitchFamily="34" charset="0"/>
              <a:buNone/>
            </a:pPr>
            <a:endParaRPr lang="ja-JP" altLang="en-US" sz="1800" b="0" dirty="0">
              <a:latin typeface="HGS創英角ｺﾞｼｯｸUB"/>
              <a:ea typeface="HGS創英角ｺﾞｼｯｸUB"/>
            </a:endParaRPr>
          </a:p>
          <a:p>
            <a:pPr marL="0" indent="0">
              <a:buFont typeface="Arial" panose="020B0604020202020204" pitchFamily="34" charset="0"/>
              <a:buNone/>
            </a:pPr>
            <a:r>
              <a:rPr lang="ja-JP" altLang="en-US" sz="1800" b="0" dirty="0">
                <a:latin typeface="HGS創英角ｺﾞｼｯｸUB"/>
                <a:ea typeface="HGS創英角ｺﾞｼｯｸUB"/>
              </a:rPr>
              <a:t>報告人員が外国人の場合は、氏名欄にはアルファベット又は漢字、フリガナ欄にはカタカナで記載してください。</a:t>
            </a:r>
          </a:p>
          <a:p>
            <a:pPr marL="0" indent="0">
              <a:buFont typeface="Arial" panose="020B0604020202020204" pitchFamily="34" charset="0"/>
              <a:buNone/>
            </a:pPr>
            <a:endParaRPr lang="ja-JP" altLang="en-US" b="0" dirty="0">
              <a:latin typeface="HGS創英角ｺﾞｼｯｸUB"/>
              <a:ea typeface="HGS創英角ｺﾞｼｯｸUB"/>
            </a:endParaRPr>
          </a:p>
          <a:p>
            <a:endParaRPr kumimoji="1" lang="ja-JP" altLang="en-US" dirty="0"/>
          </a:p>
        </p:txBody>
      </p:sp>
      <p:sp>
        <p:nvSpPr>
          <p:cNvPr id="1238" name="四角形 208"/>
          <p:cNvSpPr/>
          <p:nvPr/>
        </p:nvSpPr>
        <p:spPr>
          <a:xfrm>
            <a:off x="4282727" y="451753"/>
            <a:ext cx="2450959" cy="723456"/>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39" name="四角形 209"/>
          <p:cNvSpPr/>
          <p:nvPr/>
        </p:nvSpPr>
        <p:spPr>
          <a:xfrm>
            <a:off x="6733552" y="778683"/>
            <a:ext cx="2235813" cy="396499"/>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40" name="四角形 210"/>
          <p:cNvSpPr/>
          <p:nvPr/>
        </p:nvSpPr>
        <p:spPr>
          <a:xfrm>
            <a:off x="7317115" y="6272077"/>
            <a:ext cx="1652250" cy="577303"/>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41" name="縦書きテキスト プレースホルダー 211"/>
          <p:cNvSpPr txBox="1"/>
          <p:nvPr/>
        </p:nvSpPr>
        <p:spPr>
          <a:xfrm>
            <a:off x="7381412" y="667900"/>
            <a:ext cx="981922" cy="507309"/>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b="1" dirty="0">
                <a:solidFill>
                  <a:srgbClr val="FF0000"/>
                </a:solidFill>
                <a:latin typeface="HG創英角ｺﾞｼｯｸUB"/>
                <a:ea typeface="HG創英角ｺﾞｼｯｸUB"/>
              </a:rPr>
              <a:t>①・②</a:t>
            </a:r>
          </a:p>
        </p:txBody>
      </p:sp>
      <p:sp>
        <p:nvSpPr>
          <p:cNvPr id="1242" name="縦書きテキスト プレースホルダー 212"/>
          <p:cNvSpPr txBox="1"/>
          <p:nvPr/>
        </p:nvSpPr>
        <p:spPr>
          <a:xfrm>
            <a:off x="5246078" y="453000"/>
            <a:ext cx="981922" cy="791327"/>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b="1" dirty="0">
                <a:solidFill>
                  <a:srgbClr val="FF0000"/>
                </a:solidFill>
                <a:latin typeface="HGS創英角ｺﾞｼｯｸUB"/>
                <a:ea typeface="HGS創英角ｺﾞｼｯｸUB"/>
              </a:rPr>
              <a:t>④</a:t>
            </a:r>
          </a:p>
        </p:txBody>
      </p:sp>
      <p:sp>
        <p:nvSpPr>
          <p:cNvPr id="1243" name="縦書きテキスト プレースホルダー 213"/>
          <p:cNvSpPr txBox="1"/>
          <p:nvPr/>
        </p:nvSpPr>
        <p:spPr>
          <a:xfrm>
            <a:off x="7967494" y="6213000"/>
            <a:ext cx="492506" cy="396499"/>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b="1" dirty="0">
                <a:solidFill>
                  <a:srgbClr val="FF0000"/>
                </a:solidFill>
                <a:latin typeface="HGS創英角ｺﾞｼｯｸUB"/>
                <a:ea typeface="HGS創英角ｺﾞｼｯｸUB"/>
              </a:rPr>
              <a:t>③</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ダイアグラム&#10;&#10;自動的に生成された説明">
            <a:extLst>
              <a:ext uri="{FF2B5EF4-FFF2-40B4-BE49-F238E27FC236}">
                <a16:creationId xmlns:a16="http://schemas.microsoft.com/office/drawing/2014/main" id="{2D9355D7-600F-3F4B-CD4B-224E9CD7486C}"/>
              </a:ext>
            </a:extLst>
          </p:cNvPr>
          <p:cNvPicPr>
            <a:picLocks noChangeAspect="1"/>
          </p:cNvPicPr>
          <p:nvPr/>
        </p:nvPicPr>
        <p:blipFill>
          <a:blip r:embed="rId3">
            <a:extLst>
              <a:ext uri="{28A0092B-C50C-407E-A947-70E740481C1C}">
                <a14:useLocalDpi xmlns:a14="http://schemas.microsoft.com/office/drawing/2010/main" val="0"/>
              </a:ext>
            </a:extLst>
          </a:blip>
          <a:srcRect b="51594"/>
          <a:stretch/>
        </p:blipFill>
        <p:spPr>
          <a:xfrm>
            <a:off x="3640327" y="0"/>
            <a:ext cx="5504181" cy="6858000"/>
          </a:xfrm>
          <a:prstGeom prst="rect">
            <a:avLst/>
          </a:prstGeom>
        </p:spPr>
      </p:pic>
      <p:sp>
        <p:nvSpPr>
          <p:cNvPr id="1224" name="四角形 528"/>
          <p:cNvSpPr>
            <a:spLocks noGrp="1"/>
          </p:cNvSpPr>
          <p:nvPr>
            <p:ph type="title"/>
          </p:nvPr>
        </p:nvSpPr>
        <p:spPr>
          <a:prstGeom prst="rect">
            <a:avLst/>
          </a:prstGeom>
        </p:spPr>
        <p:txBody>
          <a:bodyPr>
            <a:normAutofit/>
          </a:bodyPr>
          <a:lstStyle/>
          <a:p>
            <a:r>
              <a:rPr kumimoji="1" lang="ja-JP" altLang="en-US" u="sng">
                <a:latin typeface="HG創英角ｺﾞｼｯｸUB"/>
                <a:ea typeface="HG創英角ｺﾞｼｯｸUB"/>
              </a:rPr>
              <a:t>個人番号（マイナンバー）の記載</a:t>
            </a:r>
          </a:p>
        </p:txBody>
      </p:sp>
      <p:sp>
        <p:nvSpPr>
          <p:cNvPr id="1225" name="四角形 530"/>
          <p:cNvSpPr>
            <a:spLocks noGrp="1"/>
          </p:cNvSpPr>
          <p:nvPr>
            <p:ph type="body" sz="half" idx="2"/>
          </p:nvPr>
        </p:nvSpPr>
        <p:spPr>
          <a:xfrm>
            <a:off x="457201" y="1700808"/>
            <a:ext cx="3183125" cy="5004556"/>
          </a:xfrm>
          <a:prstGeom prst="rect">
            <a:avLst/>
          </a:prstGeom>
        </p:spPr>
        <p:txBody>
          <a:bodyPr>
            <a:noAutofit/>
          </a:bodyPr>
          <a:lstStyle/>
          <a:p>
            <a:pPr marL="0" indent="0">
              <a:buFont typeface="Arial" panose="020B0604020202020204" pitchFamily="34" charset="0"/>
              <a:buNone/>
            </a:pPr>
            <a:r>
              <a:rPr lang="ja-JP" altLang="en-US" b="0" dirty="0">
                <a:latin typeface="HG創英角ｺﾞｼｯｸUB"/>
                <a:ea typeface="HG創英角ｺﾞｼｯｸUB"/>
              </a:rPr>
              <a:t>区では、個人番号（マイナンバー）により、住民登録情報と給与支払報告書を結びつけています。報告人員の個人番号は必ず記載してください。</a:t>
            </a:r>
          </a:p>
          <a:p>
            <a:pPr marL="0" indent="0">
              <a:buFont typeface="Arial" panose="020B0604020202020204" pitchFamily="34" charset="0"/>
              <a:buNone/>
            </a:pPr>
            <a:endParaRPr lang="ja-JP" altLang="en-US" b="0" dirty="0">
              <a:latin typeface="HG創英角ｺﾞｼｯｸUB"/>
              <a:ea typeface="HG創英角ｺﾞｼｯｸUB"/>
            </a:endParaRPr>
          </a:p>
          <a:p>
            <a:pPr marL="0" indent="0">
              <a:buFont typeface="Arial" panose="020B0604020202020204" pitchFamily="34" charset="0"/>
              <a:buNone/>
            </a:pPr>
            <a:r>
              <a:rPr lang="ja-JP" altLang="en-US" b="0" dirty="0">
                <a:latin typeface="HG創英角ｺﾞｼｯｸUB"/>
                <a:ea typeface="HG創英角ｺﾞｼｯｸUB"/>
              </a:rPr>
              <a:t>やむを得ず個人番号の記載ができない場合、報告人員のこれらの４つの情報により、住民登録情報と給与支払報告書を結び付けます（システム上、フリガナと生年月日の</a:t>
            </a:r>
            <a:r>
              <a:rPr lang="ja-JP" altLang="en-US" dirty="0">
                <a:latin typeface="HG創英角ｺﾞｼｯｸUB"/>
                <a:ea typeface="HG創英角ｺﾞｼｯｸUB"/>
              </a:rPr>
              <a:t>２</a:t>
            </a:r>
            <a:r>
              <a:rPr lang="ja-JP" altLang="en-US" b="0" dirty="0">
                <a:latin typeface="HG創英角ｺﾞｼｯｸUB"/>
                <a:ea typeface="HG創英角ｺﾞｼｯｸUB"/>
              </a:rPr>
              <a:t>点で個人特定するためフリガナ・生年月日は必ず記載してください。）。</a:t>
            </a:r>
            <a:endParaRPr lang="en-US" altLang="ja-JP" b="0" dirty="0">
              <a:latin typeface="HG創英角ｺﾞｼｯｸUB"/>
              <a:ea typeface="HG創英角ｺﾞｼｯｸUB"/>
            </a:endParaRPr>
          </a:p>
          <a:p>
            <a:pPr marL="0" indent="0">
              <a:buFont typeface="Arial" panose="020B0604020202020204" pitchFamily="34" charset="0"/>
              <a:buNone/>
            </a:pPr>
            <a:endParaRPr lang="ja-JP" altLang="en-US" b="0" dirty="0">
              <a:latin typeface="HG創英角ｺﾞｼｯｸUB"/>
              <a:ea typeface="HG創英角ｺﾞｼｯｸUB"/>
            </a:endParaRPr>
          </a:p>
          <a:p>
            <a:pPr marL="0" indent="0">
              <a:buFont typeface="Arial" panose="020B0604020202020204" pitchFamily="34" charset="0"/>
              <a:buNone/>
            </a:pPr>
            <a:r>
              <a:rPr lang="ja-JP" altLang="en-US" b="0" dirty="0">
                <a:latin typeface="HG創英角ｺﾞｼｯｸUB"/>
                <a:ea typeface="HG創英角ｺﾞｼｯｸUB"/>
              </a:rPr>
              <a:t>そのため、個人番号の記載がある場合と比べて、個人特定に時間を要し、課税決定が遅れる場合があります。</a:t>
            </a:r>
          </a:p>
          <a:p>
            <a:pPr marL="0" indent="0">
              <a:buFont typeface="Arial" panose="020B0604020202020204" pitchFamily="34" charset="0"/>
              <a:buNone/>
            </a:pPr>
            <a:endParaRPr lang="ja-JP" altLang="en-US" b="0" dirty="0">
              <a:latin typeface="HG創英角ｺﾞｼｯｸUB"/>
              <a:ea typeface="HG創英角ｺﾞｼｯｸUB"/>
            </a:endParaRPr>
          </a:p>
          <a:p>
            <a:endParaRPr kumimoji="1" lang="ja-JP" altLang="en-US" dirty="0">
              <a:latin typeface="HG創英角ｺﾞｼｯｸUB"/>
              <a:ea typeface="HG創英角ｺﾞｼｯｸUB"/>
            </a:endParaRPr>
          </a:p>
        </p:txBody>
      </p:sp>
      <p:sp>
        <p:nvSpPr>
          <p:cNvPr id="1227" name="四角形 206"/>
          <p:cNvSpPr/>
          <p:nvPr/>
        </p:nvSpPr>
        <p:spPr>
          <a:xfrm>
            <a:off x="6875744" y="864511"/>
            <a:ext cx="2160752" cy="283292"/>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28" name="図形 207"/>
          <p:cNvSpPr/>
          <p:nvPr/>
        </p:nvSpPr>
        <p:spPr>
          <a:xfrm rot="20580000">
            <a:off x="5411995" y="1088373"/>
            <a:ext cx="1224000" cy="673440"/>
          </a:xfrm>
          <a:prstGeom prst="rightArrow">
            <a:avLst>
              <a:gd name="adj1" fmla="val 50000"/>
              <a:gd name="adj2" fmla="val 105405"/>
            </a:avLst>
          </a:prstGeom>
          <a:solidFill>
            <a:srgbClr val="FF00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95EF3-E6DA-65A2-AC08-45F3C30179B8}"/>
            </a:ext>
          </a:extLst>
        </p:cNvPr>
        <p:cNvGrpSpPr/>
        <p:nvPr/>
      </p:nvGrpSpPr>
      <p:grpSpPr>
        <a:xfrm>
          <a:off x="0" y="0"/>
          <a:ext cx="0" cy="0"/>
          <a:chOff x="0" y="0"/>
          <a:chExt cx="0" cy="0"/>
        </a:xfrm>
      </p:grpSpPr>
      <p:sp>
        <p:nvSpPr>
          <p:cNvPr id="1355" name="四角形 329">
            <a:extLst>
              <a:ext uri="{FF2B5EF4-FFF2-40B4-BE49-F238E27FC236}">
                <a16:creationId xmlns:a16="http://schemas.microsoft.com/office/drawing/2014/main" id="{2A21DD41-8185-8077-28D5-5BA2148C106B}"/>
              </a:ext>
            </a:extLst>
          </p:cNvPr>
          <p:cNvSpPr>
            <a:spLocks noGrp="1"/>
          </p:cNvSpPr>
          <p:nvPr>
            <p:ph type="title"/>
          </p:nvPr>
        </p:nvSpPr>
        <p:spPr>
          <a:prstGeom prst="rect">
            <a:avLst/>
          </a:prstGeom>
        </p:spPr>
        <p:txBody>
          <a:bodyPr>
            <a:normAutofit/>
          </a:bodyPr>
          <a:lstStyle/>
          <a:p>
            <a:r>
              <a:rPr lang="ja-JP" altLang="en-US" u="sng" dirty="0">
                <a:latin typeface="HG創英角ｺﾞｼｯｸUB"/>
                <a:ea typeface="HG創英角ｺﾞｼｯｸUB"/>
              </a:rPr>
              <a:t>所得税の定額減税に関する事項の記載</a:t>
            </a:r>
            <a:endParaRPr kumimoji="1" lang="ja-JP" altLang="en-US" u="sng" dirty="0">
              <a:latin typeface="HG創英角ｺﾞｼｯｸUB"/>
              <a:ea typeface="HG創英角ｺﾞｼｯｸUB"/>
            </a:endParaRPr>
          </a:p>
        </p:txBody>
      </p:sp>
      <p:sp>
        <p:nvSpPr>
          <p:cNvPr id="1356" name="四角形 331">
            <a:extLst>
              <a:ext uri="{FF2B5EF4-FFF2-40B4-BE49-F238E27FC236}">
                <a16:creationId xmlns:a16="http://schemas.microsoft.com/office/drawing/2014/main" id="{ECE5E31B-8116-9D64-E30E-53EE987F84C1}"/>
              </a:ext>
            </a:extLst>
          </p:cNvPr>
          <p:cNvSpPr>
            <a:spLocks noGrp="1"/>
          </p:cNvSpPr>
          <p:nvPr>
            <p:ph type="body" sz="half" idx="2"/>
          </p:nvPr>
        </p:nvSpPr>
        <p:spPr>
          <a:xfrm>
            <a:off x="457202" y="1700808"/>
            <a:ext cx="3210986" cy="4272476"/>
          </a:xfrm>
          <a:prstGeom prst="rect">
            <a:avLst/>
          </a:prstGeom>
        </p:spPr>
        <p:txBody>
          <a:bodyPr>
            <a:normAutofit/>
          </a:bodyPr>
          <a:lstStyle/>
          <a:p>
            <a:pPr algn="l"/>
            <a:r>
              <a:rPr lang="ja-JP" altLang="en-US" sz="1800" dirty="0">
                <a:latin typeface="HG創英角ｺﾞｼｯｸUB"/>
                <a:ea typeface="HG創英角ｺﾞｼｯｸUB"/>
              </a:rPr>
              <a:t>定額減税に関する３つの項目①定額減税控除額</a:t>
            </a:r>
            <a:endParaRPr lang="en-US" altLang="ja-JP" sz="1800" dirty="0">
              <a:latin typeface="HG創英角ｺﾞｼｯｸUB"/>
              <a:ea typeface="HG創英角ｺﾞｼｯｸUB"/>
            </a:endParaRPr>
          </a:p>
          <a:p>
            <a:pPr algn="l"/>
            <a:r>
              <a:rPr lang="ja-JP" altLang="en-US" sz="1800" dirty="0">
                <a:latin typeface="HG創英角ｺﾞｼｯｸUB"/>
                <a:ea typeface="HG創英角ｺﾞｼｯｸUB"/>
              </a:rPr>
              <a:t>②定額減税控除外（不足）額</a:t>
            </a:r>
            <a:endParaRPr lang="en-US" altLang="ja-JP" sz="1800" dirty="0">
              <a:latin typeface="HG創英角ｺﾞｼｯｸUB"/>
              <a:ea typeface="HG創英角ｺﾞｼｯｸUB"/>
            </a:endParaRPr>
          </a:p>
          <a:p>
            <a:pPr algn="l"/>
            <a:r>
              <a:rPr lang="ja-JP" altLang="en-US" sz="1800" dirty="0">
                <a:latin typeface="HG創英角ｺﾞｼｯｸUB"/>
                <a:ea typeface="HG創英角ｺﾞｼｯｸUB"/>
              </a:rPr>
              <a:t>③非控除対象配偶者の有無</a:t>
            </a:r>
            <a:endParaRPr lang="en-US" altLang="ja-JP" sz="1800" dirty="0">
              <a:latin typeface="HG創英角ｺﾞｼｯｸUB"/>
              <a:ea typeface="HG創英角ｺﾞｼｯｸUB"/>
            </a:endParaRPr>
          </a:p>
          <a:p>
            <a:pPr algn="l"/>
            <a:r>
              <a:rPr lang="ja-JP" altLang="en-US" sz="1800" dirty="0">
                <a:latin typeface="HG創英角ｺﾞｼｯｸUB"/>
                <a:ea typeface="HG創英角ｺﾞｼｯｸUB"/>
              </a:rPr>
              <a:t>を適用欄に記載してください。</a:t>
            </a:r>
            <a:endParaRPr lang="en-US" altLang="ja-JP" sz="1800" dirty="0">
              <a:latin typeface="HG創英角ｺﾞｼｯｸUB"/>
              <a:ea typeface="HG創英角ｺﾞｼｯｸUB"/>
            </a:endParaRPr>
          </a:p>
          <a:p>
            <a:pPr algn="l"/>
            <a:endParaRPr lang="en-US" altLang="ja-JP" sz="1800" dirty="0">
              <a:latin typeface="HG創英角ｺﾞｼｯｸUB"/>
              <a:ea typeface="HG創英角ｺﾞｼｯｸUB"/>
            </a:endParaRPr>
          </a:p>
          <a:p>
            <a:pPr algn="l"/>
            <a:r>
              <a:rPr lang="ja-JP" altLang="en-US" sz="1800" dirty="0">
                <a:latin typeface="HG創英角ｺﾞｼｯｸUB"/>
                <a:ea typeface="HG創英角ｺﾞｼｯｸUB"/>
              </a:rPr>
              <a:t>定額減税の詳細については、国税庁ＨＰ「定額減税特設サイト」をご確認ください。</a:t>
            </a:r>
            <a:endParaRPr lang="en-US" altLang="ja-JP" sz="1800" dirty="0">
              <a:latin typeface="HG創英角ｺﾞｼｯｸUB"/>
              <a:ea typeface="HG創英角ｺﾞｼｯｸUB"/>
            </a:endParaRPr>
          </a:p>
          <a:p>
            <a:pPr algn="l"/>
            <a:endParaRPr lang="ja-JP" altLang="en-US" sz="1800" dirty="0">
              <a:latin typeface="HG創英角ｺﾞｼｯｸUB"/>
              <a:ea typeface="HG創英角ｺﾞｼｯｸUB"/>
            </a:endParaRPr>
          </a:p>
          <a:p>
            <a:endParaRPr kumimoji="1" lang="ja-JP" altLang="en-US" dirty="0"/>
          </a:p>
        </p:txBody>
      </p:sp>
      <p:sp>
        <p:nvSpPr>
          <p:cNvPr id="1357" name="四角形 62">
            <a:extLst>
              <a:ext uri="{FF2B5EF4-FFF2-40B4-BE49-F238E27FC236}">
                <a16:creationId xmlns:a16="http://schemas.microsoft.com/office/drawing/2014/main" id="{33B0B4A1-ABDD-C097-4A8B-53AA862E777A}"/>
              </a:ext>
            </a:extLst>
          </p:cNvPr>
          <p:cNvSpPr>
            <a:spLocks noGrp="1"/>
          </p:cNvSpPr>
          <p:nvPr>
            <p:ph idx="1"/>
          </p:nvPr>
        </p:nvSpPr>
        <p:spPr>
          <a:prstGeom prst="rect">
            <a:avLst/>
          </a:prstGeom>
        </p:spPr>
        <p:txBody>
          <a:bodyPr/>
          <a:lstStyle/>
          <a:p>
            <a:endParaRPr kumimoji="1" lang="ja-JP" altLang="en-US" dirty="0"/>
          </a:p>
        </p:txBody>
      </p:sp>
      <p:pic>
        <p:nvPicPr>
          <p:cNvPr id="1358" name="図 455">
            <a:extLst>
              <a:ext uri="{FF2B5EF4-FFF2-40B4-BE49-F238E27FC236}">
                <a16:creationId xmlns:a16="http://schemas.microsoft.com/office/drawing/2014/main" id="{E3FAE449-9184-B0C3-3B3A-B31F5430A761}"/>
              </a:ext>
            </a:extLst>
          </p:cNvPr>
          <p:cNvPicPr>
            <a:picLocks noChangeAspect="1"/>
          </p:cNvPicPr>
          <p:nvPr/>
        </p:nvPicPr>
        <p:blipFill>
          <a:blip r:embed="rId3"/>
          <a:srcRect l="4840" t="18570" r="-24" b="30797"/>
          <a:stretch>
            <a:fillRect/>
          </a:stretch>
        </p:blipFill>
        <p:spPr>
          <a:xfrm>
            <a:off x="3712111" y="0"/>
            <a:ext cx="5739603" cy="6850519"/>
          </a:xfrm>
          <a:prstGeom prst="rect">
            <a:avLst/>
          </a:prstGeom>
          <a:solidFill>
            <a:schemeClr val="bg1"/>
          </a:solidFill>
          <a:ln>
            <a:solidFill>
              <a:schemeClr val="tx1"/>
            </a:solidFill>
          </a:ln>
        </p:spPr>
      </p:pic>
      <p:sp>
        <p:nvSpPr>
          <p:cNvPr id="1359" name="四角形 456">
            <a:extLst>
              <a:ext uri="{FF2B5EF4-FFF2-40B4-BE49-F238E27FC236}">
                <a16:creationId xmlns:a16="http://schemas.microsoft.com/office/drawing/2014/main" id="{704D08EE-7660-C8DB-1037-353493F026C0}"/>
              </a:ext>
            </a:extLst>
          </p:cNvPr>
          <p:cNvSpPr/>
          <p:nvPr/>
        </p:nvSpPr>
        <p:spPr>
          <a:xfrm>
            <a:off x="3669249" y="1727027"/>
            <a:ext cx="5739603" cy="838023"/>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61" name="縦書きテキスト プレースホルダー 458">
            <a:extLst>
              <a:ext uri="{FF2B5EF4-FFF2-40B4-BE49-F238E27FC236}">
                <a16:creationId xmlns:a16="http://schemas.microsoft.com/office/drawing/2014/main" id="{BF3C2630-FDD3-CEB7-DB06-CAD3708F9737}"/>
              </a:ext>
            </a:extLst>
          </p:cNvPr>
          <p:cNvSpPr txBox="1"/>
          <p:nvPr/>
        </p:nvSpPr>
        <p:spPr>
          <a:xfrm>
            <a:off x="3923478" y="1764252"/>
            <a:ext cx="5416209" cy="763573"/>
          </a:xfrm>
          <a:prstGeom prst="rect">
            <a:avLst/>
          </a:prstGeom>
        </p:spPr>
        <p:txBody>
          <a:bodyPr vert="horz" anchor="ctr" anchorCtr="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rgbClr val="FF0000"/>
                </a:solidFill>
                <a:latin typeface="HG創英角ﾎﾟｯﾌﾟ体"/>
                <a:ea typeface="HG創英角ﾎﾟｯﾌﾟ体"/>
              </a:rPr>
              <a:t>（例）</a:t>
            </a:r>
            <a:r>
              <a:rPr lang="zh-TW" altLang="en-US" sz="1600" b="0" dirty="0">
                <a:solidFill>
                  <a:srgbClr val="FF0000"/>
                </a:solidFill>
                <a:latin typeface="HG創英角ﾎﾟｯﾌﾟ体"/>
                <a:ea typeface="HG創英角ﾎﾟｯﾌﾟ体"/>
              </a:rPr>
              <a:t>源泉徴収時所得税減税控除済額</a:t>
            </a:r>
            <a:r>
              <a:rPr lang="ja-JP" altLang="en-US" sz="1600" b="0" dirty="0">
                <a:solidFill>
                  <a:srgbClr val="FF0000"/>
                </a:solidFill>
                <a:latin typeface="HG創英角ﾎﾟｯﾌﾟ体"/>
                <a:ea typeface="HG創英角ﾎﾟｯﾌﾟ体"/>
              </a:rPr>
              <a:t>　</a:t>
            </a:r>
            <a:r>
              <a:rPr lang="en-US" altLang="ja-JP" sz="1600" dirty="0">
                <a:solidFill>
                  <a:srgbClr val="FF0000"/>
                </a:solidFill>
                <a:latin typeface="HG創英角ﾎﾟｯﾌﾟ体"/>
                <a:ea typeface="HG創英角ﾎﾟｯﾌﾟ体"/>
              </a:rPr>
              <a:t>2</a:t>
            </a:r>
            <a:r>
              <a:rPr lang="en-US" altLang="ja-JP" sz="1600" b="0" dirty="0">
                <a:solidFill>
                  <a:srgbClr val="FF0000"/>
                </a:solidFill>
                <a:latin typeface="HG創英角ﾎﾟｯﾌﾟ体"/>
                <a:ea typeface="HG創英角ﾎﾟｯﾌﾟ体"/>
              </a:rPr>
              <a:t>0,000</a:t>
            </a:r>
            <a:r>
              <a:rPr lang="ja-JP" altLang="en-US" sz="1600" b="0" dirty="0">
                <a:solidFill>
                  <a:srgbClr val="FF0000"/>
                </a:solidFill>
                <a:latin typeface="HG創英角ﾎﾟｯﾌﾟ体"/>
                <a:ea typeface="HG創英角ﾎﾟｯﾌﾟ体"/>
              </a:rPr>
              <a:t>円　</a:t>
            </a:r>
            <a:endParaRPr lang="en-US" altLang="ja-JP" sz="1600" b="0" dirty="0">
              <a:solidFill>
                <a:srgbClr val="FF0000"/>
              </a:solidFill>
              <a:latin typeface="HG創英角ﾎﾟｯﾌﾟ体"/>
              <a:ea typeface="HG創英角ﾎﾟｯﾌﾟ体"/>
            </a:endParaRPr>
          </a:p>
          <a:p>
            <a:pPr marL="0" indent="0">
              <a:buFont typeface="Arial" panose="020B0604020202020204" pitchFamily="34" charset="0"/>
              <a:buNone/>
            </a:pPr>
            <a:r>
              <a:rPr lang="ja-JP" altLang="en-US" sz="1600" dirty="0">
                <a:solidFill>
                  <a:srgbClr val="FF0000"/>
                </a:solidFill>
                <a:latin typeface="HG創英角ﾎﾟｯﾌﾟ体"/>
                <a:ea typeface="HG創英角ﾎﾟｯﾌﾟ体"/>
              </a:rPr>
              <a:t>　　　</a:t>
            </a:r>
            <a:r>
              <a:rPr lang="ja-JP" altLang="en-US" sz="1600" b="0" dirty="0">
                <a:solidFill>
                  <a:srgbClr val="FF0000"/>
                </a:solidFill>
                <a:latin typeface="HG創英角ﾎﾟｯﾌﾟ体"/>
                <a:ea typeface="HG創英角ﾎﾟｯﾌﾟ体"/>
              </a:rPr>
              <a:t>控除外額　</a:t>
            </a:r>
            <a:r>
              <a:rPr lang="en-US" altLang="ja-JP" sz="1600" b="0" dirty="0">
                <a:solidFill>
                  <a:srgbClr val="FF0000"/>
                </a:solidFill>
                <a:latin typeface="HG創英角ﾎﾟｯﾌﾟ体"/>
                <a:ea typeface="HG創英角ﾎﾟｯﾌﾟ体"/>
              </a:rPr>
              <a:t>0</a:t>
            </a:r>
            <a:r>
              <a:rPr lang="ja-JP" altLang="en-US" sz="1600" b="0" dirty="0">
                <a:solidFill>
                  <a:srgbClr val="FF0000"/>
                </a:solidFill>
                <a:latin typeface="HG創英角ﾎﾟｯﾌﾟ体"/>
                <a:ea typeface="HG創英角ﾎﾟｯﾌﾟ体"/>
              </a:rPr>
              <a:t>円</a:t>
            </a:r>
            <a:endParaRPr lang="en-US" altLang="ja-JP" sz="1600" b="0" dirty="0">
              <a:solidFill>
                <a:srgbClr val="FF0000"/>
              </a:solidFill>
              <a:latin typeface="HG創英角ﾎﾟｯﾌﾟ体"/>
              <a:ea typeface="HG創英角ﾎﾟｯﾌﾟ体"/>
            </a:endParaRPr>
          </a:p>
          <a:p>
            <a:pPr marL="0" indent="0">
              <a:buFont typeface="Arial" panose="020B0604020202020204" pitchFamily="34" charset="0"/>
              <a:buNone/>
            </a:pPr>
            <a:r>
              <a:rPr lang="ja-JP" altLang="en-US" sz="1600" dirty="0">
                <a:solidFill>
                  <a:srgbClr val="FF0000"/>
                </a:solidFill>
                <a:latin typeface="HG創英角ﾎﾟｯﾌﾟ体"/>
                <a:ea typeface="HG創英角ﾎﾟｯﾌﾟ体"/>
              </a:rPr>
              <a:t>　　　非控除対象配偶者減税有</a:t>
            </a:r>
            <a:endParaRPr lang="ja-JP" altLang="en-US" sz="1600" b="0" dirty="0">
              <a:solidFill>
                <a:srgbClr val="FF0000"/>
              </a:solidFill>
              <a:latin typeface="HG創英角ﾎﾟｯﾌﾟ体"/>
              <a:ea typeface="HG創英角ﾎﾟｯﾌﾟ体"/>
            </a:endParaRPr>
          </a:p>
        </p:txBody>
      </p:sp>
      <p:sp>
        <p:nvSpPr>
          <p:cNvPr id="1363" name="図形 460">
            <a:extLst>
              <a:ext uri="{FF2B5EF4-FFF2-40B4-BE49-F238E27FC236}">
                <a16:creationId xmlns:a16="http://schemas.microsoft.com/office/drawing/2014/main" id="{E15916DF-674B-137F-B031-146BEC54A8B7}"/>
              </a:ext>
            </a:extLst>
          </p:cNvPr>
          <p:cNvSpPr/>
          <p:nvPr/>
        </p:nvSpPr>
        <p:spPr>
          <a:xfrm>
            <a:off x="4641306" y="3254142"/>
            <a:ext cx="4432564" cy="1453642"/>
          </a:xfrm>
          <a:prstGeom prst="wedgeRoundRectCallout">
            <a:avLst>
              <a:gd name="adj1" fmla="val -29708"/>
              <a:gd name="adj2" fmla="val -94650"/>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lang="ja-JP" altLang="en-US"/>
            </a:pPr>
            <a:r>
              <a:rPr lang="ja-JP" altLang="en-US" dirty="0">
                <a:solidFill>
                  <a:schemeClr val="tx1"/>
                </a:solidFill>
                <a:latin typeface="HGS創英角ﾎﾟｯﾌﾟ体" panose="040B0A00000000000000" pitchFamily="50" charset="-128"/>
                <a:ea typeface="HGS創英角ﾎﾟｯﾌﾟ体" panose="040B0A00000000000000" pitchFamily="50" charset="-128"/>
              </a:rPr>
              <a:t>非控除対象配偶者の有無は</a:t>
            </a:r>
            <a:r>
              <a:rPr lang="ja-JP" altLang="en-US" dirty="0">
                <a:solidFill>
                  <a:srgbClr val="FF0000"/>
                </a:solidFill>
                <a:latin typeface="HGS創英角ﾎﾟｯﾌﾟ体" panose="040B0A00000000000000" pitchFamily="50" charset="-128"/>
                <a:ea typeface="HGS創英角ﾎﾟｯﾌﾟ体" panose="040B0A00000000000000" pitchFamily="50" charset="-128"/>
              </a:rPr>
              <a:t>令和</a:t>
            </a:r>
            <a:r>
              <a:rPr lang="en-US" altLang="ja-JP" dirty="0">
                <a:solidFill>
                  <a:srgbClr val="FF0000"/>
                </a:solidFill>
                <a:latin typeface="HGS創英角ﾎﾟｯﾌﾟ体" panose="040B0A00000000000000" pitchFamily="50" charset="-128"/>
                <a:ea typeface="HGS創英角ﾎﾟｯﾌﾟ体" panose="040B0A00000000000000" pitchFamily="50" charset="-128"/>
              </a:rPr>
              <a:t>7</a:t>
            </a:r>
            <a:r>
              <a:rPr lang="ja-JP" altLang="en-US" dirty="0">
                <a:solidFill>
                  <a:srgbClr val="FF0000"/>
                </a:solidFill>
                <a:latin typeface="HGS創英角ﾎﾟｯﾌﾟ体" panose="040B0A00000000000000" pitchFamily="50" charset="-128"/>
                <a:ea typeface="HGS創英角ﾎﾟｯﾌﾟ体" panose="040B0A00000000000000" pitchFamily="50" charset="-128"/>
              </a:rPr>
              <a:t>年度の住民税における定額減税の判定</a:t>
            </a:r>
            <a:r>
              <a:rPr lang="ja-JP" altLang="en-US" dirty="0">
                <a:solidFill>
                  <a:schemeClr val="tx1"/>
                </a:solidFill>
                <a:latin typeface="HGS創英角ﾎﾟｯﾌﾟ体" panose="040B0A00000000000000" pitchFamily="50" charset="-128"/>
                <a:ea typeface="HGS創英角ﾎﾟｯﾌﾟ体" panose="040B0A00000000000000" pitchFamily="50" charset="-128"/>
              </a:rPr>
              <a:t>に必要です。忘れずにご記入ください。</a:t>
            </a:r>
          </a:p>
        </p:txBody>
      </p:sp>
      <p:sp>
        <p:nvSpPr>
          <p:cNvPr id="3" name="図形 460">
            <a:extLst>
              <a:ext uri="{FF2B5EF4-FFF2-40B4-BE49-F238E27FC236}">
                <a16:creationId xmlns:a16="http://schemas.microsoft.com/office/drawing/2014/main" id="{9CD9BA7A-1E04-E980-3588-5584DF418D10}"/>
              </a:ext>
            </a:extLst>
          </p:cNvPr>
          <p:cNvSpPr/>
          <p:nvPr/>
        </p:nvSpPr>
        <p:spPr>
          <a:xfrm>
            <a:off x="5017696" y="944841"/>
            <a:ext cx="4321991" cy="763573"/>
          </a:xfrm>
          <a:prstGeom prst="wedgeRoundRectCallout">
            <a:avLst>
              <a:gd name="adj1" fmla="val -55379"/>
              <a:gd name="adj2" fmla="val 47524"/>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lang="ja-JP" altLang="en-US"/>
            </a:pPr>
            <a:r>
              <a:rPr lang="ja-JP" altLang="en-US" dirty="0">
                <a:solidFill>
                  <a:schemeClr val="tx1"/>
                </a:solidFill>
                <a:latin typeface="HGS創英角ﾎﾟｯﾌﾟ体" panose="040B0A00000000000000" pitchFamily="50" charset="-128"/>
                <a:ea typeface="HGS創英角ﾎﾟｯﾌﾟ体" panose="040B0A00000000000000" pitchFamily="50" charset="-128"/>
              </a:rPr>
              <a:t>控除不足額がない場合は、</a:t>
            </a:r>
            <a:endParaRPr lang="en-US" altLang="ja-JP" dirty="0">
              <a:solidFill>
                <a:schemeClr val="tx1"/>
              </a:solidFill>
              <a:latin typeface="HGS創英角ﾎﾟｯﾌﾟ体" panose="040B0A00000000000000" pitchFamily="50" charset="-128"/>
              <a:ea typeface="HGS創英角ﾎﾟｯﾌﾟ体" panose="040B0A00000000000000" pitchFamily="50" charset="-128"/>
            </a:endParaRPr>
          </a:p>
          <a:p>
            <a:pPr>
              <a:defRPr lang="ja-JP" altLang="en-US"/>
            </a:pPr>
            <a:r>
              <a:rPr lang="ja-JP" altLang="en-US" dirty="0">
                <a:solidFill>
                  <a:schemeClr val="tx1"/>
                </a:solidFill>
                <a:latin typeface="HGS創英角ﾎﾟｯﾌﾟ体" panose="040B0A00000000000000" pitchFamily="50" charset="-128"/>
                <a:ea typeface="HGS創英角ﾎﾟｯﾌﾟ体" panose="040B0A00000000000000" pitchFamily="50" charset="-128"/>
              </a:rPr>
              <a:t>「控除外額　</a:t>
            </a:r>
            <a:r>
              <a:rPr lang="en-US" altLang="ja-JP" dirty="0">
                <a:solidFill>
                  <a:schemeClr val="tx1"/>
                </a:solidFill>
                <a:latin typeface="HGS創英角ﾎﾟｯﾌﾟ体" panose="040B0A00000000000000" pitchFamily="50" charset="-128"/>
                <a:ea typeface="HGS創英角ﾎﾟｯﾌﾟ体" panose="040B0A00000000000000" pitchFamily="50" charset="-128"/>
              </a:rPr>
              <a:t>0</a:t>
            </a:r>
            <a:r>
              <a:rPr lang="ja-JP" altLang="en-US" dirty="0">
                <a:solidFill>
                  <a:schemeClr val="tx1"/>
                </a:solidFill>
                <a:latin typeface="HGS創英角ﾎﾟｯﾌﾟ体" panose="040B0A00000000000000" pitchFamily="50" charset="-128"/>
                <a:ea typeface="HGS創英角ﾎﾟｯﾌﾟ体" panose="040B0A00000000000000" pitchFamily="50" charset="-128"/>
              </a:rPr>
              <a:t>円」とご記入ください。</a:t>
            </a:r>
            <a:endParaRPr lang="en-US" altLang="ja-JP" dirty="0">
              <a:solidFill>
                <a:schemeClr val="tx1"/>
              </a:solidFill>
              <a:latin typeface="HGS創英角ﾎﾟｯﾌﾟ体" panose="040B0A00000000000000" pitchFamily="50" charset="-128"/>
              <a:ea typeface="HGS創英角ﾎﾟｯﾌﾟ体" panose="040B0A00000000000000" pitchFamily="50" charset="-128"/>
            </a:endParaRPr>
          </a:p>
        </p:txBody>
      </p:sp>
      <p:sp>
        <p:nvSpPr>
          <p:cNvPr id="2" name="図形 460">
            <a:extLst>
              <a:ext uri="{FF2B5EF4-FFF2-40B4-BE49-F238E27FC236}">
                <a16:creationId xmlns:a16="http://schemas.microsoft.com/office/drawing/2014/main" id="{5F4048A3-DF09-59B1-6ACD-7F49A6C12671}"/>
              </a:ext>
            </a:extLst>
          </p:cNvPr>
          <p:cNvSpPr/>
          <p:nvPr/>
        </p:nvSpPr>
        <p:spPr>
          <a:xfrm>
            <a:off x="1634768" y="4658388"/>
            <a:ext cx="2952328" cy="1724564"/>
          </a:xfrm>
          <a:prstGeom prst="wedgeRoundRectCallout">
            <a:avLst>
              <a:gd name="adj1" fmla="val 48797"/>
              <a:gd name="adj2" fmla="val -208855"/>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lang="ja-JP" altLang="en-US"/>
            </a:pPr>
            <a:r>
              <a:rPr lang="ja-JP" altLang="en-US" dirty="0">
                <a:solidFill>
                  <a:schemeClr val="tx1"/>
                </a:solidFill>
                <a:latin typeface="HGS創英角ﾎﾟｯﾌﾟ体" panose="040B0A00000000000000" pitchFamily="50" charset="-128"/>
                <a:ea typeface="HGS創英角ﾎﾟｯﾌﾟ体" panose="040B0A00000000000000" pitchFamily="50" charset="-128"/>
              </a:rPr>
              <a:t>住宅借入金等特別控除の適用がある場合には、その控除後の金額から定額減税を控除します。</a:t>
            </a:r>
          </a:p>
        </p:txBody>
      </p:sp>
    </p:spTree>
    <p:extLst>
      <p:ext uri="{BB962C8B-B14F-4D97-AF65-F5344CB8AC3E}">
        <p14:creationId xmlns:p14="http://schemas.microsoft.com/office/powerpoint/2010/main" val="3811431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 name="四角形 565"/>
          <p:cNvSpPr>
            <a:spLocks noGrp="1"/>
          </p:cNvSpPr>
          <p:nvPr>
            <p:ph type="title"/>
          </p:nvPr>
        </p:nvSpPr>
        <p:spPr>
          <a:prstGeom prst="rect">
            <a:avLst/>
          </a:prstGeom>
        </p:spPr>
        <p:txBody>
          <a:bodyPr>
            <a:normAutofit/>
          </a:bodyPr>
          <a:lstStyle/>
          <a:p>
            <a:r>
              <a:rPr kumimoji="1" lang="ja-JP" altLang="en-US" u="sng">
                <a:latin typeface="HG創英角ｺﾞｼｯｸUB"/>
                <a:ea typeface="HG創英角ｺﾞｼｯｸUB"/>
              </a:rPr>
              <a:t>普通徴収に該当する場合</a:t>
            </a:r>
          </a:p>
        </p:txBody>
      </p:sp>
      <p:sp>
        <p:nvSpPr>
          <p:cNvPr id="1250" name="四角形 567"/>
          <p:cNvSpPr>
            <a:spLocks noGrp="1"/>
          </p:cNvSpPr>
          <p:nvPr>
            <p:ph type="body" sz="half" idx="2"/>
          </p:nvPr>
        </p:nvSpPr>
        <p:spPr>
          <a:prstGeom prst="rect">
            <a:avLst/>
          </a:prstGeom>
        </p:spPr>
        <p:txBody>
          <a:bodyPr>
            <a:normAutofit/>
          </a:bodyPr>
          <a:lstStyle/>
          <a:p>
            <a:r>
              <a:rPr kumimoji="1" lang="ja-JP" altLang="en-US" sz="1800">
                <a:latin typeface="HG創英角ｺﾞｼｯｸUB"/>
                <a:ea typeface="HG創英角ｺﾞｼｯｸUB"/>
              </a:rPr>
              <a:t>普通徴収に該当する場合は、別途仕切り紙の提出が必要となります。</a:t>
            </a:r>
          </a:p>
          <a:p>
            <a:endParaRPr kumimoji="1" lang="ja-JP" altLang="en-US" sz="1800">
              <a:latin typeface="HG創英角ｺﾞｼｯｸUB"/>
              <a:ea typeface="HG創英角ｺﾞｼｯｸUB"/>
            </a:endParaRPr>
          </a:p>
        </p:txBody>
      </p:sp>
      <p:grpSp>
        <p:nvGrpSpPr>
          <p:cNvPr id="1251" name="グループ 462"/>
          <p:cNvGrpSpPr/>
          <p:nvPr/>
        </p:nvGrpSpPr>
        <p:grpSpPr>
          <a:xfrm>
            <a:off x="3603600" y="0"/>
            <a:ext cx="5504180" cy="6854613"/>
            <a:chOff x="777995" y="1543825"/>
            <a:chExt cx="4759769" cy="4771087"/>
          </a:xfrm>
        </p:grpSpPr>
        <p:pic>
          <p:nvPicPr>
            <p:cNvPr id="1252" name="図 367"/>
            <p:cNvPicPr>
              <a:picLocks noChangeAspect="1"/>
            </p:cNvPicPr>
            <p:nvPr/>
          </p:nvPicPr>
          <p:blipFill>
            <a:blip r:embed="rId3"/>
            <a:srcRect l="4765" t="19128"/>
            <a:stretch>
              <a:fillRect/>
            </a:stretch>
          </p:blipFill>
          <p:spPr>
            <a:xfrm>
              <a:off x="777995" y="1543825"/>
              <a:ext cx="4759769" cy="4771087"/>
            </a:xfrm>
            <a:prstGeom prst="rect">
              <a:avLst/>
            </a:prstGeom>
            <a:ln>
              <a:solidFill>
                <a:schemeClr val="tx1"/>
              </a:solidFill>
            </a:ln>
          </p:spPr>
        </p:pic>
        <p:sp>
          <p:nvSpPr>
            <p:cNvPr id="1253" name="四角形 233"/>
            <p:cNvSpPr/>
            <p:nvPr/>
          </p:nvSpPr>
          <p:spPr>
            <a:xfrm>
              <a:off x="789258" y="2275237"/>
              <a:ext cx="4747916" cy="361763"/>
            </a:xfrm>
            <a:prstGeom prst="rect">
              <a:avLst/>
            </a:prstGeom>
            <a:noFill/>
            <a:ln w="635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54" name="縦書きテキスト プレースホルダー 234"/>
            <p:cNvSpPr txBox="1"/>
            <p:nvPr/>
          </p:nvSpPr>
          <p:spPr>
            <a:xfrm>
              <a:off x="974356" y="2133000"/>
              <a:ext cx="1508236" cy="610192"/>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b="1" dirty="0">
                  <a:solidFill>
                    <a:srgbClr val="FF0000"/>
                  </a:solidFill>
                  <a:latin typeface="HG丸ｺﾞｼｯｸM-PRO" panose="020F0600000000000000" pitchFamily="50" charset="-128"/>
                  <a:ea typeface="HG丸ｺﾞｼｯｸM-PRO" panose="020F0600000000000000" pitchFamily="50" charset="-128"/>
                </a:rPr>
                <a:t>（例）普Ａ</a:t>
              </a:r>
            </a:p>
          </p:txBody>
        </p:sp>
        <p:sp>
          <p:nvSpPr>
            <p:cNvPr id="1255" name="四角形 240"/>
            <p:cNvSpPr/>
            <p:nvPr/>
          </p:nvSpPr>
          <p:spPr>
            <a:xfrm>
              <a:off x="2773252" y="5229926"/>
              <a:ext cx="1150748" cy="466716"/>
            </a:xfrm>
            <a:prstGeom prst="rect">
              <a:avLst/>
            </a:prstGeom>
            <a:noFill/>
            <a:ln w="635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grpSp>
      <p:grpSp>
        <p:nvGrpSpPr>
          <p:cNvPr id="1256" name="グループ 467"/>
          <p:cNvGrpSpPr/>
          <p:nvPr/>
        </p:nvGrpSpPr>
        <p:grpSpPr>
          <a:xfrm>
            <a:off x="560991" y="3440050"/>
            <a:ext cx="3055634" cy="1716950"/>
            <a:chOff x="5868000" y="4437000"/>
            <a:chExt cx="3055634" cy="1462278"/>
          </a:xfrm>
        </p:grpSpPr>
        <p:sp>
          <p:nvSpPr>
            <p:cNvPr id="1257" name="図形 239"/>
            <p:cNvSpPr/>
            <p:nvPr/>
          </p:nvSpPr>
          <p:spPr>
            <a:xfrm>
              <a:off x="5868000" y="4463236"/>
              <a:ext cx="3055634" cy="1436042"/>
            </a:xfrm>
            <a:prstGeom prst="wedgeRoundRectCallout">
              <a:avLst>
                <a:gd name="adj1" fmla="val 108516"/>
                <a:gd name="adj2" fmla="val 76580"/>
                <a:gd name="adj3" fmla="val 16667"/>
              </a:avLst>
            </a:prstGeom>
            <a:solidFill>
              <a:schemeClr val="accent6">
                <a:alpha val="5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58" name="縦書きテキスト プレースホルダー 235"/>
            <p:cNvSpPr txBox="1"/>
            <p:nvPr/>
          </p:nvSpPr>
          <p:spPr>
            <a:xfrm>
              <a:off x="5905652" y="4437000"/>
              <a:ext cx="3017982" cy="1436042"/>
            </a:xfrm>
            <a:prstGeom prst="rect">
              <a:avLst/>
            </a:prstGeom>
            <a:ln/>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退職者又は退職予定者の場合は、適用欄に「普Ｆ」と記載すると共に、退職年月日を必ず記載してください。</a:t>
              </a:r>
            </a:p>
          </p:txBody>
        </p:sp>
      </p:grpSp>
      <p:sp>
        <p:nvSpPr>
          <p:cNvPr id="1259" name="図形 474"/>
          <p:cNvSpPr/>
          <p:nvPr/>
        </p:nvSpPr>
        <p:spPr>
          <a:xfrm>
            <a:off x="5574790" y="1723100"/>
            <a:ext cx="3213483" cy="3433900"/>
          </a:xfrm>
          <a:prstGeom prst="wedgeRoundRectCallout">
            <a:avLst>
              <a:gd name="adj1" fmla="val -73486"/>
              <a:gd name="adj2" fmla="val -46278"/>
              <a:gd name="adj3" fmla="val 16667"/>
            </a:avLst>
          </a:prstGeom>
          <a:solidFill>
            <a:schemeClr val="accent6">
              <a:alpha val="60000"/>
            </a:schemeClr>
          </a:solidFill>
          <a:ln w="12700" cap="flat" cmpd="sng" algn="ctr">
            <a:solidFill>
              <a:schemeClr val="accent6">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60" name="縦書きテキスト プレースホルダー 237"/>
          <p:cNvSpPr txBox="1"/>
          <p:nvPr/>
        </p:nvSpPr>
        <p:spPr>
          <a:xfrm>
            <a:off x="5694985" y="1513840"/>
            <a:ext cx="3093288" cy="3739160"/>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800" b="0" dirty="0">
                <a:latin typeface="HG創英角ﾎﾟｯﾌﾟ体"/>
                <a:ea typeface="HG創英角ﾎﾟｯﾌﾟ体"/>
              </a:rPr>
              <a:t>普通徴収に該当する場合は、「普通徴収</a:t>
            </a:r>
            <a:r>
              <a:rPr lang="ja-JP" altLang="en-US" sz="1800" dirty="0">
                <a:latin typeface="HG創英角ﾎﾟｯﾌﾟ体"/>
                <a:ea typeface="HG創英角ﾎﾟｯﾌﾟ体"/>
              </a:rPr>
              <a:t>切</a:t>
            </a:r>
            <a:r>
              <a:rPr lang="ja-JP" altLang="en-US" sz="1800" b="0" dirty="0">
                <a:latin typeface="HG創英角ﾎﾟｯﾌﾟ体"/>
                <a:ea typeface="HG創英角ﾎﾟｯﾌﾟ体"/>
              </a:rPr>
              <a:t>替理由書」の「普Ａ」～「普Ｆ」の符号を記載してください。</a:t>
            </a:r>
          </a:p>
          <a:p>
            <a:pPr marL="0" indent="0">
              <a:buFont typeface="Arial" panose="020B0604020202020204" pitchFamily="34" charset="0"/>
              <a:buNone/>
            </a:pPr>
            <a:endParaRPr lang="ja-JP" altLang="en-US" sz="1800" b="0" dirty="0">
              <a:latin typeface="HG創英角ﾎﾟｯﾌﾟ体"/>
              <a:ea typeface="HG創英角ﾎﾟｯﾌﾟ体"/>
            </a:endParaRPr>
          </a:p>
          <a:p>
            <a:pPr marL="0" indent="0">
              <a:buFont typeface="Arial" panose="020B0604020202020204" pitchFamily="34" charset="0"/>
              <a:buNone/>
            </a:pPr>
            <a:r>
              <a:rPr lang="ja-JP" altLang="en-US" sz="1800" b="0" u="sng" dirty="0">
                <a:solidFill>
                  <a:srgbClr val="FF0000"/>
                </a:solidFill>
                <a:latin typeface="HG創英角ﾎﾟｯﾌﾟ体"/>
                <a:ea typeface="HG創英角ﾎﾟｯﾌﾟ体"/>
              </a:rPr>
              <a:t>適用欄に記載が無い場合は、原則に従って特別徴収として取扱います。</a:t>
            </a:r>
          </a:p>
        </p:txBody>
      </p:sp>
      <p:sp>
        <p:nvSpPr>
          <p:cNvPr id="1261" name="四角形 477"/>
          <p:cNvSpPr/>
          <p:nvPr/>
        </p:nvSpPr>
        <p:spPr>
          <a:xfrm>
            <a:off x="6444000" y="5779131"/>
            <a:ext cx="214193" cy="97247"/>
          </a:xfrm>
          <a:prstGeom prst="rect">
            <a:avLst/>
          </a:prstGeom>
          <a:solidFill>
            <a:schemeClr val="bg1"/>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62" name="テキスト 475"/>
          <p:cNvSpPr txBox="1"/>
          <p:nvPr/>
        </p:nvSpPr>
        <p:spPr>
          <a:xfrm>
            <a:off x="6444000" y="5680279"/>
            <a:ext cx="589134" cy="214551"/>
          </a:xfrm>
          <a:prstGeom prst="rect">
            <a:avLst/>
          </a:prstGeom>
        </p:spPr>
        <p:txBody>
          <a:bodyPr wrap="square">
            <a:spAutoFit/>
          </a:bodyPr>
          <a:lstStyle/>
          <a:p>
            <a:pPr>
              <a:defRPr lang="ja-JP" altLang="en-US"/>
            </a:pPr>
            <a:r>
              <a:rPr lang="ja-JP" altLang="en-US" sz="800" b="1" dirty="0"/>
              <a:t>６</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8" name="四角形 571"/>
          <p:cNvSpPr>
            <a:spLocks noGrp="1"/>
          </p:cNvSpPr>
          <p:nvPr>
            <p:ph type="title"/>
          </p:nvPr>
        </p:nvSpPr>
        <p:spPr>
          <a:xfrm>
            <a:off x="457201" y="273052"/>
            <a:ext cx="3008313" cy="1162051"/>
          </a:xfrm>
          <a:prstGeom prst="rect">
            <a:avLst/>
          </a:prstGeom>
        </p:spPr>
        <p:txBody>
          <a:bodyPr>
            <a:normAutofit/>
          </a:bodyPr>
          <a:lstStyle/>
          <a:p>
            <a:r>
              <a:rPr kumimoji="1" lang="ja-JP" altLang="en-US" u="sng">
                <a:latin typeface="HG創英角ｺﾞｼｯｸUB"/>
                <a:ea typeface="HG創英角ｺﾞｼｯｸUB"/>
              </a:rPr>
              <a:t>生命保険料控除</a:t>
            </a:r>
          </a:p>
        </p:txBody>
      </p:sp>
      <p:sp>
        <p:nvSpPr>
          <p:cNvPr id="1269" name="四角形 573"/>
          <p:cNvSpPr>
            <a:spLocks noGrp="1"/>
          </p:cNvSpPr>
          <p:nvPr>
            <p:ph type="body" sz="half" idx="2"/>
          </p:nvPr>
        </p:nvSpPr>
        <p:spPr>
          <a:prstGeom prst="rect">
            <a:avLst/>
          </a:prstGeom>
        </p:spPr>
        <p:txBody>
          <a:bodyPr>
            <a:normAutofit/>
          </a:bodyPr>
          <a:lstStyle/>
          <a:p>
            <a:pPr marL="0" indent="0">
              <a:buFont typeface="Arial" panose="020B0604020202020204" pitchFamily="34" charset="0"/>
              <a:buNone/>
            </a:pPr>
            <a:r>
              <a:rPr lang="ja-JP" altLang="en-US" sz="1800" b="0" dirty="0">
                <a:latin typeface="HG創英角ｺﾞｼｯｸUB"/>
                <a:ea typeface="HG創英角ｺﾞｼｯｸUB"/>
              </a:rPr>
              <a:t>生命保険料の控除額は、所得税と住民税で計算方法が異なります。</a:t>
            </a:r>
          </a:p>
          <a:p>
            <a:pPr marL="0" indent="0">
              <a:buFont typeface="Arial" panose="020B0604020202020204" pitchFamily="34" charset="0"/>
              <a:buNone/>
            </a:pPr>
            <a:r>
              <a:rPr lang="ja-JP" altLang="en-US" sz="1800" b="0" dirty="0">
                <a:latin typeface="HG創英角ｺﾞｼｯｸUB"/>
                <a:ea typeface="HG創英角ｺﾞｼｯｸUB"/>
              </a:rPr>
              <a:t>各種生命保険料の支払額に基づいて控除額を計算しますので、支払額も必ず明記してください。</a:t>
            </a:r>
          </a:p>
          <a:p>
            <a:endParaRPr kumimoji="1" lang="ja-JP" altLang="en-US"/>
          </a:p>
        </p:txBody>
      </p:sp>
      <p:grpSp>
        <p:nvGrpSpPr>
          <p:cNvPr id="1270" name="グループ 438"/>
          <p:cNvGrpSpPr/>
          <p:nvPr/>
        </p:nvGrpSpPr>
        <p:grpSpPr>
          <a:xfrm>
            <a:off x="3865538" y="0"/>
            <a:ext cx="5242242" cy="6854613"/>
            <a:chOff x="1254941" y="3595036"/>
            <a:chExt cx="7072491" cy="2649605"/>
          </a:xfrm>
        </p:grpSpPr>
        <p:pic>
          <p:nvPicPr>
            <p:cNvPr id="1271" name="図 374"/>
            <p:cNvPicPr>
              <a:picLocks noChangeAspect="1"/>
            </p:cNvPicPr>
            <p:nvPr/>
          </p:nvPicPr>
          <p:blipFill>
            <a:blip r:embed="rId3"/>
            <a:srcRect l="4758" t="14009" b="55762"/>
            <a:stretch>
              <a:fillRect/>
            </a:stretch>
          </p:blipFill>
          <p:spPr>
            <a:xfrm>
              <a:off x="1254941" y="3595036"/>
              <a:ext cx="7072491" cy="2649605"/>
            </a:xfrm>
            <a:prstGeom prst="rect">
              <a:avLst/>
            </a:prstGeom>
            <a:solidFill>
              <a:schemeClr val="bg1"/>
            </a:solidFill>
            <a:ln>
              <a:solidFill>
                <a:schemeClr val="tx1"/>
              </a:solidFill>
            </a:ln>
          </p:spPr>
        </p:pic>
        <p:sp>
          <p:nvSpPr>
            <p:cNvPr id="1272" name="四角形 256"/>
            <p:cNvSpPr/>
            <p:nvPr/>
          </p:nvSpPr>
          <p:spPr>
            <a:xfrm>
              <a:off x="2987544" y="4728046"/>
              <a:ext cx="1733952" cy="425467"/>
            </a:xfrm>
            <a:prstGeom prst="rect">
              <a:avLst/>
            </a:prstGeom>
            <a:noFill/>
            <a:ln w="635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73" name="四角形 257"/>
            <p:cNvSpPr/>
            <p:nvPr/>
          </p:nvSpPr>
          <p:spPr>
            <a:xfrm>
              <a:off x="1329182" y="5661000"/>
              <a:ext cx="6886224" cy="360000"/>
            </a:xfrm>
            <a:prstGeom prst="rect">
              <a:avLst/>
            </a:prstGeom>
            <a:noFill/>
            <a:ln w="635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9" name="四角形 577"/>
          <p:cNvSpPr>
            <a:spLocks noGrp="1"/>
          </p:cNvSpPr>
          <p:nvPr>
            <p:ph type="title"/>
          </p:nvPr>
        </p:nvSpPr>
        <p:spPr>
          <a:prstGeom prst="rect">
            <a:avLst/>
          </a:prstGeom>
        </p:spPr>
        <p:txBody>
          <a:bodyPr>
            <a:normAutofit/>
          </a:bodyPr>
          <a:lstStyle/>
          <a:p>
            <a:r>
              <a:rPr kumimoji="1" lang="ja-JP" altLang="en-US" u="sng">
                <a:latin typeface="HG創英角ｺﾞｼｯｸUB"/>
                <a:ea typeface="HG創英角ｺﾞｼｯｸUB"/>
              </a:rPr>
              <a:t>配偶者特別控除</a:t>
            </a:r>
          </a:p>
        </p:txBody>
      </p:sp>
      <p:sp>
        <p:nvSpPr>
          <p:cNvPr id="1280" name="四角形 578"/>
          <p:cNvSpPr>
            <a:spLocks noGrp="1"/>
          </p:cNvSpPr>
          <p:nvPr>
            <p:ph idx="1"/>
          </p:nvPr>
        </p:nvSpPr>
        <p:spPr>
          <a:prstGeom prst="rect">
            <a:avLst/>
          </a:prstGeom>
        </p:spPr>
        <p:txBody>
          <a:bodyPr/>
          <a:lstStyle/>
          <a:p>
            <a:endParaRPr kumimoji="1" lang="ja-JP" altLang="en-US"/>
          </a:p>
        </p:txBody>
      </p:sp>
      <p:sp>
        <p:nvSpPr>
          <p:cNvPr id="1281" name="四角形 579"/>
          <p:cNvSpPr>
            <a:spLocks noGrp="1"/>
          </p:cNvSpPr>
          <p:nvPr>
            <p:ph type="body" sz="half" idx="2"/>
          </p:nvPr>
        </p:nvSpPr>
        <p:spPr>
          <a:prstGeom prst="rect">
            <a:avLst/>
          </a:prstGeom>
        </p:spPr>
        <p:txBody>
          <a:bodyPr>
            <a:normAutofit/>
          </a:bodyPr>
          <a:lstStyle/>
          <a:p>
            <a:pPr marL="0" indent="0">
              <a:buFont typeface="Arial" panose="020B0604020202020204" pitchFamily="34" charset="0"/>
              <a:buNone/>
            </a:pPr>
            <a:r>
              <a:rPr lang="ja-JP" altLang="en-US" sz="1800" b="0" dirty="0">
                <a:latin typeface="HG創英角ｺﾞｼｯｸUB"/>
                <a:ea typeface="HG創英角ｺﾞｼｯｸUB"/>
              </a:rPr>
              <a:t>配偶者</a:t>
            </a:r>
            <a:r>
              <a:rPr lang="ja-JP" altLang="en-US" sz="1800" b="0" u="none" dirty="0">
                <a:latin typeface="HG創英角ｺﾞｼｯｸUB"/>
                <a:ea typeface="HG創英角ｺﾞｼｯｸUB"/>
              </a:rPr>
              <a:t>特別</a:t>
            </a:r>
            <a:r>
              <a:rPr lang="ja-JP" altLang="en-US" sz="1800" b="0" dirty="0">
                <a:latin typeface="HG創英角ｺﾞｼｯｸUB"/>
                <a:ea typeface="HG創英角ｺﾞｼｯｸUB"/>
              </a:rPr>
              <a:t>控除の該当者がいる場合は、配偶者控除の場合と同様、その方の氏名・個人番号（マイナンバー）を記載してください。</a:t>
            </a:r>
          </a:p>
          <a:p>
            <a:pPr marL="0" indent="0">
              <a:buFont typeface="Arial" panose="020B0604020202020204" pitchFamily="34" charset="0"/>
              <a:buNone/>
            </a:pPr>
            <a:r>
              <a:rPr lang="ja-JP" altLang="en-US" sz="1800" b="0" dirty="0">
                <a:latin typeface="HG創英角ｺﾞｼｯｸUB"/>
                <a:ea typeface="HG創英角ｺﾞｼｯｸUB"/>
              </a:rPr>
              <a:t>また、その方の合計所得額（※収入額ではありません）も記載してください。</a:t>
            </a:r>
          </a:p>
          <a:p>
            <a:endParaRPr kumimoji="1" lang="ja-JP" altLang="en-US" sz="1800" dirty="0"/>
          </a:p>
        </p:txBody>
      </p:sp>
      <p:grpSp>
        <p:nvGrpSpPr>
          <p:cNvPr id="1282" name="グループ 442"/>
          <p:cNvGrpSpPr/>
          <p:nvPr/>
        </p:nvGrpSpPr>
        <p:grpSpPr>
          <a:xfrm>
            <a:off x="3465514" y="0"/>
            <a:ext cx="5642266" cy="6854613"/>
            <a:chOff x="394786" y="2864808"/>
            <a:chExt cx="5999690" cy="3350302"/>
          </a:xfrm>
        </p:grpSpPr>
        <p:pic>
          <p:nvPicPr>
            <p:cNvPr id="1283" name="図 375"/>
            <p:cNvPicPr>
              <a:picLocks noChangeAspect="1"/>
            </p:cNvPicPr>
            <p:nvPr/>
          </p:nvPicPr>
          <p:blipFill>
            <a:blip r:embed="rId3"/>
            <a:srcRect l="4933" t="19019" r="16312" b="42755"/>
            <a:stretch>
              <a:fillRect/>
            </a:stretch>
          </p:blipFill>
          <p:spPr>
            <a:xfrm>
              <a:off x="546405" y="2864808"/>
              <a:ext cx="5848071" cy="3350302"/>
            </a:xfrm>
            <a:prstGeom prst="rect">
              <a:avLst/>
            </a:prstGeom>
            <a:solidFill>
              <a:schemeClr val="bg1"/>
            </a:solidFill>
            <a:ln>
              <a:solidFill>
                <a:schemeClr val="tx1"/>
              </a:solidFill>
            </a:ln>
          </p:spPr>
        </p:pic>
        <p:sp>
          <p:nvSpPr>
            <p:cNvPr id="1284" name="図形 262"/>
            <p:cNvSpPr/>
            <p:nvPr/>
          </p:nvSpPr>
          <p:spPr>
            <a:xfrm>
              <a:off x="394786" y="4751933"/>
              <a:ext cx="2369583" cy="387103"/>
            </a:xfrm>
            <a:prstGeom prst="wedgeRoundRectCallout">
              <a:avLst>
                <a:gd name="adj1" fmla="val 12025"/>
                <a:gd name="adj2" fmla="val 192620"/>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85" name="縦書きテキスト プレースホルダー 263"/>
            <p:cNvSpPr txBox="1"/>
            <p:nvPr/>
          </p:nvSpPr>
          <p:spPr>
            <a:xfrm>
              <a:off x="541240" y="4671930"/>
              <a:ext cx="2223129" cy="572680"/>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配偶者名・個人番号</a:t>
              </a:r>
            </a:p>
          </p:txBody>
        </p:sp>
        <p:sp>
          <p:nvSpPr>
            <p:cNvPr id="1286" name="四角形 265"/>
            <p:cNvSpPr/>
            <p:nvPr/>
          </p:nvSpPr>
          <p:spPr>
            <a:xfrm>
              <a:off x="1600920" y="2867836"/>
              <a:ext cx="1165778" cy="705164"/>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87" name="四角形 266"/>
            <p:cNvSpPr/>
            <p:nvPr/>
          </p:nvSpPr>
          <p:spPr>
            <a:xfrm flipH="1">
              <a:off x="541620" y="5516782"/>
              <a:ext cx="3109718" cy="535186"/>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88" name="四角形 267"/>
            <p:cNvSpPr/>
            <p:nvPr/>
          </p:nvSpPr>
          <p:spPr>
            <a:xfrm flipH="1">
              <a:off x="3656670" y="5516896"/>
              <a:ext cx="1352106" cy="537642"/>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89" name="図形 268"/>
            <p:cNvSpPr/>
            <p:nvPr/>
          </p:nvSpPr>
          <p:spPr>
            <a:xfrm>
              <a:off x="3561952" y="4605517"/>
              <a:ext cx="2603075" cy="708406"/>
            </a:xfrm>
            <a:prstGeom prst="wedgeRoundRectCallout">
              <a:avLst>
                <a:gd name="adj1" fmla="val -15497"/>
                <a:gd name="adj2" fmla="val 91484"/>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90" name="縦書きテキスト プレースホルダー 269"/>
            <p:cNvSpPr txBox="1"/>
            <p:nvPr/>
          </p:nvSpPr>
          <p:spPr>
            <a:xfrm>
              <a:off x="3638513" y="4544887"/>
              <a:ext cx="2629020" cy="780630"/>
            </a:xfrm>
            <a:prstGeom prst="rect">
              <a:avLst/>
            </a:prstGeom>
            <a:ln/>
          </p:spPr>
          <p:txBody>
            <a:bodyPr vert="horz" lIns="0" tIns="0" rIns="0" bIns="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配偶者の合計所得</a:t>
              </a:r>
            </a:p>
            <a:p>
              <a:pPr marL="0" indent="0">
                <a:buFont typeface="Arial" panose="020B0604020202020204" pitchFamily="34" charset="0"/>
                <a:buNone/>
              </a:pPr>
              <a:r>
                <a:rPr lang="ja-JP" altLang="en-US" sz="1600" b="0" dirty="0">
                  <a:latin typeface="HG創英角ﾎﾟｯﾌﾟ体"/>
                  <a:ea typeface="HG創英角ﾎﾟｯﾌﾟ体"/>
                </a:rPr>
                <a:t>※収入額ではありません。</a:t>
              </a:r>
            </a:p>
          </p:txBody>
        </p:sp>
        <p:sp>
          <p:nvSpPr>
            <p:cNvPr id="1291" name="図形 270"/>
            <p:cNvSpPr/>
            <p:nvPr/>
          </p:nvSpPr>
          <p:spPr>
            <a:xfrm>
              <a:off x="3420000" y="3061792"/>
              <a:ext cx="1858486" cy="471005"/>
            </a:xfrm>
            <a:prstGeom prst="wedgeRoundRectCallout">
              <a:avLst>
                <a:gd name="adj1" fmla="val -93303"/>
                <a:gd name="adj2" fmla="val -11349"/>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92" name="縦書きテキスト プレースホルダー 271"/>
            <p:cNvSpPr txBox="1"/>
            <p:nvPr/>
          </p:nvSpPr>
          <p:spPr>
            <a:xfrm>
              <a:off x="3408830" y="2997000"/>
              <a:ext cx="1930122" cy="572680"/>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配偶者特別控除額</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C3720-99AC-AADD-75E0-817EEB35294D}"/>
            </a:ext>
          </a:extLst>
        </p:cNvPr>
        <p:cNvGrpSpPr/>
        <p:nvPr/>
      </p:nvGrpSpPr>
      <p:grpSpPr>
        <a:xfrm>
          <a:off x="0" y="0"/>
          <a:ext cx="0" cy="0"/>
          <a:chOff x="0" y="0"/>
          <a:chExt cx="0" cy="0"/>
        </a:xfrm>
      </p:grpSpPr>
      <p:sp>
        <p:nvSpPr>
          <p:cNvPr id="1298" name="四角形 126">
            <a:extLst>
              <a:ext uri="{FF2B5EF4-FFF2-40B4-BE49-F238E27FC236}">
                <a16:creationId xmlns:a16="http://schemas.microsoft.com/office/drawing/2014/main" id="{C78860DC-50CA-199C-A312-8E2CD2D641B0}"/>
              </a:ext>
            </a:extLst>
          </p:cNvPr>
          <p:cNvSpPr>
            <a:spLocks noGrp="1"/>
          </p:cNvSpPr>
          <p:nvPr>
            <p:ph type="title"/>
          </p:nvPr>
        </p:nvSpPr>
        <p:spPr>
          <a:prstGeom prst="rect">
            <a:avLst/>
          </a:prstGeom>
        </p:spPr>
        <p:txBody>
          <a:bodyPr>
            <a:normAutofit/>
          </a:bodyPr>
          <a:lstStyle/>
          <a:p>
            <a:r>
              <a:rPr kumimoji="1" lang="ja-JP" altLang="en-US" sz="2400" u="sng" dirty="0">
                <a:latin typeface="HG創英角ｺﾞｼｯｸUB"/>
                <a:ea typeface="HG創英角ｺﾞｼｯｸUB"/>
              </a:rPr>
              <a:t>同一生計配偶者の障害者控除適用</a:t>
            </a:r>
          </a:p>
        </p:txBody>
      </p:sp>
      <p:sp>
        <p:nvSpPr>
          <p:cNvPr id="1299" name="四角形 127">
            <a:extLst>
              <a:ext uri="{FF2B5EF4-FFF2-40B4-BE49-F238E27FC236}">
                <a16:creationId xmlns:a16="http://schemas.microsoft.com/office/drawing/2014/main" id="{08FB3F53-F0E5-7F32-44D1-D51765025288}"/>
              </a:ext>
            </a:extLst>
          </p:cNvPr>
          <p:cNvSpPr>
            <a:spLocks noGrp="1"/>
          </p:cNvSpPr>
          <p:nvPr>
            <p:ph idx="1"/>
          </p:nvPr>
        </p:nvSpPr>
        <p:spPr>
          <a:prstGeom prst="rect">
            <a:avLst/>
          </a:prstGeom>
        </p:spPr>
        <p:txBody>
          <a:bodyPr>
            <a:normAutofit/>
          </a:bodyPr>
          <a:lstStyle/>
          <a:p>
            <a:endParaRPr kumimoji="1" lang="ja-JP" altLang="en-US" sz="2000"/>
          </a:p>
        </p:txBody>
      </p:sp>
      <p:sp>
        <p:nvSpPr>
          <p:cNvPr id="1300" name="四角形 128">
            <a:extLst>
              <a:ext uri="{FF2B5EF4-FFF2-40B4-BE49-F238E27FC236}">
                <a16:creationId xmlns:a16="http://schemas.microsoft.com/office/drawing/2014/main" id="{2B4253FB-814A-5A6D-1858-9DE66517AE6D}"/>
              </a:ext>
            </a:extLst>
          </p:cNvPr>
          <p:cNvSpPr>
            <a:spLocks noGrp="1"/>
          </p:cNvSpPr>
          <p:nvPr>
            <p:ph type="body" sz="half" idx="2"/>
          </p:nvPr>
        </p:nvSpPr>
        <p:spPr>
          <a:prstGeom prst="rect">
            <a:avLst/>
          </a:prstGeom>
        </p:spPr>
        <p:txBody>
          <a:bodyPr>
            <a:normAutofit lnSpcReduction="10000"/>
          </a:bodyPr>
          <a:lstStyle/>
          <a:p>
            <a:pPr marL="0" indent="0">
              <a:buFont typeface="Arial" panose="020B0604020202020204" pitchFamily="34" charset="0"/>
              <a:buNone/>
            </a:pPr>
            <a:r>
              <a:rPr lang="ja-JP" altLang="en-US" sz="1800" b="0" dirty="0">
                <a:latin typeface="HG創英角ｺﾞｼｯｸUB"/>
                <a:ea typeface="HG創英角ｺﾞｼｯｸUB"/>
              </a:rPr>
              <a:t>報告人員の所得（給与所得控除後の金額）が</a:t>
            </a:r>
            <a:r>
              <a:rPr lang="en-US" altLang="ja-JP" sz="1800" b="0" dirty="0">
                <a:latin typeface="HG創英角ｺﾞｼｯｸUB"/>
                <a:ea typeface="HG創英角ｺﾞｼｯｸUB"/>
              </a:rPr>
              <a:t>1,000</a:t>
            </a:r>
            <a:r>
              <a:rPr lang="ja-JP" altLang="en-US" sz="1800" b="0" dirty="0">
                <a:latin typeface="HG創英角ｺﾞｼｯｸUB"/>
                <a:ea typeface="HG創英角ｺﾞｼｯｸUB"/>
              </a:rPr>
              <a:t>万円を超える場合、配偶者控除・配偶者特別控除の適用を受けることができませんが、その場合でも次の２つに当てはまる場合は、同一生計配偶者として障害者の各控除を適用することができます。</a:t>
            </a:r>
          </a:p>
          <a:p>
            <a:pPr marL="0" indent="0">
              <a:buFont typeface="Arial" panose="020B0604020202020204" pitchFamily="34" charset="0"/>
              <a:buNone/>
            </a:pPr>
            <a:endParaRPr lang="ja-JP" altLang="en-US" sz="1800" b="0" dirty="0">
              <a:latin typeface="HG創英角ｺﾞｼｯｸUB"/>
              <a:ea typeface="HG創英角ｺﾞｼｯｸUB"/>
            </a:endParaRPr>
          </a:p>
          <a:p>
            <a:pPr marL="0" indent="0">
              <a:buFont typeface="Arial" panose="020B0604020202020204" pitchFamily="34" charset="0"/>
              <a:buNone/>
            </a:pPr>
            <a:r>
              <a:rPr lang="ja-JP" altLang="en-US" sz="1800" b="0" u="none" dirty="0">
                <a:latin typeface="HG創英角ｺﾞｼｯｸUB"/>
                <a:ea typeface="HG創英角ｺﾞｼｯｸUB"/>
              </a:rPr>
              <a:t>・</a:t>
            </a:r>
            <a:r>
              <a:rPr lang="ja-JP" altLang="en-US" sz="1800" b="0" u="sng" dirty="0">
                <a:latin typeface="HG創英角ｺﾞｼｯｸUB"/>
                <a:ea typeface="HG創英角ｺﾞｼｯｸUB"/>
              </a:rPr>
              <a:t>配偶者の所得が</a:t>
            </a:r>
            <a:r>
              <a:rPr lang="en-US" altLang="ja-JP" sz="1800" b="0" u="sng" dirty="0">
                <a:latin typeface="HG創英角ｺﾞｼｯｸUB"/>
                <a:ea typeface="HG創英角ｺﾞｼｯｸUB"/>
              </a:rPr>
              <a:t>48</a:t>
            </a:r>
            <a:r>
              <a:rPr lang="ja-JP" altLang="en-US" sz="1800" b="0" u="sng" dirty="0">
                <a:latin typeface="HG創英角ｺﾞｼｯｸUB"/>
                <a:ea typeface="HG創英角ｺﾞｼｯｸUB"/>
              </a:rPr>
              <a:t>万円以下</a:t>
            </a:r>
          </a:p>
          <a:p>
            <a:pPr marL="0" indent="0">
              <a:buFont typeface="Arial" panose="020B0604020202020204" pitchFamily="34" charset="0"/>
              <a:buNone/>
            </a:pPr>
            <a:r>
              <a:rPr lang="ja-JP" altLang="en-US" sz="1800" b="0" dirty="0">
                <a:latin typeface="HG創英角ｺﾞｼｯｸUB"/>
                <a:ea typeface="HG創英角ｺﾞｼｯｸUB"/>
              </a:rPr>
              <a:t>・</a:t>
            </a:r>
            <a:r>
              <a:rPr lang="ja-JP" altLang="en-US" sz="1800" b="0" u="sng" dirty="0">
                <a:latin typeface="HG創英角ｺﾞｼｯｸUB"/>
                <a:ea typeface="HG創英角ｺﾞｼｯｸUB"/>
              </a:rPr>
              <a:t>配偶者が障害者、特別障害者、同居特別障害者のいずれかに該当</a:t>
            </a:r>
          </a:p>
          <a:p>
            <a:endParaRPr kumimoji="1" lang="ja-JP" altLang="en-US" dirty="0"/>
          </a:p>
        </p:txBody>
      </p:sp>
      <p:pic>
        <p:nvPicPr>
          <p:cNvPr id="1301" name="図 403">
            <a:extLst>
              <a:ext uri="{FF2B5EF4-FFF2-40B4-BE49-F238E27FC236}">
                <a16:creationId xmlns:a16="http://schemas.microsoft.com/office/drawing/2014/main" id="{109E83A3-3861-49E0-D6A4-8C4F4BC6F958}"/>
              </a:ext>
            </a:extLst>
          </p:cNvPr>
          <p:cNvPicPr>
            <a:picLocks noChangeAspect="1"/>
          </p:cNvPicPr>
          <p:nvPr/>
        </p:nvPicPr>
        <p:blipFill>
          <a:blip r:embed="rId3"/>
          <a:srcRect l="4822" t="8348" r="5576" b="59915"/>
          <a:stretch>
            <a:fillRect/>
          </a:stretch>
        </p:blipFill>
        <p:spPr>
          <a:xfrm>
            <a:off x="3638552" y="0"/>
            <a:ext cx="5505228" cy="6815373"/>
          </a:xfrm>
          <a:prstGeom prst="rect">
            <a:avLst/>
          </a:prstGeom>
          <a:solidFill>
            <a:schemeClr val="bg1"/>
          </a:solidFill>
          <a:ln>
            <a:solidFill>
              <a:schemeClr val="tx1"/>
            </a:solidFill>
          </a:ln>
        </p:spPr>
      </p:pic>
      <p:sp>
        <p:nvSpPr>
          <p:cNvPr id="1302" name="縦書きテキスト プレースホルダー 404">
            <a:extLst>
              <a:ext uri="{FF2B5EF4-FFF2-40B4-BE49-F238E27FC236}">
                <a16:creationId xmlns:a16="http://schemas.microsoft.com/office/drawing/2014/main" id="{A85E5E75-3C35-523A-BA4F-09919F7120D5}"/>
              </a:ext>
            </a:extLst>
          </p:cNvPr>
          <p:cNvSpPr txBox="1"/>
          <p:nvPr/>
        </p:nvSpPr>
        <p:spPr>
          <a:xfrm>
            <a:off x="3852000" y="1700808"/>
            <a:ext cx="1091346" cy="577173"/>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rgbClr val="FF0000"/>
                </a:solidFill>
                <a:latin typeface="HG創英角ﾎﾟｯﾌﾟ体"/>
                <a:ea typeface="HG創英角ﾎﾟｯﾌﾟ体"/>
              </a:rPr>
              <a:t>（例）</a:t>
            </a:r>
          </a:p>
        </p:txBody>
      </p:sp>
      <p:sp>
        <p:nvSpPr>
          <p:cNvPr id="1303" name="縦書きテキスト プレースホルダー 405">
            <a:extLst>
              <a:ext uri="{FF2B5EF4-FFF2-40B4-BE49-F238E27FC236}">
                <a16:creationId xmlns:a16="http://schemas.microsoft.com/office/drawing/2014/main" id="{06E89BB8-E559-AE5E-BEEF-82423409852C}"/>
              </a:ext>
            </a:extLst>
          </p:cNvPr>
          <p:cNvSpPr txBox="1"/>
          <p:nvPr/>
        </p:nvSpPr>
        <p:spPr>
          <a:xfrm>
            <a:off x="4356000" y="1612371"/>
            <a:ext cx="1313546" cy="760629"/>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rgbClr val="FF0000"/>
                </a:solidFill>
                <a:latin typeface="HG創英角ﾎﾟｯﾌﾟ体"/>
                <a:ea typeface="HG創英角ﾎﾟｯﾌﾟ体"/>
              </a:rPr>
              <a:t>12,950,000</a:t>
            </a:r>
          </a:p>
        </p:txBody>
      </p:sp>
      <p:sp>
        <p:nvSpPr>
          <p:cNvPr id="1304" name="縦書きテキスト プレースホルダー 406">
            <a:extLst>
              <a:ext uri="{FF2B5EF4-FFF2-40B4-BE49-F238E27FC236}">
                <a16:creationId xmlns:a16="http://schemas.microsoft.com/office/drawing/2014/main" id="{4C77FFF6-682F-4E73-7C8B-E595F33A279E}"/>
              </a:ext>
            </a:extLst>
          </p:cNvPr>
          <p:cNvSpPr txBox="1"/>
          <p:nvPr/>
        </p:nvSpPr>
        <p:spPr>
          <a:xfrm>
            <a:off x="5580000" y="1612371"/>
            <a:ext cx="1313546" cy="760629"/>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rgbClr val="FF0000"/>
                </a:solidFill>
                <a:latin typeface="HG創英角ﾎﾟｯﾌﾟ体"/>
                <a:ea typeface="HG創英角ﾎﾟｯﾌﾟ体"/>
              </a:rPr>
              <a:t>11,000,000</a:t>
            </a:r>
          </a:p>
        </p:txBody>
      </p:sp>
      <p:sp>
        <p:nvSpPr>
          <p:cNvPr id="1305" name="縦書きテキスト プレースホルダー 408">
            <a:extLst>
              <a:ext uri="{FF2B5EF4-FFF2-40B4-BE49-F238E27FC236}">
                <a16:creationId xmlns:a16="http://schemas.microsoft.com/office/drawing/2014/main" id="{5E553399-24F2-C08C-87BB-21ACA027844D}"/>
              </a:ext>
            </a:extLst>
          </p:cNvPr>
          <p:cNvSpPr txBox="1"/>
          <p:nvPr/>
        </p:nvSpPr>
        <p:spPr>
          <a:xfrm>
            <a:off x="3924000" y="5353427"/>
            <a:ext cx="2898028" cy="763573"/>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rgbClr val="FF0000"/>
                </a:solidFill>
                <a:latin typeface="HG創英角ﾎﾟｯﾌﾟ体"/>
                <a:ea typeface="HG創英角ﾎﾟｯﾌﾟ体"/>
              </a:rPr>
              <a:t>（例）減税有</a:t>
            </a:r>
            <a:endParaRPr lang="en-US" altLang="ja-JP" sz="1600" b="0" dirty="0">
              <a:solidFill>
                <a:srgbClr val="FF0000"/>
              </a:solidFill>
              <a:latin typeface="HG創英角ﾎﾟｯﾌﾟ体"/>
              <a:ea typeface="HG創英角ﾎﾟｯﾌﾟ体"/>
            </a:endParaRPr>
          </a:p>
          <a:p>
            <a:pPr marL="0" indent="0">
              <a:buFont typeface="Arial" panose="020B0604020202020204" pitchFamily="34" charset="0"/>
              <a:buNone/>
            </a:pPr>
            <a:r>
              <a:rPr lang="ja-JP" altLang="en-US" sz="1600" dirty="0">
                <a:solidFill>
                  <a:srgbClr val="FF0000"/>
                </a:solidFill>
                <a:latin typeface="HG創英角ﾎﾟｯﾌﾟ体"/>
                <a:ea typeface="HG創英角ﾎﾟｯﾌﾟ体"/>
              </a:rPr>
              <a:t>　　</a:t>
            </a:r>
            <a:r>
              <a:rPr lang="ja-JP" altLang="en-US" sz="1600" b="0" dirty="0">
                <a:solidFill>
                  <a:srgbClr val="FF0000"/>
                </a:solidFill>
                <a:latin typeface="HG創英角ﾎﾟｯﾌﾟ体"/>
                <a:ea typeface="HG創英角ﾎﾟｯﾌﾟ体"/>
              </a:rPr>
              <a:t>　中野　華子（同配）</a:t>
            </a:r>
          </a:p>
        </p:txBody>
      </p:sp>
      <p:sp>
        <p:nvSpPr>
          <p:cNvPr id="1306" name="四角形 409">
            <a:extLst>
              <a:ext uri="{FF2B5EF4-FFF2-40B4-BE49-F238E27FC236}">
                <a16:creationId xmlns:a16="http://schemas.microsoft.com/office/drawing/2014/main" id="{400ACAFE-0CED-2756-8A7C-2A73D65FF895}"/>
              </a:ext>
            </a:extLst>
          </p:cNvPr>
          <p:cNvSpPr/>
          <p:nvPr/>
        </p:nvSpPr>
        <p:spPr>
          <a:xfrm>
            <a:off x="3636536" y="5061584"/>
            <a:ext cx="5503184" cy="1241981"/>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07" name="四角形 410">
            <a:extLst>
              <a:ext uri="{FF2B5EF4-FFF2-40B4-BE49-F238E27FC236}">
                <a16:creationId xmlns:a16="http://schemas.microsoft.com/office/drawing/2014/main" id="{2C4B5DA0-1C3B-47F2-0DBB-D0826D891821}"/>
              </a:ext>
            </a:extLst>
          </p:cNvPr>
          <p:cNvSpPr/>
          <p:nvPr/>
        </p:nvSpPr>
        <p:spPr>
          <a:xfrm>
            <a:off x="8095812" y="2285044"/>
            <a:ext cx="864644" cy="1715415"/>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08" name="縦書きテキスト プレースホルダー 411">
            <a:extLst>
              <a:ext uri="{FF2B5EF4-FFF2-40B4-BE49-F238E27FC236}">
                <a16:creationId xmlns:a16="http://schemas.microsoft.com/office/drawing/2014/main" id="{5568EAA8-00D2-F4F7-7AE1-9C260544DE7F}"/>
              </a:ext>
            </a:extLst>
          </p:cNvPr>
          <p:cNvSpPr txBox="1"/>
          <p:nvPr/>
        </p:nvSpPr>
        <p:spPr>
          <a:xfrm>
            <a:off x="8099630" y="3414515"/>
            <a:ext cx="1080370" cy="575895"/>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rgbClr val="FF0000"/>
                </a:solidFill>
                <a:latin typeface="HG創英角ﾎﾟｯﾌﾟ体"/>
                <a:ea typeface="HG創英角ﾎﾟｯﾌﾟ体"/>
              </a:rPr>
              <a:t>（例）1</a:t>
            </a:r>
          </a:p>
        </p:txBody>
      </p:sp>
      <p:sp>
        <p:nvSpPr>
          <p:cNvPr id="1309" name="図形 417">
            <a:extLst>
              <a:ext uri="{FF2B5EF4-FFF2-40B4-BE49-F238E27FC236}">
                <a16:creationId xmlns:a16="http://schemas.microsoft.com/office/drawing/2014/main" id="{0520DA19-4C6B-62AE-C6F0-B633BF1448B7}"/>
              </a:ext>
            </a:extLst>
          </p:cNvPr>
          <p:cNvSpPr/>
          <p:nvPr/>
        </p:nvSpPr>
        <p:spPr>
          <a:xfrm>
            <a:off x="3592260" y="2366380"/>
            <a:ext cx="4247630" cy="2280584"/>
          </a:xfrm>
          <a:prstGeom prst="wedgeRoundRectCallout">
            <a:avLst>
              <a:gd name="adj1" fmla="val -33373"/>
              <a:gd name="adj2" fmla="val 84096"/>
              <a:gd name="adj3" fmla="val 16667"/>
            </a:avLst>
          </a:prstGeom>
          <a:solidFill>
            <a:schemeClr val="accent6">
              <a:alpha val="80000"/>
            </a:schemeClr>
          </a:solidFill>
          <a:ln w="12700" cap="flat" cmpd="sng" algn="ctr">
            <a:solidFill>
              <a:schemeClr val="accent6">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10" name="縦書きテキスト プレースホルダー 414">
            <a:extLst>
              <a:ext uri="{FF2B5EF4-FFF2-40B4-BE49-F238E27FC236}">
                <a16:creationId xmlns:a16="http://schemas.microsoft.com/office/drawing/2014/main" id="{C5F0E4F0-154A-B23A-05A7-559AC7BBC943}"/>
              </a:ext>
            </a:extLst>
          </p:cNvPr>
          <p:cNvSpPr txBox="1"/>
          <p:nvPr/>
        </p:nvSpPr>
        <p:spPr>
          <a:xfrm>
            <a:off x="3760496" y="2238088"/>
            <a:ext cx="4076926" cy="2781291"/>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同一生計配偶者として各障害者控除の適用を受ける場合は、適用欄に、例のように「配偶者の氏名（同配）」と記載します。</a:t>
            </a:r>
          </a:p>
          <a:p>
            <a:pPr marL="0" indent="0">
              <a:buFont typeface="Arial" panose="020B0604020202020204" pitchFamily="34" charset="0"/>
              <a:buNone/>
            </a:pPr>
            <a:endParaRPr lang="ja-JP" altLang="en-US" sz="1600" b="0" dirty="0">
              <a:latin typeface="HG創英角ﾎﾟｯﾌﾟ体"/>
              <a:ea typeface="HG創英角ﾎﾟｯﾌﾟ体"/>
            </a:endParaRPr>
          </a:p>
          <a:p>
            <a:pPr marL="0" indent="0">
              <a:buFont typeface="Arial" panose="020B0604020202020204" pitchFamily="34" charset="0"/>
              <a:buNone/>
            </a:pPr>
            <a:r>
              <a:rPr lang="ja-JP" altLang="en-US" sz="1600" b="0" dirty="0">
                <a:latin typeface="HG創英角ﾎﾟｯﾌﾟ体"/>
                <a:ea typeface="HG創英角ﾎﾟｯﾌﾟ体"/>
              </a:rPr>
              <a:t>記載が無い場合、障害者控除の対象者が特定できず、正確な住民税計算が遅れる場合があります。</a:t>
            </a:r>
          </a:p>
        </p:txBody>
      </p:sp>
      <p:sp>
        <p:nvSpPr>
          <p:cNvPr id="1311" name="図形 413">
            <a:extLst>
              <a:ext uri="{FF2B5EF4-FFF2-40B4-BE49-F238E27FC236}">
                <a16:creationId xmlns:a16="http://schemas.microsoft.com/office/drawing/2014/main" id="{69B5D1C9-CB6F-7065-6277-ACF21546F840}"/>
              </a:ext>
            </a:extLst>
          </p:cNvPr>
          <p:cNvSpPr/>
          <p:nvPr/>
        </p:nvSpPr>
        <p:spPr>
          <a:xfrm>
            <a:off x="7206568" y="691103"/>
            <a:ext cx="1937433" cy="1487996"/>
          </a:xfrm>
          <a:custGeom>
            <a:avLst>
              <a:gd name="adj1" fmla="val 14425"/>
              <a:gd name="adj2" fmla="val 116282"/>
              <a:gd name="adj3" fmla="val 16667"/>
            </a:avLst>
            <a:gdLst/>
            <a:ahLst/>
            <a:cxnLst/>
            <a:rect l="l" t="t" r="r" b="b"/>
            <a:pathLst>
              <a:path w="21600" h="21600">
                <a:moveTo>
                  <a:pt x="-1" y="2162"/>
                </a:moveTo>
                <a:cubicBezTo>
                  <a:pt x="-1" y="966"/>
                  <a:pt x="481" y="-3"/>
                  <a:pt x="1076" y="-3"/>
                </a:cubicBezTo>
                <a:lnTo>
                  <a:pt x="12600" y="-3"/>
                </a:lnTo>
                <a:lnTo>
                  <a:pt x="12600" y="-3"/>
                </a:lnTo>
                <a:lnTo>
                  <a:pt x="18000" y="-3"/>
                </a:lnTo>
                <a:lnTo>
                  <a:pt x="20523" y="-3"/>
                </a:lnTo>
                <a:cubicBezTo>
                  <a:pt x="21118" y="-3"/>
                  <a:pt x="21600" y="966"/>
                  <a:pt x="21600" y="2162"/>
                </a:cubicBezTo>
                <a:lnTo>
                  <a:pt x="21600" y="7574"/>
                </a:lnTo>
                <a:lnTo>
                  <a:pt x="21600" y="7574"/>
                </a:lnTo>
                <a:lnTo>
                  <a:pt x="21600" y="10821"/>
                </a:lnTo>
                <a:lnTo>
                  <a:pt x="21600" y="10821"/>
                </a:lnTo>
                <a:lnTo>
                  <a:pt x="21600" y="10821"/>
                </a:lnTo>
                <a:cubicBezTo>
                  <a:pt x="21600" y="12017"/>
                  <a:pt x="21118" y="12986"/>
                  <a:pt x="20523" y="12986"/>
                </a:cubicBezTo>
                <a:lnTo>
                  <a:pt x="18000" y="12986"/>
                </a:lnTo>
                <a:lnTo>
                  <a:pt x="14429" y="13013"/>
                </a:lnTo>
                <a:lnTo>
                  <a:pt x="13915" y="21595"/>
                </a:lnTo>
                <a:lnTo>
                  <a:pt x="12600" y="12986"/>
                </a:lnTo>
                <a:lnTo>
                  <a:pt x="1076" y="12986"/>
                </a:lnTo>
                <a:cubicBezTo>
                  <a:pt x="481" y="12986"/>
                  <a:pt x="-1" y="12017"/>
                  <a:pt x="-1" y="10821"/>
                </a:cubicBezTo>
                <a:lnTo>
                  <a:pt x="-1" y="10821"/>
                </a:lnTo>
                <a:lnTo>
                  <a:pt x="-1" y="7574"/>
                </a:lnTo>
                <a:lnTo>
                  <a:pt x="-1" y="7574"/>
                </a:lnTo>
                <a:lnTo>
                  <a:pt x="-1" y="2162"/>
                </a:lnTo>
                <a:close/>
              </a:path>
            </a:pathLst>
          </a:cu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12" name="縦書きテキスト プレースホルダー 412">
            <a:extLst>
              <a:ext uri="{FF2B5EF4-FFF2-40B4-BE49-F238E27FC236}">
                <a16:creationId xmlns:a16="http://schemas.microsoft.com/office/drawing/2014/main" id="{480D5C08-0EBC-7495-A50A-D7FF43B78DE8}"/>
              </a:ext>
            </a:extLst>
          </p:cNvPr>
          <p:cNvSpPr txBox="1"/>
          <p:nvPr/>
        </p:nvSpPr>
        <p:spPr>
          <a:xfrm>
            <a:off x="7248186" y="665019"/>
            <a:ext cx="1931814" cy="947352"/>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障害者控除の対象人数を記載します。</a:t>
            </a:r>
          </a:p>
        </p:txBody>
      </p:sp>
      <p:sp>
        <p:nvSpPr>
          <p:cNvPr id="1313" name="図形 419">
            <a:extLst>
              <a:ext uri="{FF2B5EF4-FFF2-40B4-BE49-F238E27FC236}">
                <a16:creationId xmlns:a16="http://schemas.microsoft.com/office/drawing/2014/main" id="{6D5FC04D-7942-DF45-ABF0-5F246D1830E2}"/>
              </a:ext>
            </a:extLst>
          </p:cNvPr>
          <p:cNvSpPr/>
          <p:nvPr/>
        </p:nvSpPr>
        <p:spPr>
          <a:xfrm>
            <a:off x="4307718" y="180137"/>
            <a:ext cx="2423241" cy="958557"/>
          </a:xfrm>
          <a:prstGeom prst="roundRect">
            <a:avLst/>
          </a:prstGeom>
          <a:noFill/>
          <a:ln w="50800" cap="flat" cmpd="sng" algn="ctr">
            <a:solidFill>
              <a:schemeClr val="accent6"/>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14" name="縦書きテキスト プレースホルダー 418">
            <a:extLst>
              <a:ext uri="{FF2B5EF4-FFF2-40B4-BE49-F238E27FC236}">
                <a16:creationId xmlns:a16="http://schemas.microsoft.com/office/drawing/2014/main" id="{16F01EE0-565D-BAD1-D1AC-C37E6AD01CE7}"/>
              </a:ext>
            </a:extLst>
          </p:cNvPr>
          <p:cNvSpPr txBox="1"/>
          <p:nvPr/>
        </p:nvSpPr>
        <p:spPr>
          <a:xfrm>
            <a:off x="4355488" y="84819"/>
            <a:ext cx="2541364" cy="1160400"/>
          </a:xfrm>
          <a:prstGeom prst="rect">
            <a:avLst/>
          </a:prstGeom>
          <a:ln/>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chemeClr val="tx1"/>
                </a:solidFill>
                <a:latin typeface="HG創英角ﾎﾟｯﾌﾟ体"/>
                <a:ea typeface="HG創英角ﾎﾟｯﾌﾟ体"/>
              </a:rPr>
              <a:t>給与所得が</a:t>
            </a:r>
          </a:p>
          <a:p>
            <a:pPr marL="0" indent="0">
              <a:buFont typeface="Arial" panose="020B0604020202020204" pitchFamily="34" charset="0"/>
              <a:buNone/>
            </a:pPr>
            <a:r>
              <a:rPr lang="ja-JP" altLang="en-US" sz="1600" b="0" dirty="0">
                <a:solidFill>
                  <a:schemeClr val="tx1"/>
                </a:solidFill>
                <a:latin typeface="HG創英角ﾎﾟｯﾌﾟ体"/>
                <a:ea typeface="HG創英角ﾎﾟｯﾌﾟ体"/>
              </a:rPr>
              <a:t>1,000万円を超える場合</a:t>
            </a:r>
          </a:p>
        </p:txBody>
      </p:sp>
      <p:sp>
        <p:nvSpPr>
          <p:cNvPr id="3" name="図形 417">
            <a:extLst>
              <a:ext uri="{FF2B5EF4-FFF2-40B4-BE49-F238E27FC236}">
                <a16:creationId xmlns:a16="http://schemas.microsoft.com/office/drawing/2014/main" id="{2584F7D1-1137-9253-9E6B-67A58C79BB4A}"/>
              </a:ext>
            </a:extLst>
          </p:cNvPr>
          <p:cNvSpPr/>
          <p:nvPr/>
        </p:nvSpPr>
        <p:spPr>
          <a:xfrm>
            <a:off x="5754440" y="4690009"/>
            <a:ext cx="3241828" cy="1043247"/>
          </a:xfrm>
          <a:prstGeom prst="wedgeRoundRectCallout">
            <a:avLst>
              <a:gd name="adj1" fmla="val -62276"/>
              <a:gd name="adj2" fmla="val 39070"/>
              <a:gd name="adj3" fmla="val 16667"/>
            </a:avLst>
          </a:prstGeom>
          <a:solidFill>
            <a:schemeClr val="accent6">
              <a:lumMod val="60000"/>
              <a:lumOff val="40000"/>
              <a:alpha val="80000"/>
            </a:schemeClr>
          </a:solidFill>
          <a:ln w="12700" cap="flat" cmpd="sng" algn="ctr">
            <a:solidFill>
              <a:schemeClr val="accent6">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lang="ja-JP" altLang="en-US"/>
            </a:pPr>
            <a:r>
              <a:rPr lang="ja-JP" altLang="en-US" sz="1600" dirty="0">
                <a:solidFill>
                  <a:schemeClr val="tx1"/>
                </a:solidFill>
                <a:latin typeface="HGS創英角ﾎﾟｯﾌﾟ体" panose="040B0A00000000000000" pitchFamily="50" charset="-128"/>
                <a:ea typeface="HGS創英角ﾎﾟｯﾌﾟ体" panose="040B0A00000000000000" pitchFamily="50" charset="-128"/>
              </a:rPr>
              <a:t>所得税の定額減税に関する控除対象配偶者の記載は「減税有」としてください。</a:t>
            </a:r>
            <a:endParaRPr lang="en-US" altLang="ja-JP" sz="1600" dirty="0">
              <a:solidFill>
                <a:schemeClr val="tx1"/>
              </a:solidFill>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2943106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 name="四角形 241"/>
          <p:cNvSpPr>
            <a:spLocks noGrp="1"/>
          </p:cNvSpPr>
          <p:nvPr>
            <p:ph type="title"/>
          </p:nvPr>
        </p:nvSpPr>
        <p:spPr>
          <a:xfrm>
            <a:off x="459076" y="5567"/>
            <a:ext cx="3008313" cy="1162051"/>
          </a:xfrm>
          <a:prstGeom prst="rect">
            <a:avLst/>
          </a:prstGeom>
          <a:noFill/>
          <a:ln>
            <a:noFill/>
          </a:ln>
          <a:effectLst/>
        </p:spPr>
        <p:style>
          <a:lnRef idx="2">
            <a:srgbClr val="000000"/>
          </a:lnRef>
          <a:fillRef idx="1">
            <a:srgbClr val="000000"/>
          </a:fillRef>
          <a:effectRef idx="0">
            <a:srgbClr val="000000"/>
          </a:effectRef>
          <a:fontRef idx="minor"/>
        </p:style>
        <p:txBody>
          <a:bodyPr>
            <a:normAutofit/>
          </a:bodyPr>
          <a:lstStyle/>
          <a:p>
            <a:r>
              <a:rPr kumimoji="1" lang="ja-JP" altLang="en-US" u="sng">
                <a:latin typeface="HG創英角ｺﾞｼｯｸUB"/>
                <a:ea typeface="HG創英角ｺﾞｼｯｸUB"/>
              </a:rPr>
              <a:t>扶養親族欄</a:t>
            </a:r>
          </a:p>
        </p:txBody>
      </p:sp>
      <p:sp>
        <p:nvSpPr>
          <p:cNvPr id="1321" name="四角形 242"/>
          <p:cNvSpPr>
            <a:spLocks noGrp="1"/>
          </p:cNvSpPr>
          <p:nvPr>
            <p:ph idx="1"/>
          </p:nvPr>
        </p:nvSpPr>
        <p:spPr>
          <a:prstGeom prst="rect">
            <a:avLst/>
          </a:prstGeom>
          <a:noFill/>
          <a:ln>
            <a:noFill/>
          </a:ln>
          <a:effectLst/>
        </p:spPr>
        <p:style>
          <a:lnRef idx="2">
            <a:srgbClr val="000000"/>
          </a:lnRef>
          <a:fillRef idx="1">
            <a:srgbClr val="000000"/>
          </a:fillRef>
          <a:effectRef idx="0">
            <a:srgbClr val="000000"/>
          </a:effectRef>
          <a:fontRef idx="minor"/>
        </p:style>
        <p:txBody>
          <a:bodyPr>
            <a:normAutofit/>
          </a:bodyPr>
          <a:lstStyle/>
          <a:p>
            <a:endParaRPr kumimoji="1" lang="ja-JP" altLang="en-US"/>
          </a:p>
        </p:txBody>
      </p:sp>
      <p:sp>
        <p:nvSpPr>
          <p:cNvPr id="1322" name="四角形 243"/>
          <p:cNvSpPr>
            <a:spLocks noGrp="1"/>
          </p:cNvSpPr>
          <p:nvPr>
            <p:ph type="body" sz="half" idx="2"/>
          </p:nvPr>
        </p:nvSpPr>
        <p:spPr>
          <a:xfrm>
            <a:off x="457203" y="1700808"/>
            <a:ext cx="3008312" cy="4272476"/>
          </a:xfrm>
          <a:prstGeom prst="rect">
            <a:avLst/>
          </a:prstGeom>
          <a:noFill/>
          <a:ln>
            <a:noFill/>
          </a:ln>
          <a:effectLst/>
        </p:spPr>
        <p:style>
          <a:lnRef idx="2">
            <a:srgbClr val="000000"/>
          </a:lnRef>
          <a:fillRef idx="1">
            <a:srgbClr val="000000"/>
          </a:fillRef>
          <a:effectRef idx="0">
            <a:srgbClr val="000000"/>
          </a:effectRef>
          <a:fontRef idx="minor"/>
        </p:style>
        <p:txBody>
          <a:bodyPr>
            <a:normAutofit/>
          </a:bodyPr>
          <a:lstStyle/>
          <a:p>
            <a:pPr marL="0" indent="0">
              <a:buFont typeface="Arial" panose="020B0604020202020204" pitchFamily="34" charset="0"/>
              <a:buNone/>
            </a:pPr>
            <a:r>
              <a:rPr lang="ja-JP" altLang="en-US" sz="1800" b="0" u="none" dirty="0">
                <a:latin typeface="HG創英角ｺﾞｼｯｸUB"/>
                <a:ea typeface="HG創英角ｺﾞｼｯｸUB"/>
              </a:rPr>
              <a:t>扶養の該当者がいる場合は、各種扶養の人数を記載し、氏名・個人番号（マイナンバー）も必ず記載してください。</a:t>
            </a:r>
          </a:p>
          <a:p>
            <a:pPr marL="0" indent="0">
              <a:buFont typeface="Arial" panose="020B0604020202020204" pitchFamily="34" charset="0"/>
              <a:buNone/>
            </a:pPr>
            <a:endParaRPr lang="ja-JP" altLang="en-US" sz="1800" b="0" u="none" dirty="0">
              <a:latin typeface="HG創英角ｺﾞｼｯｸUB"/>
              <a:ea typeface="HG創英角ｺﾞｼｯｸUB"/>
            </a:endParaRPr>
          </a:p>
          <a:p>
            <a:pPr marL="0" indent="0">
              <a:buFont typeface="Arial" panose="020B0604020202020204" pitchFamily="34" charset="0"/>
              <a:buNone/>
            </a:pPr>
            <a:r>
              <a:rPr lang="ja-JP" altLang="en-US" sz="1800" b="0" u="none" dirty="0">
                <a:latin typeface="HG創英角ｺﾞｼｯｸUB"/>
                <a:ea typeface="HG創英角ｺﾞｼｯｸUB"/>
              </a:rPr>
              <a:t>これらの事項が欠けている場合、扶養対象者の特定ができず、正確な住民税計算が遅れる場合があります。</a:t>
            </a:r>
          </a:p>
          <a:p>
            <a:endParaRPr kumimoji="1" lang="ja-JP" altLang="en-US"/>
          </a:p>
        </p:txBody>
      </p:sp>
      <p:grpSp>
        <p:nvGrpSpPr>
          <p:cNvPr id="1323" name="グループ 420"/>
          <p:cNvGrpSpPr/>
          <p:nvPr/>
        </p:nvGrpSpPr>
        <p:grpSpPr>
          <a:xfrm>
            <a:off x="3603600" y="0"/>
            <a:ext cx="5504180" cy="6854612"/>
            <a:chOff x="135874" y="2790005"/>
            <a:chExt cx="4970952" cy="3456962"/>
          </a:xfrm>
        </p:grpSpPr>
        <p:pic>
          <p:nvPicPr>
            <p:cNvPr id="1324" name="図 377"/>
            <p:cNvPicPr>
              <a:picLocks noChangeAspect="1"/>
            </p:cNvPicPr>
            <p:nvPr/>
          </p:nvPicPr>
          <p:blipFill>
            <a:blip r:embed="rId3"/>
            <a:srcRect l="4840" t="18570" r="5576" b="30850"/>
            <a:stretch>
              <a:fillRect/>
            </a:stretch>
          </p:blipFill>
          <p:spPr>
            <a:xfrm>
              <a:off x="135874" y="2790005"/>
              <a:ext cx="4970952" cy="3451338"/>
            </a:xfrm>
            <a:prstGeom prst="rect">
              <a:avLst/>
            </a:prstGeom>
            <a:solidFill>
              <a:schemeClr val="bg1"/>
            </a:solidFill>
            <a:ln>
              <a:solidFill>
                <a:schemeClr val="tx1"/>
              </a:solidFill>
            </a:ln>
          </p:spPr>
        </p:pic>
        <p:sp>
          <p:nvSpPr>
            <p:cNvPr id="1325" name="四角形 300"/>
            <p:cNvSpPr/>
            <p:nvPr/>
          </p:nvSpPr>
          <p:spPr>
            <a:xfrm>
              <a:off x="1835738" y="2810446"/>
              <a:ext cx="2371754" cy="550786"/>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26" name="四角形 302"/>
            <p:cNvSpPr/>
            <p:nvPr/>
          </p:nvSpPr>
          <p:spPr>
            <a:xfrm>
              <a:off x="2472444" y="5303661"/>
              <a:ext cx="2239224" cy="922320"/>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grpSp>
      <p:grpSp>
        <p:nvGrpSpPr>
          <p:cNvPr id="1327" name="グループ 432"/>
          <p:cNvGrpSpPr/>
          <p:nvPr/>
        </p:nvGrpSpPr>
        <p:grpSpPr>
          <a:xfrm>
            <a:off x="5999615" y="1435100"/>
            <a:ext cx="2574830" cy="817696"/>
            <a:chOff x="1423295" y="3519234"/>
            <a:chExt cx="2574830" cy="613272"/>
          </a:xfrm>
        </p:grpSpPr>
        <p:sp>
          <p:nvSpPr>
            <p:cNvPr id="1328" name="図形 430"/>
            <p:cNvSpPr/>
            <p:nvPr/>
          </p:nvSpPr>
          <p:spPr>
            <a:xfrm>
              <a:off x="1423295" y="3519234"/>
              <a:ext cx="2500106" cy="613272"/>
            </a:xfrm>
            <a:prstGeom prst="wedgeRoundRectCallout">
              <a:avLst>
                <a:gd name="adj1" fmla="val -24666"/>
                <a:gd name="adj2" fmla="val -122515"/>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29" name="縦書きテキスト プレースホルダー 431"/>
            <p:cNvSpPr txBox="1"/>
            <p:nvPr/>
          </p:nvSpPr>
          <p:spPr>
            <a:xfrm>
              <a:off x="1497015" y="3539530"/>
              <a:ext cx="2501110" cy="572680"/>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各種扶養控除の該当人数を記載します。</a:t>
              </a:r>
            </a:p>
          </p:txBody>
        </p:sp>
      </p:grpSp>
      <p:sp>
        <p:nvSpPr>
          <p:cNvPr id="1330" name="四角形 306"/>
          <p:cNvSpPr/>
          <p:nvPr/>
        </p:nvSpPr>
        <p:spPr>
          <a:xfrm>
            <a:off x="3676577" y="4984185"/>
            <a:ext cx="2479423" cy="1828816"/>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31" name="図形 436"/>
          <p:cNvSpPr/>
          <p:nvPr/>
        </p:nvSpPr>
        <p:spPr>
          <a:xfrm>
            <a:off x="5076000" y="2349000"/>
            <a:ext cx="4026076" cy="2479285"/>
          </a:xfrm>
          <a:prstGeom prst="wedgeRoundRectCallout">
            <a:avLst>
              <a:gd name="adj1" fmla="val -2371"/>
              <a:gd name="adj2" fmla="val 81825"/>
              <a:gd name="adj3" fmla="val 16667"/>
            </a:avLst>
          </a:prstGeom>
          <a:solidFill>
            <a:schemeClr val="accent6">
              <a:alpha val="60000"/>
            </a:schemeClr>
          </a:solidFill>
          <a:ln w="25400" cap="flat" cmpd="sng" algn="ctr">
            <a:solidFill>
              <a:schemeClr val="accent6">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32" name="縦書きテキスト プレースホルダー 308"/>
          <p:cNvSpPr txBox="1"/>
          <p:nvPr/>
        </p:nvSpPr>
        <p:spPr>
          <a:xfrm>
            <a:off x="5292000" y="2221631"/>
            <a:ext cx="3667516" cy="2719369"/>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latin typeface="HG創英角ﾎﾟｯﾌﾟ体"/>
                <a:ea typeface="HG創英角ﾎﾟｯﾌﾟ体"/>
              </a:rPr>
              <a:t>１６</a:t>
            </a:r>
            <a:r>
              <a:rPr lang="ja-JP" altLang="en-US" sz="1600" b="0" dirty="0">
                <a:latin typeface="HG創英角ﾎﾟｯﾌﾟ体"/>
                <a:ea typeface="HG創英角ﾎﾟｯﾌﾟ体"/>
              </a:rPr>
              <a:t>歳未満の扶養親族に該当する方の氏名・個人番号を記載します。</a:t>
            </a:r>
          </a:p>
          <a:p>
            <a:pPr marL="0" indent="0">
              <a:buFont typeface="Arial" panose="020B0604020202020204" pitchFamily="34" charset="0"/>
              <a:buNone/>
            </a:pPr>
            <a:r>
              <a:rPr lang="ja-JP" altLang="en-US" sz="1600" b="0" dirty="0">
                <a:latin typeface="HG創英角ﾎﾟｯﾌﾟ体"/>
                <a:ea typeface="HG創英角ﾎﾟｯﾌﾟ体"/>
              </a:rPr>
              <a:t>（非居住者の場合は区分に〇を記載します）</a:t>
            </a:r>
          </a:p>
          <a:p>
            <a:pPr marL="0" indent="0">
              <a:buFont typeface="Arial" panose="020B0604020202020204" pitchFamily="34" charset="0"/>
              <a:buNone/>
            </a:pPr>
            <a:endParaRPr lang="ja-JP" altLang="en-US" sz="1600" b="0" dirty="0">
              <a:latin typeface="HG創英角ﾎﾟｯﾌﾟ体"/>
              <a:ea typeface="HG創英角ﾎﾟｯﾌﾟ体"/>
            </a:endParaRPr>
          </a:p>
          <a:p>
            <a:pPr marL="0" indent="0">
              <a:buFont typeface="Arial" panose="020B0604020202020204" pitchFamily="34" charset="0"/>
              <a:buNone/>
            </a:pPr>
            <a:r>
              <a:rPr lang="ja-JP" altLang="en-US" sz="1600" b="0" dirty="0">
                <a:latin typeface="HG創英角ﾎﾟｯﾌﾟ体"/>
                <a:ea typeface="HG創英角ﾎﾟｯﾌﾟ体"/>
              </a:rPr>
              <a:t>16歳未満の扶養親族の場合、控除額はありませんが、住民税の非課税判定や、課税・非課税証明書上への記載のため等に必要です。</a:t>
            </a:r>
          </a:p>
        </p:txBody>
      </p:sp>
      <p:sp>
        <p:nvSpPr>
          <p:cNvPr id="1333" name="テキスト 478"/>
          <p:cNvSpPr txBox="1"/>
          <p:nvPr/>
        </p:nvSpPr>
        <p:spPr>
          <a:xfrm>
            <a:off x="-1836964" y="3247572"/>
            <a:ext cx="182880" cy="368439"/>
          </a:xfrm>
          <a:prstGeom prst="rect">
            <a:avLst/>
          </a:prstGeom>
        </p:spPr>
        <p:txBody>
          <a:bodyPr wrap="none">
            <a:spAutoFit/>
          </a:bodyPr>
          <a:lstStyle/>
          <a:p>
            <a:pPr>
              <a:defRPr lang="ja-JP" altLang="en-US"/>
            </a:pPr>
            <a:endParaRPr lang="ja-JP" altLang="en-US"/>
          </a:p>
        </p:txBody>
      </p:sp>
      <p:sp>
        <p:nvSpPr>
          <p:cNvPr id="1334" name="図形 437"/>
          <p:cNvSpPr/>
          <p:nvPr/>
        </p:nvSpPr>
        <p:spPr>
          <a:xfrm>
            <a:off x="197935" y="4828285"/>
            <a:ext cx="3870065" cy="1624715"/>
          </a:xfrm>
          <a:prstGeom prst="wedgeRoundRectCallout">
            <a:avLst>
              <a:gd name="adj1" fmla="val 83921"/>
              <a:gd name="adj2" fmla="val -5049"/>
              <a:gd name="adj3" fmla="val 16667"/>
            </a:avLst>
          </a:prstGeom>
          <a:solidFill>
            <a:schemeClr val="accent6">
              <a:alpha val="60000"/>
            </a:schemeClr>
          </a:solidFill>
          <a:ln w="25400" cap="flat" cmpd="sng" algn="ctr">
            <a:solidFill>
              <a:schemeClr val="accent6">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35" name="縦書きテキスト プレースホルダー 479"/>
          <p:cNvSpPr txBox="1"/>
          <p:nvPr/>
        </p:nvSpPr>
        <p:spPr>
          <a:xfrm>
            <a:off x="323383" y="4644121"/>
            <a:ext cx="3745868" cy="1880879"/>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一般扶養・特定扶養・老人扶養に該当する方の氏名・個人番号を記載します。</a:t>
            </a:r>
          </a:p>
          <a:p>
            <a:pPr marL="0" indent="0">
              <a:buFont typeface="Arial" panose="020B0604020202020204" pitchFamily="34" charset="0"/>
              <a:buNone/>
            </a:pPr>
            <a:r>
              <a:rPr lang="ja-JP" altLang="en-US" sz="1600" b="0" dirty="0">
                <a:latin typeface="HG創英角ﾎﾟｯﾌﾟ体"/>
                <a:ea typeface="HG創英角ﾎﾟｯﾌﾟ体"/>
              </a:rPr>
              <a:t>（非居住者の場合は区分に〇を記載します）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四角形 30"/>
          <p:cNvSpPr>
            <a:spLocks noGrp="1"/>
          </p:cNvSpPr>
          <p:nvPr>
            <p:ph type="title"/>
          </p:nvPr>
        </p:nvSpPr>
        <p:spPr>
          <a:xfrm>
            <a:off x="533762" y="62065"/>
            <a:ext cx="8074256" cy="3078935"/>
          </a:xfrm>
          <a:prstGeom prst="horizontalScroll">
            <a:avLst/>
          </a:prstGeom>
          <a:solidFill>
            <a:srgbClr val="4BACC6">
              <a:lumMod val="20000"/>
              <a:lumOff val="80000"/>
            </a:srgbClr>
          </a:solidFill>
          <a:ln w="25400" cap="flat" cmpd="sng" algn="ctr">
            <a:solidFill>
              <a:srgbClr val="4F81BD">
                <a:lumMod val="50000"/>
              </a:srgbClr>
            </a:solidFill>
            <a:prstDash val="solid"/>
          </a:ln>
        </p:spPr>
        <p:txBody>
          <a:bodyPr anchor="ctr">
            <a:normAutofit/>
          </a:bodyPr>
          <a:lstStyle>
            <a:defPPr>
              <a:defRPr lang="ja-JP">
                <a:solidFill>
                  <a:sysClr val="window" lastClr="FFFFFF"/>
                </a:solidFill>
                <a:latin typeface="Calibri"/>
                <a:ea typeface="ＭＳ Ｐゴシック"/>
              </a:defRPr>
            </a:defPPr>
            <a:lvl1pPr marL="0" algn="l" defTabSz="914400" rtl="0" eaLnBrk="1" latinLnBrk="0" hangingPunct="1">
              <a:defRPr kumimoji="1" sz="1800" kern="1200">
                <a:solidFill>
                  <a:sysClr val="windowText" lastClr="000000"/>
                </a:solidFill>
                <a:latin typeface="Calibri"/>
                <a:ea typeface="ＭＳ Ｐゴシック"/>
                <a:cs typeface="+mn-cs"/>
              </a:defRPr>
            </a:lvl1pPr>
            <a:lvl2pPr marL="457200" algn="l" defTabSz="914400" rtl="0" eaLnBrk="1" latinLnBrk="0" hangingPunct="1">
              <a:defRPr kumimoji="1" sz="1800" kern="1200">
                <a:solidFill>
                  <a:sysClr val="windowText" lastClr="000000"/>
                </a:solidFill>
                <a:latin typeface="Calibri"/>
                <a:ea typeface="ＭＳ Ｐゴシック"/>
                <a:cs typeface="+mn-cs"/>
              </a:defRPr>
            </a:lvl2pPr>
            <a:lvl3pPr marL="914400" algn="l" defTabSz="914400" rtl="0" eaLnBrk="1" latinLnBrk="0" hangingPunct="1">
              <a:defRPr kumimoji="1" sz="1800" kern="1200">
                <a:solidFill>
                  <a:sysClr val="windowText" lastClr="000000"/>
                </a:solidFill>
                <a:latin typeface="Calibri"/>
                <a:ea typeface="ＭＳ Ｐゴシック"/>
                <a:cs typeface="+mn-cs"/>
              </a:defRPr>
            </a:lvl3pPr>
            <a:lvl4pPr marL="1371600" algn="l" defTabSz="914400" rtl="0" eaLnBrk="1" latinLnBrk="0" hangingPunct="1">
              <a:defRPr kumimoji="1" sz="1800" kern="1200">
                <a:solidFill>
                  <a:sysClr val="windowText" lastClr="000000"/>
                </a:solidFill>
                <a:latin typeface="Calibri"/>
                <a:ea typeface="ＭＳ Ｐゴシック"/>
                <a:cs typeface="+mn-cs"/>
              </a:defRPr>
            </a:lvl4pPr>
            <a:lvl5pPr marL="1828800" algn="l" defTabSz="914400" rtl="0" eaLnBrk="1" latinLnBrk="0" hangingPunct="1">
              <a:defRPr kumimoji="1" sz="1800" kern="1200">
                <a:solidFill>
                  <a:sysClr val="windowText" lastClr="000000"/>
                </a:solidFill>
                <a:latin typeface="Calibri"/>
                <a:ea typeface="ＭＳ Ｐゴシック"/>
                <a:cs typeface="+mn-cs"/>
              </a:defRPr>
            </a:lvl5pPr>
            <a:lvl6pPr marL="2286000" algn="l" defTabSz="914400" rtl="0" eaLnBrk="1" latinLnBrk="0" hangingPunct="1">
              <a:defRPr kumimoji="1" sz="1800" kern="1200">
                <a:solidFill>
                  <a:sysClr val="windowText" lastClr="000000"/>
                </a:solidFill>
                <a:latin typeface="Calibri"/>
                <a:ea typeface="ＭＳ Ｐゴシック"/>
                <a:cs typeface="+mn-cs"/>
              </a:defRPr>
            </a:lvl6pPr>
            <a:lvl7pPr marL="2743200" algn="l" defTabSz="914400" rtl="0" eaLnBrk="1" latinLnBrk="0" hangingPunct="1">
              <a:defRPr kumimoji="1" sz="1800" kern="1200">
                <a:solidFill>
                  <a:sysClr val="windowText" lastClr="000000"/>
                </a:solidFill>
                <a:latin typeface="Calibri"/>
                <a:ea typeface="ＭＳ Ｐゴシック"/>
                <a:cs typeface="+mn-cs"/>
              </a:defRPr>
            </a:lvl7pPr>
            <a:lvl8pPr marL="3200400" algn="l" defTabSz="914400" rtl="0" eaLnBrk="1" latinLnBrk="0" hangingPunct="1">
              <a:defRPr kumimoji="1" sz="1800" kern="1200">
                <a:solidFill>
                  <a:sysClr val="windowText" lastClr="000000"/>
                </a:solidFill>
                <a:latin typeface="Calibri"/>
                <a:ea typeface="ＭＳ Ｐゴシック"/>
                <a:cs typeface="+mn-cs"/>
              </a:defRPr>
            </a:lvl8pPr>
            <a:lvl9pPr marL="3657600" algn="l" defTabSz="914400" rtl="0" eaLnBrk="1" latinLnBrk="0" hangingPunct="1">
              <a:defRPr kumimoji="1" sz="1800" kern="1200">
                <a:solidFill>
                  <a:sysClr val="windowText" lastClr="000000"/>
                </a:solidFill>
                <a:latin typeface="Calibri"/>
                <a:ea typeface="ＭＳ Ｐゴシック"/>
                <a:cs typeface="+mn-cs"/>
              </a:defRPr>
            </a:lvl9pPr>
          </a:lstStyle>
          <a:p>
            <a:pPr algn="l">
              <a:defRPr lang="ja-JP" altLang="en-US"/>
            </a:pPr>
            <a:r>
              <a:rPr lang="ja-JP" altLang="en-US" sz="2400" b="0" u="sng" dirty="0">
                <a:latin typeface="HG創英角ｺﾞｼｯｸUB"/>
                <a:ea typeface="HG創英角ｺﾞｼｯｸUB"/>
              </a:rPr>
              <a:t>はじめに</a:t>
            </a:r>
            <a:endParaRPr lang="ja-JP" altLang="en-US" sz="2400" u="sng" dirty="0"/>
          </a:p>
          <a:p>
            <a:pPr algn="l">
              <a:defRPr lang="ja-JP" altLang="en-US"/>
            </a:pPr>
            <a:endParaRPr lang="ja-JP" altLang="en-US" dirty="0"/>
          </a:p>
          <a:p>
            <a:pPr algn="l">
              <a:defRPr lang="ja-JP" altLang="en-US"/>
            </a:pPr>
            <a:r>
              <a:rPr lang="ja-JP" altLang="en-US" sz="1800" b="0" dirty="0">
                <a:latin typeface="HG創英角ｺﾞｼｯｸUB"/>
                <a:ea typeface="HG創英角ｺﾞｼｯｸUB"/>
              </a:rPr>
              <a:t>本資料は、住民税特別徴収の概要や、給与支払報告書作成時の注意点等についてまとめたものとなります。</a:t>
            </a:r>
            <a:endParaRPr lang="ja-JP" altLang="en-US" sz="2000" dirty="0">
              <a:latin typeface="HG創英角ｺﾞｼｯｸUB"/>
              <a:ea typeface="HG創英角ｺﾞｼｯｸUB"/>
            </a:endParaRPr>
          </a:p>
          <a:p>
            <a:pPr algn="l">
              <a:defRPr lang="ja-JP" altLang="en-US"/>
            </a:pPr>
            <a:r>
              <a:rPr lang="ja-JP" altLang="en-US" sz="1800" b="0" dirty="0">
                <a:latin typeface="HG創英角ｺﾞｼｯｸUB"/>
                <a:ea typeface="HG創英角ｺﾞｼｯｸUB"/>
              </a:rPr>
              <a:t>給与支払報告書の基本的な作成方法については、以下のパンフレットにてご確認ください。</a:t>
            </a:r>
            <a:endParaRPr lang="ja-JP" altLang="en-US" sz="2000" dirty="0">
              <a:latin typeface="HG創英角ｺﾞｼｯｸUB"/>
              <a:ea typeface="HG創英角ｺﾞｼｯｸUB"/>
            </a:endParaRPr>
          </a:p>
          <a:p>
            <a:pPr algn="l">
              <a:defRPr lang="ja-JP" altLang="en-US"/>
            </a:pPr>
            <a:r>
              <a:rPr lang="ja-JP" altLang="en-US" sz="1800" b="0" dirty="0">
                <a:latin typeface="HG創英角ｺﾞｼｯｸUB"/>
                <a:ea typeface="HG創英角ｺﾞｼｯｸUB"/>
              </a:rPr>
              <a:t>それぞれのリンクは、「関連情報」欄に掲載しています。</a:t>
            </a:r>
          </a:p>
        </p:txBody>
      </p:sp>
      <p:sp>
        <p:nvSpPr>
          <p:cNvPr id="1106" name="四角形 31"/>
          <p:cNvSpPr>
            <a:spLocks noGrp="1"/>
          </p:cNvSpPr>
          <p:nvPr>
            <p:ph idx="1"/>
          </p:nvPr>
        </p:nvSpPr>
        <p:spPr>
          <a:xfrm>
            <a:off x="5079147" y="3069269"/>
            <a:ext cx="3459051" cy="3486212"/>
          </a:xfrm>
          <a:prstGeom prst="rect">
            <a:avLst/>
          </a:prstGeom>
          <a:solidFill>
            <a:srgbClr val="FFFF57"/>
          </a:solidFill>
          <a:ln w="25400" cap="flat" cmpd="sng" algn="ctr">
            <a:noFill/>
            <a:prstDash val="solid"/>
          </a:ln>
        </p:spPr>
        <p:txBody>
          <a:bodyPr anchor="ctr">
            <a:normAutofit/>
          </a:bodyPr>
          <a:lstStyle>
            <a:defPPr>
              <a:defRPr lang="ja-JP">
                <a:solidFill>
                  <a:sysClr val="window" lastClr="FFFFFF"/>
                </a:solidFill>
                <a:latin typeface="Calibri"/>
                <a:ea typeface="ＭＳ Ｐゴシック"/>
              </a:defRPr>
            </a:defPPr>
            <a:lvl1pPr marL="0" algn="l" defTabSz="914400" rtl="0" eaLnBrk="1" latinLnBrk="0" hangingPunct="1">
              <a:defRPr kumimoji="1" sz="1800" kern="1200">
                <a:solidFill>
                  <a:sysClr val="windowText" lastClr="000000"/>
                </a:solidFill>
                <a:latin typeface="Calibri"/>
                <a:ea typeface="ＭＳ Ｐゴシック"/>
                <a:cs typeface="+mn-cs"/>
              </a:defRPr>
            </a:lvl1pPr>
            <a:lvl2pPr marL="457200" algn="l" defTabSz="914400" rtl="0" eaLnBrk="1" latinLnBrk="0" hangingPunct="1">
              <a:defRPr kumimoji="1" sz="1800" kern="1200">
                <a:solidFill>
                  <a:sysClr val="windowText" lastClr="000000"/>
                </a:solidFill>
                <a:latin typeface="Calibri"/>
                <a:ea typeface="ＭＳ Ｐゴシック"/>
                <a:cs typeface="+mn-cs"/>
              </a:defRPr>
            </a:lvl2pPr>
            <a:lvl3pPr marL="914400" algn="l" defTabSz="914400" rtl="0" eaLnBrk="1" latinLnBrk="0" hangingPunct="1">
              <a:defRPr kumimoji="1" sz="1800" kern="1200">
                <a:solidFill>
                  <a:sysClr val="windowText" lastClr="000000"/>
                </a:solidFill>
                <a:latin typeface="Calibri"/>
                <a:ea typeface="ＭＳ Ｐゴシック"/>
                <a:cs typeface="+mn-cs"/>
              </a:defRPr>
            </a:lvl3pPr>
            <a:lvl4pPr marL="1371600" algn="l" defTabSz="914400" rtl="0" eaLnBrk="1" latinLnBrk="0" hangingPunct="1">
              <a:defRPr kumimoji="1" sz="1800" kern="1200">
                <a:solidFill>
                  <a:sysClr val="windowText" lastClr="000000"/>
                </a:solidFill>
                <a:latin typeface="Calibri"/>
                <a:ea typeface="ＭＳ Ｐゴシック"/>
                <a:cs typeface="+mn-cs"/>
              </a:defRPr>
            </a:lvl4pPr>
            <a:lvl5pPr marL="1828800" algn="l" defTabSz="914400" rtl="0" eaLnBrk="1" latinLnBrk="0" hangingPunct="1">
              <a:defRPr kumimoji="1" sz="1800" kern="1200">
                <a:solidFill>
                  <a:sysClr val="windowText" lastClr="000000"/>
                </a:solidFill>
                <a:latin typeface="Calibri"/>
                <a:ea typeface="ＭＳ Ｐゴシック"/>
                <a:cs typeface="+mn-cs"/>
              </a:defRPr>
            </a:lvl5pPr>
            <a:lvl6pPr marL="2286000" algn="l" defTabSz="914400" rtl="0" eaLnBrk="1" latinLnBrk="0" hangingPunct="1">
              <a:defRPr kumimoji="1" sz="1800" kern="1200">
                <a:solidFill>
                  <a:sysClr val="windowText" lastClr="000000"/>
                </a:solidFill>
                <a:latin typeface="Calibri"/>
                <a:ea typeface="ＭＳ Ｐゴシック"/>
                <a:cs typeface="+mn-cs"/>
              </a:defRPr>
            </a:lvl6pPr>
            <a:lvl7pPr marL="2743200" algn="l" defTabSz="914400" rtl="0" eaLnBrk="1" latinLnBrk="0" hangingPunct="1">
              <a:defRPr kumimoji="1" sz="1800" kern="1200">
                <a:solidFill>
                  <a:sysClr val="windowText" lastClr="000000"/>
                </a:solidFill>
                <a:latin typeface="Calibri"/>
                <a:ea typeface="ＭＳ Ｐゴシック"/>
                <a:cs typeface="+mn-cs"/>
              </a:defRPr>
            </a:lvl7pPr>
            <a:lvl8pPr marL="3200400" algn="l" defTabSz="914400" rtl="0" eaLnBrk="1" latinLnBrk="0" hangingPunct="1">
              <a:defRPr kumimoji="1" sz="1800" kern="1200">
                <a:solidFill>
                  <a:sysClr val="windowText" lastClr="000000"/>
                </a:solidFill>
                <a:latin typeface="Calibri"/>
                <a:ea typeface="ＭＳ Ｐゴシック"/>
                <a:cs typeface="+mn-cs"/>
              </a:defRPr>
            </a:lvl8pPr>
            <a:lvl9pPr marL="3657600" algn="l" defTabSz="914400" rtl="0" eaLnBrk="1" latinLnBrk="0" hangingPunct="1">
              <a:defRPr kumimoji="1" sz="1800" kern="1200">
                <a:solidFill>
                  <a:sysClr val="windowText" lastClr="000000"/>
                </a:solidFill>
                <a:latin typeface="Calibri"/>
                <a:ea typeface="ＭＳ Ｐゴシック"/>
                <a:cs typeface="+mn-cs"/>
              </a:defRPr>
            </a:lvl9pPr>
          </a:lstStyle>
          <a:p>
            <a:pPr algn="l">
              <a:defRPr lang="ja-JP" altLang="en-US"/>
            </a:pPr>
            <a:endParaRPr lang="ja-JP" altLang="en-US" b="1" dirty="0">
              <a:solidFill>
                <a:schemeClr val="tx1"/>
              </a:solidFill>
              <a:latin typeface="HG創英角ｺﾞｼｯｸUB"/>
              <a:ea typeface="HG創英角ｺﾞｼｯｸUB"/>
            </a:endParaRPr>
          </a:p>
          <a:p>
            <a:pPr marL="0" indent="0" algn="l">
              <a:buNone/>
              <a:defRPr lang="ja-JP" altLang="en-US"/>
            </a:pPr>
            <a:r>
              <a:rPr lang="ja-JP" altLang="en-US" sz="1800" b="1" dirty="0">
                <a:solidFill>
                  <a:sysClr val="windowText" lastClr="000000"/>
                </a:solidFill>
                <a:latin typeface="HG創英角ｺﾞｼｯｸUB"/>
                <a:ea typeface="HG創英角ｺﾞｼｯｸUB"/>
              </a:rPr>
              <a:t>令和</a:t>
            </a:r>
            <a:r>
              <a:rPr lang="ja-JP" altLang="en-US" b="1" dirty="0">
                <a:latin typeface="HG創英角ｺﾞｼｯｸUB"/>
                <a:ea typeface="HG創英角ｺﾞｼｯｸUB"/>
              </a:rPr>
              <a:t>６</a:t>
            </a:r>
            <a:r>
              <a:rPr lang="ja-JP" altLang="en-US" sz="1800" b="1" dirty="0">
                <a:solidFill>
                  <a:sysClr val="windowText" lastClr="000000"/>
                </a:solidFill>
                <a:latin typeface="HG創英角ｺﾞｼｯｸUB"/>
                <a:ea typeface="HG創英角ｺﾞｼｯｸUB"/>
              </a:rPr>
              <a:t>年分の年末調整に当たっては、定額による所得税額の特別控除（</a:t>
            </a:r>
            <a:r>
              <a:rPr lang="ja-JP" altLang="en-US" sz="1800" b="1" dirty="0">
                <a:solidFill>
                  <a:srgbClr val="FF0000"/>
                </a:solidFill>
                <a:latin typeface="HG創英角ｺﾞｼｯｸUB"/>
                <a:ea typeface="HG創英角ｺﾞｼｯｸUB"/>
              </a:rPr>
              <a:t>定額減税</a:t>
            </a:r>
            <a:r>
              <a:rPr lang="ja-JP" altLang="en-US" sz="1800" b="1" dirty="0">
                <a:solidFill>
                  <a:sysClr val="windowText" lastClr="000000"/>
                </a:solidFill>
                <a:latin typeface="HG創英角ｺﾞｼｯｸUB"/>
                <a:ea typeface="HG創英角ｺﾞｼｯｸUB"/>
              </a:rPr>
              <a:t>）に関する事項を記載する必要がございます。パンフレット記載の注意事項等をご確認いただき、誤りがないようご注意ください。</a:t>
            </a:r>
            <a:endParaRPr lang="ja-JP" altLang="en-US" sz="1800" b="1" dirty="0">
              <a:solidFill>
                <a:schemeClr val="tx1"/>
              </a:solidFill>
              <a:latin typeface="HG創英角ｺﾞｼｯｸUB"/>
              <a:ea typeface="HG創英角ｺﾞｼｯｸUB"/>
            </a:endParaRPr>
          </a:p>
          <a:p>
            <a:pPr marL="0" indent="0" algn="l">
              <a:buNone/>
              <a:defRPr lang="ja-JP" altLang="en-US"/>
            </a:pPr>
            <a:endParaRPr lang="ja-JP" altLang="en-US" sz="1800" b="1" dirty="0">
              <a:solidFill>
                <a:sysClr val="windowText" lastClr="000000"/>
              </a:solidFill>
              <a:latin typeface="HG創英角ｺﾞｼｯｸUB"/>
              <a:ea typeface="HG創英角ｺﾞｼｯｸUB"/>
            </a:endParaRPr>
          </a:p>
          <a:p>
            <a:pPr marL="0" indent="0" algn="l">
              <a:buNone/>
              <a:defRPr lang="ja-JP" altLang="en-US"/>
            </a:pPr>
            <a:r>
              <a:rPr lang="ja-JP" altLang="en-US" sz="1800" b="1" dirty="0">
                <a:solidFill>
                  <a:srgbClr val="FF0000"/>
                </a:solidFill>
                <a:latin typeface="HG創英角ｺﾞｼｯｸUB"/>
                <a:ea typeface="HG創英角ｺﾞｼｯｸUB"/>
              </a:rPr>
              <a:t>　　　</a:t>
            </a:r>
            <a:endParaRPr lang="ja-JP" altLang="en-US" sz="1800" dirty="0">
              <a:solidFill>
                <a:schemeClr val="tx1"/>
              </a:solidFill>
              <a:latin typeface="HG創英角ｺﾞｼｯｸUB"/>
              <a:ea typeface="HG創英角ｺﾞｼｯｸUB"/>
            </a:endParaRPr>
          </a:p>
        </p:txBody>
      </p:sp>
      <p:pic>
        <p:nvPicPr>
          <p:cNvPr id="3" name="図 2" descr="テキスト&#10;&#10;自動的に生成された説明">
            <a:extLst>
              <a:ext uri="{FF2B5EF4-FFF2-40B4-BE49-F238E27FC236}">
                <a16:creationId xmlns:a16="http://schemas.microsoft.com/office/drawing/2014/main" id="{36CFF1CF-DADF-0990-D120-3CA1323478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7984" y="3201995"/>
            <a:ext cx="2007832" cy="3220759"/>
          </a:xfrm>
          <a:prstGeom prst="rect">
            <a:avLst/>
          </a:prstGeom>
        </p:spPr>
      </p:pic>
      <p:pic>
        <p:nvPicPr>
          <p:cNvPr id="5" name="図 4" descr="テーブル&#10;&#10;自動的に生成された説明">
            <a:extLst>
              <a:ext uri="{FF2B5EF4-FFF2-40B4-BE49-F238E27FC236}">
                <a16:creationId xmlns:a16="http://schemas.microsoft.com/office/drawing/2014/main" id="{5B83D27D-57D2-263A-C82F-A8B39C5546A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87824" y="3201995"/>
            <a:ext cx="2007832" cy="307893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1" name="図 453"/>
          <p:cNvPicPr>
            <a:picLocks noChangeAspect="1"/>
          </p:cNvPicPr>
          <p:nvPr/>
        </p:nvPicPr>
        <p:blipFill>
          <a:blip r:embed="rId2"/>
          <a:srcRect l="4840" t="18570" r="-6" b="30850"/>
          <a:stretch>
            <a:fillRect/>
          </a:stretch>
        </p:blipFill>
        <p:spPr>
          <a:xfrm>
            <a:off x="3603600" y="0"/>
            <a:ext cx="5614663" cy="6854613"/>
          </a:xfrm>
          <a:prstGeom prst="rect">
            <a:avLst/>
          </a:prstGeom>
          <a:solidFill>
            <a:schemeClr val="bg1"/>
          </a:solidFill>
          <a:ln>
            <a:solidFill>
              <a:schemeClr val="tx1"/>
            </a:solidFill>
          </a:ln>
        </p:spPr>
      </p:pic>
      <p:sp>
        <p:nvSpPr>
          <p:cNvPr id="1342" name="四角形 479"/>
          <p:cNvSpPr>
            <a:spLocks noGrp="1"/>
          </p:cNvSpPr>
          <p:nvPr>
            <p:ph type="title"/>
          </p:nvPr>
        </p:nvSpPr>
        <p:spPr>
          <a:prstGeom prst="rect">
            <a:avLst/>
          </a:prstGeom>
        </p:spPr>
        <p:txBody>
          <a:bodyPr>
            <a:normAutofit/>
          </a:bodyPr>
          <a:lstStyle/>
          <a:p>
            <a:r>
              <a:rPr kumimoji="1" lang="ja-JP" altLang="en-US" u="sng">
                <a:latin typeface="HG創英角ｺﾞｼｯｸUB"/>
                <a:ea typeface="HG創英角ｺﾞｼｯｸUB"/>
              </a:rPr>
              <a:t>非居住者である扶養親族</a:t>
            </a:r>
          </a:p>
        </p:txBody>
      </p:sp>
      <p:sp>
        <p:nvSpPr>
          <p:cNvPr id="1343" name="四角形 481"/>
          <p:cNvSpPr>
            <a:spLocks noGrp="1"/>
          </p:cNvSpPr>
          <p:nvPr>
            <p:ph type="body" sz="half" idx="2"/>
          </p:nvPr>
        </p:nvSpPr>
        <p:spPr>
          <a:prstGeom prst="rect">
            <a:avLst/>
          </a:prstGeom>
        </p:spPr>
        <p:txBody>
          <a:bodyPr>
            <a:normAutofit/>
          </a:bodyPr>
          <a:lstStyle/>
          <a:p>
            <a:r>
              <a:rPr lang="ja-JP" altLang="en-US" sz="1800" b="0" u="none" dirty="0">
                <a:latin typeface="HG創英角ｺﾞｼｯｸUB"/>
                <a:ea typeface="HG創英角ｺﾞｼｯｸUB"/>
              </a:rPr>
              <a:t>非居住者である扶養の該当者がいる場合は、各種扶養の人数と名前を記載してください。また、右図の　</a:t>
            </a:r>
            <a:endParaRPr lang="ja-JP" altLang="en-US" sz="1800" b="0" dirty="0">
              <a:latin typeface="HG創英角ｺﾞｼｯｸUB"/>
              <a:ea typeface="HG創英角ｺﾞｼｯｸUB"/>
            </a:endParaRPr>
          </a:p>
          <a:p>
            <a:r>
              <a:rPr lang="ja-JP" altLang="en-US" sz="1800" b="0" u="none" dirty="0">
                <a:latin typeface="HG創英角ｺﾞｼｯｸUB"/>
                <a:ea typeface="HG創英角ｺﾞｼｯｸUB"/>
              </a:rPr>
              <a:t>で囲われた部分も</a:t>
            </a:r>
            <a:r>
              <a:rPr lang="ja-JP" altLang="en-US" sz="1800" b="0" dirty="0">
                <a:latin typeface="HG創英角ｺﾞｼｯｸUB"/>
                <a:ea typeface="HG創英角ｺﾞｼｯｸUB"/>
              </a:rPr>
              <a:t>記載してください。</a:t>
            </a:r>
          </a:p>
          <a:p>
            <a:r>
              <a:rPr kumimoji="1" lang="ja-JP" altLang="en-US" sz="1800" dirty="0">
                <a:latin typeface="HG創英角ｺﾞｼｯｸUB"/>
                <a:ea typeface="HG創英角ｺﾞｼｯｸUB"/>
              </a:rPr>
              <a:t>※令和</a:t>
            </a:r>
            <a:r>
              <a:rPr lang="ja-JP" altLang="en-US" sz="1800" dirty="0">
                <a:latin typeface="HG創英角ｺﾞｼｯｸUB"/>
                <a:ea typeface="HG創英角ｺﾞｼｯｸUB"/>
              </a:rPr>
              <a:t>５</a:t>
            </a:r>
            <a:r>
              <a:rPr kumimoji="1" lang="ja-JP" altLang="en-US" sz="1800" dirty="0">
                <a:latin typeface="HG創英角ｺﾞｼｯｸUB"/>
                <a:ea typeface="HG創英角ｺﾞｼｯｸUB"/>
              </a:rPr>
              <a:t>年１月から、扶養控除の対象となる非居住者である扶養親族の範囲が変更になりました。</a:t>
            </a:r>
          </a:p>
          <a:p>
            <a:endParaRPr kumimoji="1" lang="ja-JP" altLang="en-US" sz="1800" dirty="0">
              <a:latin typeface="HG創英角ｺﾞｼｯｸUB"/>
              <a:ea typeface="HG創英角ｺﾞｼｯｸUB"/>
            </a:endParaRPr>
          </a:p>
        </p:txBody>
      </p:sp>
      <p:sp>
        <p:nvSpPr>
          <p:cNvPr id="1344" name="四角形 220"/>
          <p:cNvSpPr/>
          <p:nvPr/>
        </p:nvSpPr>
        <p:spPr>
          <a:xfrm>
            <a:off x="8742347" y="40531"/>
            <a:ext cx="401654" cy="1092123"/>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45" name="四角形 221"/>
          <p:cNvSpPr/>
          <p:nvPr/>
        </p:nvSpPr>
        <p:spPr>
          <a:xfrm>
            <a:off x="5652000" y="4965083"/>
            <a:ext cx="402737" cy="669667"/>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46" name="テキスト 225"/>
          <p:cNvSpPr txBox="1"/>
          <p:nvPr/>
        </p:nvSpPr>
        <p:spPr>
          <a:xfrm>
            <a:off x="6810375" y="812800"/>
            <a:ext cx="182880" cy="368439"/>
          </a:xfrm>
          <a:prstGeom prst="rect">
            <a:avLst/>
          </a:prstGeom>
        </p:spPr>
        <p:txBody>
          <a:bodyPr wrap="none">
            <a:spAutoFit/>
          </a:bodyPr>
          <a:lstStyle/>
          <a:p>
            <a:pPr>
              <a:defRPr lang="ja-JP" altLang="en-US"/>
            </a:pPr>
            <a:endParaRPr lang="ja-JP" altLang="en-US"/>
          </a:p>
        </p:txBody>
      </p:sp>
      <p:sp>
        <p:nvSpPr>
          <p:cNvPr id="1347" name="図形 228"/>
          <p:cNvSpPr/>
          <p:nvPr/>
        </p:nvSpPr>
        <p:spPr>
          <a:xfrm>
            <a:off x="5232287" y="1353748"/>
            <a:ext cx="3388929" cy="491252"/>
          </a:xfrm>
          <a:prstGeom prst="wedgeRoundRectCallout">
            <a:avLst>
              <a:gd name="adj1" fmla="val 56893"/>
              <a:gd name="adj2" fmla="val -128270"/>
              <a:gd name="adj3" fmla="val 16667"/>
            </a:avLst>
          </a:prstGeom>
          <a:solidFill>
            <a:schemeClr val="accent6">
              <a:alpha val="60000"/>
            </a:schemeClr>
          </a:solidFill>
          <a:ln w="25400" cap="flat" cmpd="sng" algn="ctr">
            <a:solidFill>
              <a:schemeClr val="accent6">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48" name="テキスト 226"/>
          <p:cNvSpPr txBox="1"/>
          <p:nvPr/>
        </p:nvSpPr>
        <p:spPr>
          <a:xfrm>
            <a:off x="5323701" y="1413000"/>
            <a:ext cx="3297515" cy="337661"/>
          </a:xfrm>
          <a:prstGeom prst="rect">
            <a:avLst/>
          </a:prstGeom>
        </p:spPr>
        <p:txBody>
          <a:bodyPr wrap="none">
            <a:spAutoFit/>
          </a:bodyPr>
          <a:lstStyle/>
          <a:p>
            <a:pPr>
              <a:defRPr lang="ja-JP" altLang="en-US"/>
            </a:pPr>
            <a:r>
              <a:rPr lang="ja-JP" altLang="en-US" sz="1600">
                <a:latin typeface="HGP創英角ﾎﾟｯﾌﾟ体"/>
                <a:ea typeface="HGP創英角ﾎﾟｯﾌﾟ体"/>
              </a:rPr>
              <a:t>非居住者の合計人数を記載します。</a:t>
            </a:r>
          </a:p>
        </p:txBody>
      </p:sp>
      <p:sp>
        <p:nvSpPr>
          <p:cNvPr id="1349" name="テキスト 229"/>
          <p:cNvSpPr txBox="1"/>
          <p:nvPr/>
        </p:nvSpPr>
        <p:spPr>
          <a:xfrm>
            <a:off x="457200" y="6261100"/>
            <a:ext cx="182880" cy="368439"/>
          </a:xfrm>
          <a:prstGeom prst="rect">
            <a:avLst/>
          </a:prstGeom>
        </p:spPr>
        <p:txBody>
          <a:bodyPr wrap="none">
            <a:spAutoFit/>
          </a:bodyPr>
          <a:lstStyle/>
          <a:p>
            <a:pPr>
              <a:defRPr lang="ja-JP" altLang="en-US"/>
            </a:pPr>
            <a:endParaRPr lang="ja-JP" altLang="en-US"/>
          </a:p>
        </p:txBody>
      </p:sp>
      <p:sp>
        <p:nvSpPr>
          <p:cNvPr id="1350" name="テキスト 231"/>
          <p:cNvSpPr txBox="1"/>
          <p:nvPr/>
        </p:nvSpPr>
        <p:spPr>
          <a:xfrm>
            <a:off x="396000" y="4365000"/>
            <a:ext cx="3141260" cy="2307431"/>
          </a:xfrm>
          <a:prstGeom prst="rect">
            <a:avLst/>
          </a:prstGeom>
        </p:spPr>
        <p:txBody>
          <a:bodyPr wrap="square">
            <a:spAutoFit/>
          </a:bodyPr>
          <a:lstStyle/>
          <a:p>
            <a:endParaRPr kumimoji="1" lang="ja-JP" altLang="en-US"/>
          </a:p>
          <a:p>
            <a:endParaRPr kumimoji="1" lang="ja-JP" altLang="en-US" sz="1050">
              <a:latin typeface="HG創英角ｺﾞｼｯｸUB"/>
              <a:ea typeface="HG創英角ｺﾞｼｯｸUB"/>
            </a:endParaRPr>
          </a:p>
          <a:p>
            <a:r>
              <a:rPr kumimoji="1" lang="ja-JP" altLang="en-US" sz="1050">
                <a:latin typeface="HG創英角ｺﾞｼｯｸUB"/>
                <a:ea typeface="HG創英角ｺﾞｼｯｸUB"/>
              </a:rPr>
              <a:t>①年齢30歳未満の者又は年齢70歳以上の者</a:t>
            </a:r>
            <a:endParaRPr lang="ja-JP" altLang="en-US" sz="1050">
              <a:latin typeface="HG創英角ｺﾞｼｯｸUB"/>
              <a:ea typeface="HG創英角ｺﾞｼｯｸUB"/>
            </a:endParaRPr>
          </a:p>
          <a:p>
            <a:r>
              <a:rPr kumimoji="1" lang="ja-JP" altLang="en-US" sz="1050">
                <a:latin typeface="HG創英角ｺﾞｼｯｸUB"/>
                <a:ea typeface="HG創英角ｺﾞｼｯｸUB"/>
              </a:rPr>
              <a:t>② 年齢30歳未満の者又は年齢70歳以上の者で、留学により国内に住所及び居所を有しなくなった人</a:t>
            </a:r>
            <a:endParaRPr lang="ja-JP" altLang="en-US" sz="1050">
              <a:latin typeface="HG創英角ｺﾞｼｯｸUB"/>
              <a:ea typeface="HG創英角ｺﾞｼｯｸUB"/>
            </a:endParaRPr>
          </a:p>
          <a:p>
            <a:r>
              <a:rPr kumimoji="1" lang="ja-JP" altLang="en-US" sz="1050">
                <a:latin typeface="HG創英角ｺﾞｼｯｸUB"/>
                <a:ea typeface="HG創英角ｺﾞｼｯｸUB"/>
              </a:rPr>
              <a:t>③年齢30歳未満の者又は年齢70歳以上の者で、障害者</a:t>
            </a:r>
            <a:endParaRPr lang="ja-JP" altLang="en-US" sz="1050">
              <a:latin typeface="HG創英角ｺﾞｼｯｸUB"/>
              <a:ea typeface="HG創英角ｺﾞｼｯｸUB"/>
            </a:endParaRPr>
          </a:p>
          <a:p>
            <a:r>
              <a:rPr kumimoji="1" lang="ja-JP" altLang="en-US" sz="1050">
                <a:latin typeface="HG創英角ｺﾞｼｯｸUB"/>
                <a:ea typeface="HG創英角ｺﾞｼｯｸUB"/>
              </a:rPr>
              <a:t>④年齢30歳未満の者又は年齢70歳以上の者で、給与等の支払いを受ける者から前年において生活費又は教育費に充てるための支払いを３８万円以上受けている者</a:t>
            </a:r>
          </a:p>
          <a:p>
            <a:pPr>
              <a:defRPr lang="ja-JP" altLang="en-US"/>
            </a:pPr>
            <a:endParaRPr lang="ja-JP" altLang="en-US" sz="1050"/>
          </a:p>
        </p:txBody>
      </p:sp>
      <p:sp>
        <p:nvSpPr>
          <p:cNvPr id="1351" name="図形 310"/>
          <p:cNvSpPr/>
          <p:nvPr/>
        </p:nvSpPr>
        <p:spPr>
          <a:xfrm>
            <a:off x="4801435" y="4293000"/>
            <a:ext cx="3940912" cy="462624"/>
          </a:xfrm>
          <a:prstGeom prst="wedgeRoundRectCallout">
            <a:avLst>
              <a:gd name="adj1" fmla="val -26783"/>
              <a:gd name="adj2" fmla="val 146340"/>
              <a:gd name="adj3" fmla="val 16667"/>
            </a:avLst>
          </a:prstGeom>
          <a:solidFill>
            <a:schemeClr val="accent6">
              <a:alpha val="60000"/>
            </a:schemeClr>
          </a:solidFill>
          <a:ln w="25400" cap="flat" cmpd="sng" algn="ctr">
            <a:solidFill>
              <a:schemeClr val="accent6">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52" name="テキスト 223"/>
          <p:cNvSpPr txBox="1"/>
          <p:nvPr/>
        </p:nvSpPr>
        <p:spPr>
          <a:xfrm>
            <a:off x="4780609" y="4308859"/>
            <a:ext cx="4081383" cy="337661"/>
          </a:xfrm>
          <a:prstGeom prst="rect">
            <a:avLst/>
          </a:prstGeom>
        </p:spPr>
        <p:txBody>
          <a:bodyPr wrap="none">
            <a:spAutoFit/>
          </a:bodyPr>
          <a:lstStyle/>
          <a:p>
            <a:pPr>
              <a:defRPr lang="ja-JP" altLang="en-US"/>
            </a:pPr>
            <a:r>
              <a:rPr lang="ja-JP" altLang="en-US" sz="1600" b="0" dirty="0">
                <a:latin typeface="HG創英角ﾎﾟｯﾌﾟ体"/>
                <a:ea typeface="HG創英角ﾎﾟｯﾌﾟ体"/>
              </a:rPr>
              <a:t>非居住者の場合は区分に〇を記載します。</a:t>
            </a:r>
            <a:endParaRPr lang="ja-JP" altLang="en-US" sz="1600"/>
          </a:p>
        </p:txBody>
      </p:sp>
      <p:sp>
        <p:nvSpPr>
          <p:cNvPr id="1353" name="四角形 311"/>
          <p:cNvSpPr/>
          <p:nvPr/>
        </p:nvSpPr>
        <p:spPr>
          <a:xfrm>
            <a:off x="2902175" y="2636998"/>
            <a:ext cx="374974" cy="167252"/>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5" name="四角形 329"/>
          <p:cNvSpPr>
            <a:spLocks noGrp="1"/>
          </p:cNvSpPr>
          <p:nvPr>
            <p:ph type="title"/>
          </p:nvPr>
        </p:nvSpPr>
        <p:spPr>
          <a:prstGeom prst="rect">
            <a:avLst/>
          </a:prstGeom>
        </p:spPr>
        <p:txBody>
          <a:bodyPr>
            <a:normAutofit/>
          </a:bodyPr>
          <a:lstStyle/>
          <a:p>
            <a:r>
              <a:rPr kumimoji="1" lang="ja-JP" altLang="en-US" u="sng">
                <a:latin typeface="HG創英角ｺﾞｼｯｸUB"/>
                <a:ea typeface="HG創英角ｺﾞｼｯｸUB"/>
              </a:rPr>
              <a:t>退職手当のある扶養親族</a:t>
            </a:r>
          </a:p>
        </p:txBody>
      </p:sp>
      <p:sp>
        <p:nvSpPr>
          <p:cNvPr id="1356" name="四角形 331"/>
          <p:cNvSpPr>
            <a:spLocks noGrp="1"/>
          </p:cNvSpPr>
          <p:nvPr>
            <p:ph type="body" sz="half" idx="2"/>
          </p:nvPr>
        </p:nvSpPr>
        <p:spPr>
          <a:prstGeom prst="rect">
            <a:avLst/>
          </a:prstGeom>
        </p:spPr>
        <p:txBody>
          <a:bodyPr>
            <a:normAutofit fontScale="92500" lnSpcReduction="10000"/>
          </a:bodyPr>
          <a:lstStyle/>
          <a:p>
            <a:pPr algn="l"/>
            <a:r>
              <a:rPr lang="ja-JP" altLang="en-US" sz="1800" dirty="0">
                <a:latin typeface="HG創英角ｺﾞｼｯｸUB"/>
                <a:ea typeface="HG創英角ｺﾞｼｯｸUB"/>
              </a:rPr>
              <a:t>退職手当のある配偶者又は扶養親族がいる場合には、「摘要」の欄にその者の氏名、生年月日、住所を記載してください。</a:t>
            </a:r>
          </a:p>
          <a:p>
            <a:pPr algn="l"/>
            <a:r>
              <a:rPr lang="ja-JP" altLang="en-US" sz="1800" dirty="0">
                <a:latin typeface="HG創英角ｺﾞｼｯｸUB"/>
                <a:ea typeface="HG創英角ｺﾞｼｯｸUB"/>
              </a:rPr>
              <a:t>氏名の前には（退）と記載し、「５人目以降の１６歳未満の扶養親族の個人番号」の欄に記載する個人番号との対応関係が分かるようにしてください。 </a:t>
            </a:r>
            <a:endParaRPr sz="1800" dirty="0">
              <a:latin typeface="HG創英角ｺﾞｼｯｸUB"/>
              <a:ea typeface="HG創英角ｺﾞｼｯｸUB"/>
            </a:endParaRPr>
          </a:p>
          <a:p>
            <a:pPr algn="l"/>
            <a:endParaRPr lang="ja-JP" altLang="en-US" sz="1800" dirty="0">
              <a:latin typeface="HG創英角ｺﾞｼｯｸUB"/>
              <a:ea typeface="HG創英角ｺﾞｼｯｸUB"/>
            </a:endParaRPr>
          </a:p>
          <a:p>
            <a:pPr algn="l"/>
            <a:r>
              <a:rPr lang="ja-JP" altLang="en-US" sz="1800" dirty="0">
                <a:latin typeface="HG創英角ｺﾞｼｯｸUB"/>
                <a:ea typeface="HG創英角ｺﾞｼｯｸUB"/>
              </a:rPr>
              <a:t>また、その者が障害者、特別障害者、非居住者、寡婦、ひとり親等に該当する場合にはその旨記載してください。</a:t>
            </a:r>
          </a:p>
          <a:p>
            <a:endParaRPr kumimoji="1" lang="ja-JP" altLang="en-US" dirty="0"/>
          </a:p>
        </p:txBody>
      </p:sp>
      <p:sp>
        <p:nvSpPr>
          <p:cNvPr id="1357" name="四角形 62"/>
          <p:cNvSpPr>
            <a:spLocks noGrp="1"/>
          </p:cNvSpPr>
          <p:nvPr>
            <p:ph idx="1"/>
          </p:nvPr>
        </p:nvSpPr>
        <p:spPr>
          <a:prstGeom prst="rect">
            <a:avLst/>
          </a:prstGeom>
        </p:spPr>
        <p:txBody>
          <a:bodyPr/>
          <a:lstStyle/>
          <a:p>
            <a:endParaRPr kumimoji="1" lang="ja-JP" altLang="en-US"/>
          </a:p>
        </p:txBody>
      </p:sp>
      <p:pic>
        <p:nvPicPr>
          <p:cNvPr id="1358" name="図 455"/>
          <p:cNvPicPr>
            <a:picLocks noChangeAspect="1"/>
          </p:cNvPicPr>
          <p:nvPr/>
        </p:nvPicPr>
        <p:blipFill>
          <a:blip r:embed="rId3"/>
          <a:srcRect l="4840" t="18570" r="-24" b="30797"/>
          <a:stretch>
            <a:fillRect/>
          </a:stretch>
        </p:blipFill>
        <p:spPr>
          <a:xfrm>
            <a:off x="3603601" y="0"/>
            <a:ext cx="5848114" cy="6850519"/>
          </a:xfrm>
          <a:prstGeom prst="rect">
            <a:avLst/>
          </a:prstGeom>
          <a:solidFill>
            <a:schemeClr val="bg1"/>
          </a:solidFill>
          <a:ln>
            <a:solidFill>
              <a:schemeClr val="tx1"/>
            </a:solidFill>
          </a:ln>
        </p:spPr>
      </p:pic>
      <p:sp>
        <p:nvSpPr>
          <p:cNvPr id="1359" name="四角形 456"/>
          <p:cNvSpPr/>
          <p:nvPr/>
        </p:nvSpPr>
        <p:spPr>
          <a:xfrm>
            <a:off x="3669249" y="1727027"/>
            <a:ext cx="5739603" cy="838023"/>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60" name="四角形 457"/>
          <p:cNvSpPr/>
          <p:nvPr/>
        </p:nvSpPr>
        <p:spPr>
          <a:xfrm>
            <a:off x="8676000" y="4952421"/>
            <a:ext cx="663688" cy="1898096"/>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61" name="縦書きテキスト プレースホルダー 458"/>
          <p:cNvSpPr txBox="1"/>
          <p:nvPr/>
        </p:nvSpPr>
        <p:spPr>
          <a:xfrm>
            <a:off x="3923479" y="1764252"/>
            <a:ext cx="3522634" cy="763573"/>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solidFill>
                  <a:srgbClr val="FF0000"/>
                </a:solidFill>
                <a:latin typeface="HG創英角ﾎﾟｯﾌﾟ体"/>
                <a:ea typeface="HG創英角ﾎﾟｯﾌﾟ体"/>
              </a:rPr>
              <a:t>（例）　（退）中野　華子　…</a:t>
            </a:r>
          </a:p>
        </p:txBody>
      </p:sp>
      <p:sp>
        <p:nvSpPr>
          <p:cNvPr id="1362" name="図形 459"/>
          <p:cNvSpPr/>
          <p:nvPr/>
        </p:nvSpPr>
        <p:spPr>
          <a:xfrm>
            <a:off x="6822028" y="5661000"/>
            <a:ext cx="1277972" cy="504000"/>
          </a:xfrm>
          <a:prstGeom prst="wedgeRoundRectCallout">
            <a:avLst>
              <a:gd name="adj1" fmla="val 98583"/>
              <a:gd name="adj2" fmla="val 27967"/>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63" name="図形 460"/>
          <p:cNvSpPr/>
          <p:nvPr/>
        </p:nvSpPr>
        <p:spPr>
          <a:xfrm>
            <a:off x="3818340" y="3094218"/>
            <a:ext cx="5325660" cy="622781"/>
          </a:xfrm>
          <a:prstGeom prst="wedgeRoundRectCallout">
            <a:avLst>
              <a:gd name="adj1" fmla="val 1536"/>
              <a:gd name="adj2" fmla="val -167847"/>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64" name="テキスト 461"/>
          <p:cNvSpPr txBox="1"/>
          <p:nvPr/>
        </p:nvSpPr>
        <p:spPr>
          <a:xfrm>
            <a:off x="6946230" y="5727657"/>
            <a:ext cx="1003618" cy="337661"/>
          </a:xfrm>
          <a:prstGeom prst="rect">
            <a:avLst/>
          </a:prstGeom>
        </p:spPr>
        <p:txBody>
          <a:bodyPr wrap="none">
            <a:spAutoFit/>
          </a:bodyPr>
          <a:lstStyle/>
          <a:p>
            <a:pPr>
              <a:defRPr lang="ja-JP" altLang="en-US"/>
            </a:pPr>
            <a:r>
              <a:rPr lang="ja-JP" altLang="en-US" sz="1600" b="0">
                <a:solidFill>
                  <a:schemeClr val="tx1"/>
                </a:solidFill>
                <a:latin typeface="HGP創英角ﾎﾟｯﾌﾟ体"/>
                <a:ea typeface="HGP創英角ﾎﾟｯﾌﾟ体"/>
              </a:rPr>
              <a:t>個人番号</a:t>
            </a:r>
          </a:p>
        </p:txBody>
      </p:sp>
      <p:sp>
        <p:nvSpPr>
          <p:cNvPr id="1365" name="テキスト 212"/>
          <p:cNvSpPr txBox="1"/>
          <p:nvPr/>
        </p:nvSpPr>
        <p:spPr>
          <a:xfrm>
            <a:off x="3962133" y="3257045"/>
            <a:ext cx="5254781" cy="337661"/>
          </a:xfrm>
          <a:prstGeom prst="rect">
            <a:avLst/>
          </a:prstGeom>
        </p:spPr>
        <p:txBody>
          <a:bodyPr wrap="none">
            <a:spAutoFit/>
          </a:bodyPr>
          <a:lstStyle/>
          <a:p>
            <a:pPr>
              <a:defRPr lang="ja-JP" altLang="en-US"/>
            </a:pPr>
            <a:r>
              <a:rPr lang="ja-JP" altLang="en-US" sz="1600" b="0" dirty="0">
                <a:latin typeface="HG創英角ﾎﾟｯﾌﾟ体"/>
                <a:ea typeface="HG創英角ﾎﾟｯﾌﾟ体"/>
              </a:rPr>
              <a:t>適用欄に、例のように「（退）氏名･･･」</a:t>
            </a:r>
            <a:r>
              <a:rPr lang="ja-JP" altLang="en-US" sz="1600">
                <a:latin typeface="HGP創英角ﾎﾟｯﾌﾟ体"/>
                <a:ea typeface="HGP創英角ﾎﾟｯﾌﾟ体"/>
              </a:rPr>
              <a:t>と記載します。</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1" name="四角形 272"/>
          <p:cNvSpPr>
            <a:spLocks noGrp="1"/>
          </p:cNvSpPr>
          <p:nvPr>
            <p:ph type="title"/>
          </p:nvPr>
        </p:nvSpPr>
        <p:spPr>
          <a:xfrm>
            <a:off x="457319" y="273049"/>
            <a:ext cx="3175178" cy="1162051"/>
          </a:xfrm>
          <a:prstGeom prst="rect">
            <a:avLst/>
          </a:prstGeom>
          <a:noFill/>
          <a:ln>
            <a:noFill/>
          </a:ln>
          <a:effectLst/>
        </p:spPr>
        <p:style>
          <a:lnRef idx="2">
            <a:srgbClr val="000000"/>
          </a:lnRef>
          <a:fillRef idx="1">
            <a:srgbClr val="000000"/>
          </a:fillRef>
          <a:effectRef idx="0">
            <a:srgbClr val="000000"/>
          </a:effectRef>
          <a:fontRef idx="minor"/>
        </p:style>
        <p:txBody>
          <a:bodyPr>
            <a:normAutofit fontScale="90000"/>
          </a:bodyPr>
          <a:lstStyle/>
          <a:p>
            <a:endParaRPr kumimoji="1" lang="ja-JP" altLang="en-US"/>
          </a:p>
          <a:p>
            <a:endParaRPr kumimoji="1" lang="ja-JP" altLang="en-US"/>
          </a:p>
          <a:p>
            <a:r>
              <a:rPr kumimoji="1" lang="ja-JP" altLang="en-US" sz="2666" u="sng">
                <a:latin typeface="HG創英角ｺﾞｼｯｸUB"/>
                <a:ea typeface="HG創英角ｺﾞｼｯｸUB"/>
              </a:rPr>
              <a:t>住宅借入金等</a:t>
            </a:r>
          </a:p>
          <a:p>
            <a:r>
              <a:rPr kumimoji="1" lang="ja-JP" altLang="en-US" sz="2666" u="sng">
                <a:latin typeface="HG創英角ｺﾞｼｯｸUB"/>
                <a:ea typeface="HG創英角ｺﾞｼｯｸUB"/>
              </a:rPr>
              <a:t>特別控除</a:t>
            </a:r>
          </a:p>
        </p:txBody>
      </p:sp>
      <p:sp>
        <p:nvSpPr>
          <p:cNvPr id="1372" name="四角形 273"/>
          <p:cNvSpPr>
            <a:spLocks noGrp="1"/>
          </p:cNvSpPr>
          <p:nvPr>
            <p:ph idx="1"/>
          </p:nvPr>
        </p:nvSpPr>
        <p:spPr>
          <a:prstGeom prst="rect">
            <a:avLst/>
          </a:prstGeom>
          <a:ln/>
          <a:effectLst/>
        </p:spPr>
        <p:style>
          <a:lnRef idx="2">
            <a:srgbClr val="000000"/>
          </a:lnRef>
          <a:fillRef idx="1">
            <a:srgbClr val="000000"/>
          </a:fillRef>
          <a:effectRef idx="0">
            <a:srgbClr val="000000"/>
          </a:effectRef>
          <a:fontRef idx="minor"/>
        </p:style>
        <p:txBody>
          <a:bodyPr>
            <a:normAutofit/>
          </a:bodyPr>
          <a:lstStyle/>
          <a:p>
            <a:endParaRPr kumimoji="1" lang="ja-JP" altLang="en-US"/>
          </a:p>
        </p:txBody>
      </p:sp>
      <p:sp>
        <p:nvSpPr>
          <p:cNvPr id="1373" name="四角形 274"/>
          <p:cNvSpPr>
            <a:spLocks noGrp="1"/>
          </p:cNvSpPr>
          <p:nvPr>
            <p:ph type="body" sz="half" idx="2"/>
          </p:nvPr>
        </p:nvSpPr>
        <p:spPr>
          <a:prstGeom prst="rect">
            <a:avLst/>
          </a:prstGeom>
          <a:noFill/>
          <a:ln>
            <a:noFill/>
          </a:ln>
          <a:effectLst/>
        </p:spPr>
        <p:style>
          <a:lnRef idx="2">
            <a:srgbClr val="000000"/>
          </a:lnRef>
          <a:fillRef idx="1">
            <a:srgbClr val="000000"/>
          </a:fillRef>
          <a:effectRef idx="0">
            <a:srgbClr val="000000"/>
          </a:effectRef>
          <a:fontRef idx="minor"/>
        </p:style>
        <p:txBody>
          <a:bodyPr>
            <a:normAutofit/>
          </a:bodyPr>
          <a:lstStyle/>
          <a:p>
            <a:r>
              <a:rPr kumimoji="1" lang="ja-JP" altLang="en-US" sz="1800">
                <a:latin typeface="HG創英角ｺﾞｼｯｸUB"/>
                <a:ea typeface="HG創英角ｺﾞｼｯｸUB"/>
              </a:rPr>
              <a:t>住宅借入金等特別控除は、所得税の源泉徴収税額から引ききれなかった場合に、基準の範囲内で住民税から控除します。</a:t>
            </a:r>
          </a:p>
          <a:p>
            <a:r>
              <a:rPr kumimoji="1" lang="ja-JP" altLang="en-US" sz="1800">
                <a:latin typeface="HG創英角ｺﾞｼｯｸUB"/>
                <a:ea typeface="HG創英角ｺﾞｼｯｸUB"/>
              </a:rPr>
              <a:t>右図の　　　部分は例年記載漏れが多数見受けられます。</a:t>
            </a:r>
          </a:p>
          <a:p>
            <a:r>
              <a:rPr kumimoji="1" lang="ja-JP" altLang="en-US" sz="1800">
                <a:latin typeface="HG創英角ｺﾞｼｯｸUB"/>
                <a:ea typeface="HG創英角ｺﾞｼｯｸUB"/>
              </a:rPr>
              <a:t>正確な住民税計算のため、必ず記載してください。</a:t>
            </a:r>
          </a:p>
        </p:txBody>
      </p:sp>
      <p:pic>
        <p:nvPicPr>
          <p:cNvPr id="1374" name="図 159"/>
          <p:cNvPicPr>
            <a:picLocks noChangeAspect="1"/>
          </p:cNvPicPr>
          <p:nvPr/>
        </p:nvPicPr>
        <p:blipFill>
          <a:blip r:embed="rId3"/>
          <a:srcRect l="4840" t="13586" r="-1329" b="38737"/>
          <a:stretch>
            <a:fillRect/>
          </a:stretch>
        </p:blipFill>
        <p:spPr>
          <a:xfrm>
            <a:off x="3638240" y="1592"/>
            <a:ext cx="5505762" cy="6856408"/>
          </a:xfrm>
          <a:prstGeom prst="rect">
            <a:avLst/>
          </a:prstGeom>
          <a:solidFill>
            <a:schemeClr val="bg1"/>
          </a:solidFill>
          <a:ln>
            <a:solidFill>
              <a:schemeClr val="tx1"/>
            </a:solidFill>
          </a:ln>
        </p:spPr>
      </p:pic>
      <p:sp>
        <p:nvSpPr>
          <p:cNvPr id="1375" name="四角形 160"/>
          <p:cNvSpPr/>
          <p:nvPr/>
        </p:nvSpPr>
        <p:spPr>
          <a:xfrm>
            <a:off x="4068000" y="4556415"/>
            <a:ext cx="1152281" cy="593659"/>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76" name="四角形 161"/>
          <p:cNvSpPr/>
          <p:nvPr/>
        </p:nvSpPr>
        <p:spPr>
          <a:xfrm>
            <a:off x="5219851" y="3989977"/>
            <a:ext cx="1583423" cy="591023"/>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77" name="四角形 162"/>
          <p:cNvSpPr/>
          <p:nvPr/>
        </p:nvSpPr>
        <p:spPr>
          <a:xfrm>
            <a:off x="6803798" y="3989977"/>
            <a:ext cx="934459" cy="593659"/>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78" name="四角形 163"/>
          <p:cNvSpPr/>
          <p:nvPr/>
        </p:nvSpPr>
        <p:spPr>
          <a:xfrm>
            <a:off x="7592838" y="1896673"/>
            <a:ext cx="1410216" cy="685440"/>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79" name="図形 164"/>
          <p:cNvSpPr/>
          <p:nvPr/>
        </p:nvSpPr>
        <p:spPr>
          <a:xfrm>
            <a:off x="6615318" y="2853000"/>
            <a:ext cx="1556682" cy="846090"/>
          </a:xfrm>
          <a:prstGeom prst="wedgeRoundRectCallout">
            <a:avLst>
              <a:gd name="adj1" fmla="val -4488"/>
              <a:gd name="adj2" fmla="val 118098"/>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80" name="縦書きテキスト プレースホルダー 165"/>
          <p:cNvSpPr txBox="1"/>
          <p:nvPr/>
        </p:nvSpPr>
        <p:spPr>
          <a:xfrm>
            <a:off x="6385878" y="2935517"/>
            <a:ext cx="1930122" cy="763573"/>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600" b="0" dirty="0">
                <a:latin typeface="HG創英角ﾎﾟｯﾌﾟ体"/>
                <a:ea typeface="HG創英角ﾎﾟｯﾌﾟ体"/>
              </a:rPr>
              <a:t>住宅借入金等</a:t>
            </a:r>
          </a:p>
          <a:p>
            <a:pPr marL="0" indent="0" algn="ctr">
              <a:buFont typeface="Arial" panose="020B0604020202020204" pitchFamily="34" charset="0"/>
              <a:buNone/>
            </a:pPr>
            <a:r>
              <a:rPr lang="ja-JP" altLang="en-US" sz="1600" b="0" dirty="0">
                <a:latin typeface="HG創英角ﾎﾟｯﾌﾟ体"/>
                <a:ea typeface="HG創英角ﾎﾟｯﾌﾟ体"/>
              </a:rPr>
              <a:t>特別控除区分</a:t>
            </a:r>
          </a:p>
          <a:p>
            <a:pPr marL="0" indent="0" algn="ctr">
              <a:buFont typeface="Arial" panose="020B0604020202020204" pitchFamily="34" charset="0"/>
              <a:buNone/>
            </a:pPr>
            <a:endParaRPr lang="ja-JP" altLang="en-US" sz="1200" b="0" dirty="0">
              <a:latin typeface="HG創英角ﾎﾟｯﾌﾟ体"/>
              <a:ea typeface="HG創英角ﾎﾟｯﾌﾟ体"/>
            </a:endParaRPr>
          </a:p>
        </p:txBody>
      </p:sp>
      <p:sp>
        <p:nvSpPr>
          <p:cNvPr id="1381" name="図形 166"/>
          <p:cNvSpPr/>
          <p:nvPr/>
        </p:nvSpPr>
        <p:spPr>
          <a:xfrm>
            <a:off x="4788000" y="2712432"/>
            <a:ext cx="1728000" cy="506297"/>
          </a:xfrm>
          <a:prstGeom prst="wedgeRoundRectCallout">
            <a:avLst>
              <a:gd name="adj1" fmla="val 4298"/>
              <a:gd name="adj2" fmla="val 244207"/>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82" name="縦書きテキスト プレースホルダー 167"/>
          <p:cNvSpPr txBox="1"/>
          <p:nvPr/>
        </p:nvSpPr>
        <p:spPr>
          <a:xfrm>
            <a:off x="4801878" y="2565000"/>
            <a:ext cx="1930122" cy="763573"/>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居住開始年月日</a:t>
            </a:r>
          </a:p>
        </p:txBody>
      </p:sp>
      <p:sp>
        <p:nvSpPr>
          <p:cNvPr id="1383" name="図形 158"/>
          <p:cNvSpPr/>
          <p:nvPr/>
        </p:nvSpPr>
        <p:spPr>
          <a:xfrm>
            <a:off x="3465084" y="5484280"/>
            <a:ext cx="2301855" cy="763573"/>
          </a:xfrm>
          <a:prstGeom prst="wedgeRoundRectCallout">
            <a:avLst>
              <a:gd name="adj1" fmla="val 5007"/>
              <a:gd name="adj2" fmla="val -118211"/>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84" name="縦書きテキスト プレースホルダー 168"/>
          <p:cNvSpPr txBox="1"/>
          <p:nvPr/>
        </p:nvSpPr>
        <p:spPr>
          <a:xfrm>
            <a:off x="3465911" y="5484280"/>
            <a:ext cx="2298296" cy="763573"/>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600" b="0" dirty="0">
                <a:latin typeface="HG創英角ﾎﾟｯﾌﾟ体"/>
                <a:ea typeface="HG創英角ﾎﾟｯﾌﾟ体"/>
              </a:rPr>
              <a:t>住宅借入金等特別控除</a:t>
            </a:r>
          </a:p>
          <a:p>
            <a:pPr marL="0" indent="0" algn="ctr">
              <a:buFont typeface="Arial" panose="020B0604020202020204" pitchFamily="34" charset="0"/>
              <a:buNone/>
            </a:pPr>
            <a:r>
              <a:rPr lang="ja-JP" altLang="en-US" sz="1600" b="0" dirty="0">
                <a:latin typeface="HG創英角ﾎﾟｯﾌﾟ体"/>
                <a:ea typeface="HG創英角ﾎﾟｯﾌﾟ体"/>
              </a:rPr>
              <a:t>可能額</a:t>
            </a:r>
          </a:p>
        </p:txBody>
      </p:sp>
      <p:sp>
        <p:nvSpPr>
          <p:cNvPr id="1385" name="図形 170"/>
          <p:cNvSpPr/>
          <p:nvPr/>
        </p:nvSpPr>
        <p:spPr>
          <a:xfrm>
            <a:off x="6156000" y="736669"/>
            <a:ext cx="1685061" cy="964139"/>
          </a:xfrm>
          <a:prstGeom prst="wedgeRoundRectCallout">
            <a:avLst>
              <a:gd name="adj1" fmla="val 42517"/>
              <a:gd name="adj2" fmla="val 105225"/>
              <a:gd name="adj3" fmla="val 16667"/>
            </a:avLst>
          </a:prstGeom>
          <a:solidFill>
            <a:schemeClr val="accent6">
              <a:alpha val="60000"/>
            </a:schemeClr>
          </a:solidFill>
          <a:ln w="25400" cap="flat" cmpd="sng" algn="ctr">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86" name="縦書きテキスト プレースホルダー 171"/>
          <p:cNvSpPr txBox="1"/>
          <p:nvPr/>
        </p:nvSpPr>
        <p:spPr>
          <a:xfrm>
            <a:off x="6053196" y="937235"/>
            <a:ext cx="1930122" cy="763573"/>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600" b="0" dirty="0">
                <a:latin typeface="HG創英角ﾎﾟｯﾌﾟ体"/>
                <a:ea typeface="HG創英角ﾎﾟｯﾌﾟ体"/>
              </a:rPr>
              <a:t>住宅借入金等</a:t>
            </a:r>
          </a:p>
          <a:p>
            <a:pPr marL="0" indent="0" algn="ctr">
              <a:buFont typeface="Arial" panose="020B0604020202020204" pitchFamily="34" charset="0"/>
              <a:buNone/>
            </a:pPr>
            <a:r>
              <a:rPr lang="ja-JP" altLang="en-US" sz="1600" b="0" dirty="0">
                <a:latin typeface="HG創英角ﾎﾟｯﾌﾟ体"/>
                <a:ea typeface="HG創英角ﾎﾟｯﾌﾟ体"/>
              </a:rPr>
              <a:t>特別控除の額</a:t>
            </a:r>
          </a:p>
          <a:p>
            <a:pPr marL="0" indent="0" algn="ctr">
              <a:buFont typeface="Arial" panose="020B0604020202020204" pitchFamily="34" charset="0"/>
              <a:buNone/>
            </a:pPr>
            <a:endParaRPr lang="ja-JP" altLang="en-US" sz="1200" b="0" dirty="0">
              <a:latin typeface="HG創英角ﾎﾟｯﾌﾟ体"/>
              <a:ea typeface="HG創英角ﾎﾟｯﾌﾟ体"/>
            </a:endParaRPr>
          </a:p>
        </p:txBody>
      </p:sp>
      <p:sp>
        <p:nvSpPr>
          <p:cNvPr id="1387" name="四角形 172"/>
          <p:cNvSpPr/>
          <p:nvPr/>
        </p:nvSpPr>
        <p:spPr>
          <a:xfrm>
            <a:off x="1322790" y="3218729"/>
            <a:ext cx="441210" cy="210271"/>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3" name="四角形 57"/>
          <p:cNvPicPr>
            <a:picLocks noGrp="1"/>
          </p:cNvPicPr>
          <p:nvPr>
            <p:ph idx="1"/>
          </p:nvPr>
        </p:nvPicPr>
        <p:blipFill>
          <a:blip r:embed="rId3"/>
          <a:stretch>
            <a:fillRect/>
          </a:stretch>
        </p:blipFill>
        <p:spPr>
          <a:xfrm>
            <a:off x="3603600" y="0"/>
            <a:ext cx="5504180" cy="6864417"/>
          </a:xfrm>
          <a:prstGeom prst="rect">
            <a:avLst/>
          </a:prstGeom>
        </p:spPr>
      </p:pic>
      <p:sp>
        <p:nvSpPr>
          <p:cNvPr id="1394" name="図形 278"/>
          <p:cNvSpPr/>
          <p:nvPr/>
        </p:nvSpPr>
        <p:spPr>
          <a:xfrm>
            <a:off x="4462040" y="1849010"/>
            <a:ext cx="4279466" cy="2946236"/>
          </a:xfrm>
          <a:prstGeom prst="foldedCorner">
            <a:avLst>
              <a:gd name="adj" fmla="val 38298"/>
            </a:avLst>
          </a:prstGeom>
          <a:solidFill>
            <a:schemeClr val="accent4">
              <a:lumMod val="40000"/>
              <a:lumOff val="60000"/>
              <a:alpha val="90000"/>
            </a:schemeClr>
          </a:solidFill>
          <a:ln w="57150" cap="flat" cmpd="sng" algn="ctr">
            <a:solidFill>
              <a:schemeClr val="accent2"/>
            </a:solidFill>
            <a:prstDash val="solid"/>
          </a:ln>
        </p:spPr>
        <p:style>
          <a:lnRef idx="2">
            <a:schemeClr val="accent6"/>
          </a:lnRef>
          <a:fillRef idx="1">
            <a:schemeClr val="lt1"/>
          </a:fillRef>
          <a:effectRef idx="0">
            <a:schemeClr val="accent6"/>
          </a:effectRef>
          <a:fontRef idx="minor">
            <a:schemeClr val="dk1"/>
          </a:fontRef>
        </p:style>
        <p:txBody>
          <a:bodyPr anchor="ctr"/>
          <a:lstStyle/>
          <a:p>
            <a:pPr algn="l"/>
            <a:endParaRPr lang="ja-JP" altLang="en-US">
              <a:solidFill>
                <a:schemeClr val="tx1"/>
              </a:solidFill>
              <a:latin typeface="HG創英角ｺﾞｼｯｸUB"/>
              <a:ea typeface="HG創英角ｺﾞｼｯｸUB"/>
            </a:endParaRPr>
          </a:p>
          <a:p>
            <a:pPr algn="l"/>
            <a:endParaRPr lang="ja-JP" altLang="en-US">
              <a:solidFill>
                <a:schemeClr val="tx1"/>
              </a:solidFill>
              <a:latin typeface="HG創英角ｺﾞｼｯｸUB"/>
              <a:ea typeface="HG創英角ｺﾞｼｯｸUB"/>
            </a:endParaRPr>
          </a:p>
        </p:txBody>
      </p:sp>
      <p:sp>
        <p:nvSpPr>
          <p:cNvPr id="1395" name="四角形 366"/>
          <p:cNvSpPr>
            <a:spLocks noGrp="1"/>
          </p:cNvSpPr>
          <p:nvPr>
            <p:ph type="title"/>
          </p:nvPr>
        </p:nvSpPr>
        <p:spPr>
          <a:prstGeom prst="rect">
            <a:avLst/>
          </a:prstGeom>
        </p:spPr>
        <p:txBody>
          <a:bodyPr>
            <a:normAutofit/>
          </a:bodyPr>
          <a:lstStyle/>
          <a:p>
            <a:r>
              <a:rPr kumimoji="1" lang="ja-JP" altLang="en-US" u="sng" dirty="0">
                <a:latin typeface="HG創英角ｺﾞｼｯｸUB"/>
                <a:ea typeface="HG創英角ｺﾞｼｯｸUB"/>
              </a:rPr>
              <a:t>総括表の送付</a:t>
            </a:r>
          </a:p>
        </p:txBody>
      </p:sp>
      <p:sp>
        <p:nvSpPr>
          <p:cNvPr id="1396" name="四角形 368"/>
          <p:cNvSpPr>
            <a:spLocks noGrp="1"/>
          </p:cNvSpPr>
          <p:nvPr>
            <p:ph type="body" sz="half" idx="2"/>
          </p:nvPr>
        </p:nvSpPr>
        <p:spPr>
          <a:xfrm>
            <a:off x="457202" y="1700403"/>
            <a:ext cx="3008312" cy="4829440"/>
          </a:xfrm>
          <a:prstGeom prst="rect">
            <a:avLst/>
          </a:prstGeom>
        </p:spPr>
        <p:txBody>
          <a:bodyPr>
            <a:normAutofit/>
          </a:bodyPr>
          <a:lstStyle/>
          <a:p>
            <a:pPr algn="l"/>
            <a:endParaRPr lang="ja-JP" altLang="en-US" dirty="0">
              <a:solidFill>
                <a:schemeClr val="tx1"/>
              </a:solidFill>
              <a:latin typeface="HG創英角ｺﾞｼｯｸUB"/>
              <a:ea typeface="HG創英角ｺﾞｼｯｸUB"/>
            </a:endParaRPr>
          </a:p>
          <a:p>
            <a:pPr algn="l"/>
            <a:r>
              <a:rPr lang="ja-JP" altLang="en-US" sz="1945" dirty="0">
                <a:solidFill>
                  <a:schemeClr val="tx1"/>
                </a:solidFill>
                <a:latin typeface="HG創英角ｺﾞｼｯｸUB"/>
                <a:ea typeface="HG創英角ｺﾞｼｯｸUB"/>
              </a:rPr>
              <a:t>既に中野区で特別徴収義務者指定番号を付与されており、令和６年度にｅＬＴＡＸでなく書面で給与支払報告書を提出いただいた給与支払者の方には、指定番号、名称、所在地等をあらかじめ印刷した「総括表」を１１月中旬に発送しますので、ご利用ください。</a:t>
            </a:r>
          </a:p>
          <a:p>
            <a:pPr algn="l"/>
            <a:endParaRPr lang="ja-JP" altLang="en-US" sz="2322" dirty="0">
              <a:solidFill>
                <a:schemeClr val="tx1"/>
              </a:solidFill>
              <a:latin typeface="HG創英角ｺﾞｼｯｸUB"/>
              <a:ea typeface="HG創英角ｺﾞｼｯｸUB"/>
            </a:endParaRPr>
          </a:p>
          <a:p>
            <a:endParaRPr kumimoji="1" lang="ja-JP" altLang="en-US" sz="1945" dirty="0"/>
          </a:p>
        </p:txBody>
      </p:sp>
      <p:sp>
        <p:nvSpPr>
          <p:cNvPr id="1397" name="テキスト 210"/>
          <p:cNvSpPr txBox="1"/>
          <p:nvPr/>
        </p:nvSpPr>
        <p:spPr>
          <a:xfrm>
            <a:off x="4461527" y="2133000"/>
            <a:ext cx="4286473" cy="2308324"/>
          </a:xfrm>
          <a:prstGeom prst="rect">
            <a:avLst/>
          </a:prstGeom>
        </p:spPr>
        <p:txBody>
          <a:bodyPr wrap="square">
            <a:spAutoFit/>
          </a:bodyPr>
          <a:lstStyle/>
          <a:p>
            <a:pPr algn="l">
              <a:defRPr lang="ja-JP" altLang="en-US"/>
            </a:pPr>
            <a:r>
              <a:rPr lang="ja-JP" altLang="en-US" dirty="0">
                <a:solidFill>
                  <a:srgbClr val="FF0000"/>
                </a:solidFill>
                <a:latin typeface="HG創英角ｺﾞｼｯｸUB"/>
                <a:ea typeface="HG創英角ｺﾞｼｯｸUB"/>
              </a:rPr>
              <a:t>個人別明細書は個別に送付しておりません。</a:t>
            </a:r>
          </a:p>
          <a:p>
            <a:pPr algn="l">
              <a:defRPr lang="ja-JP" altLang="en-US"/>
            </a:pPr>
            <a:r>
              <a:rPr lang="ja-JP" altLang="en-US" dirty="0">
                <a:solidFill>
                  <a:srgbClr val="FF0000"/>
                </a:solidFill>
                <a:latin typeface="HG創英角ｺﾞｼｯｸUB"/>
                <a:ea typeface="HG創英角ｺﾞｼｯｸUB"/>
              </a:rPr>
              <a:t>中野区ホームページでダウンロードしていただくか、中野区役所２階１１番窓口、又は中野税務署で取得してください。(区役所及び税務署での配布は</a:t>
            </a:r>
            <a:endParaRPr lang="ja-JP" altLang="en-US" sz="2322" dirty="0">
              <a:solidFill>
                <a:srgbClr val="FF0000"/>
              </a:solidFill>
              <a:latin typeface="HG創英角ｺﾞｼｯｸUB"/>
              <a:ea typeface="HG創英角ｺﾞｼｯｸUB"/>
            </a:endParaRPr>
          </a:p>
          <a:p>
            <a:pPr algn="l">
              <a:defRPr lang="ja-JP" altLang="en-US"/>
            </a:pPr>
            <a:r>
              <a:rPr lang="ja-JP" altLang="en-US" dirty="0">
                <a:solidFill>
                  <a:srgbClr val="FF0000"/>
                </a:solidFill>
                <a:latin typeface="HG創英角ｺﾞｼｯｸUB"/>
                <a:ea typeface="HG創英角ｺﾞｼｯｸUB"/>
              </a:rPr>
              <a:t>１１月上旬頃を予定しています。)</a:t>
            </a:r>
          </a:p>
          <a:p>
            <a:pPr>
              <a:defRPr lang="ja-JP" altLang="en-US"/>
            </a:pPr>
            <a:endParaRPr lang="ja-JP" altLang="en-US" dirty="0"/>
          </a:p>
        </p:txBody>
      </p:sp>
      <p:sp>
        <p:nvSpPr>
          <p:cNvPr id="11" name="正方形/長方形 10">
            <a:extLst>
              <a:ext uri="{FF2B5EF4-FFF2-40B4-BE49-F238E27FC236}">
                <a16:creationId xmlns:a16="http://schemas.microsoft.com/office/drawing/2014/main" id="{CC13BDC4-E465-7CD5-388E-0A3EBA5A0812}"/>
              </a:ext>
            </a:extLst>
          </p:cNvPr>
          <p:cNvSpPr/>
          <p:nvPr/>
        </p:nvSpPr>
        <p:spPr>
          <a:xfrm>
            <a:off x="5040052" y="177947"/>
            <a:ext cx="108012" cy="20362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07427D3-D636-DA57-51AC-A8D8DC46979E}"/>
              </a:ext>
            </a:extLst>
          </p:cNvPr>
          <p:cNvSpPr/>
          <p:nvPr/>
        </p:nvSpPr>
        <p:spPr>
          <a:xfrm>
            <a:off x="5904148" y="191069"/>
            <a:ext cx="108012" cy="20362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8BF3E91-0097-A019-0F9A-69FE7C65D3A0}"/>
              </a:ext>
            </a:extLst>
          </p:cNvPr>
          <p:cNvSpPr txBox="1"/>
          <p:nvPr/>
        </p:nvSpPr>
        <p:spPr>
          <a:xfrm>
            <a:off x="4940009" y="152636"/>
            <a:ext cx="308098" cy="307777"/>
          </a:xfrm>
          <a:prstGeom prst="rect">
            <a:avLst/>
          </a:prstGeom>
          <a:noFill/>
        </p:spPr>
        <p:txBody>
          <a:bodyPr wrap="none" rtlCol="0">
            <a:spAutoFit/>
          </a:bodyPr>
          <a:lstStyle/>
          <a:p>
            <a:r>
              <a:rPr kumimoji="1" lang="ja-JP" altLang="en-US" sz="1400" b="1" dirty="0"/>
              <a:t>７</a:t>
            </a:r>
          </a:p>
        </p:txBody>
      </p:sp>
      <p:sp>
        <p:nvSpPr>
          <p:cNvPr id="14" name="テキスト ボックス 13">
            <a:extLst>
              <a:ext uri="{FF2B5EF4-FFF2-40B4-BE49-F238E27FC236}">
                <a16:creationId xmlns:a16="http://schemas.microsoft.com/office/drawing/2014/main" id="{35FF5EA2-C525-7003-0A35-900353714C8B}"/>
              </a:ext>
            </a:extLst>
          </p:cNvPr>
          <p:cNvSpPr txBox="1"/>
          <p:nvPr/>
        </p:nvSpPr>
        <p:spPr>
          <a:xfrm>
            <a:off x="5804105" y="152636"/>
            <a:ext cx="308098" cy="307777"/>
          </a:xfrm>
          <a:prstGeom prst="rect">
            <a:avLst/>
          </a:prstGeom>
          <a:noFill/>
        </p:spPr>
        <p:txBody>
          <a:bodyPr wrap="none" rtlCol="0">
            <a:spAutoFit/>
          </a:bodyPr>
          <a:lstStyle/>
          <a:p>
            <a:r>
              <a:rPr kumimoji="1" lang="ja-JP" altLang="en-US" sz="1400" b="1" dirty="0"/>
              <a:t>６</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4" name="縦書きテキスト プレースホルダー 61"/>
          <p:cNvSpPr/>
          <p:nvPr/>
        </p:nvSpPr>
        <p:spPr>
          <a:xfrm>
            <a:off x="-252000" y="0"/>
            <a:ext cx="4027347" cy="871968"/>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kumimoji="1" lang="en-US" altLang="ja-JP" sz="2400" b="0" dirty="0">
                <a:latin typeface="HG創英角ｺﾞｼｯｸUB"/>
                <a:ea typeface="HG創英角ｺﾞｼｯｸUB"/>
              </a:rPr>
              <a:t>【</a:t>
            </a:r>
            <a:r>
              <a:rPr kumimoji="1" lang="ja-JP" altLang="en-US" sz="2400" b="0" dirty="0">
                <a:solidFill>
                  <a:schemeClr val="tx1"/>
                </a:solidFill>
                <a:latin typeface="HG創英角ｺﾞｼｯｸUB"/>
                <a:ea typeface="HG創英角ｺﾞｼｯｸUB"/>
              </a:rPr>
              <a:t>住民税</a:t>
            </a:r>
            <a:r>
              <a:rPr kumimoji="1" lang="ja-JP" altLang="en-US" sz="2400" b="0" dirty="0">
                <a:latin typeface="HG創英角ｺﾞｼｯｸUB"/>
                <a:ea typeface="HG創英角ｺﾞｼｯｸUB"/>
              </a:rPr>
              <a:t>の概要</a:t>
            </a:r>
            <a:r>
              <a:rPr kumimoji="1" lang="en-US" altLang="ja-JP" sz="2400" b="0" dirty="0">
                <a:latin typeface="HG創英角ｺﾞｼｯｸUB"/>
                <a:ea typeface="HG創英角ｺﾞｼｯｸUB"/>
              </a:rPr>
              <a:t>】</a:t>
            </a:r>
            <a:endParaRPr kumimoji="1" lang="ja-JP" altLang="en-US" sz="2400" b="0" u="heavy" dirty="0">
              <a:solidFill>
                <a:srgbClr val="FF0000"/>
              </a:solidFill>
              <a:latin typeface="HG創英角ｺﾞｼｯｸUB"/>
              <a:ea typeface="HG創英角ｺﾞｼｯｸUB"/>
            </a:endParaRPr>
          </a:p>
        </p:txBody>
      </p:sp>
      <p:sp>
        <p:nvSpPr>
          <p:cNvPr id="1115" name="縦書きテキスト プレースホルダー 62"/>
          <p:cNvSpPr/>
          <p:nvPr/>
        </p:nvSpPr>
        <p:spPr>
          <a:xfrm>
            <a:off x="546391" y="645000"/>
            <a:ext cx="8415339" cy="2020379"/>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b="0" dirty="0">
                <a:highlight>
                  <a:srgbClr val="FFFF00"/>
                </a:highlight>
                <a:latin typeface="HG創英角ｺﾞｼｯｸUB"/>
                <a:ea typeface="HG創英角ｺﾞｼｯｸUB"/>
              </a:rPr>
              <a:t>＜徴収方法＞</a:t>
            </a:r>
            <a:endParaRPr lang="en-US" altLang="ja-JP" sz="1800" b="0" u="sng" dirty="0">
              <a:highlight>
                <a:srgbClr val="FFFF00"/>
              </a:highlight>
              <a:latin typeface="HG創英角ｺﾞｼｯｸUB"/>
              <a:ea typeface="HG創英角ｺﾞｼｯｸUB"/>
            </a:endParaRPr>
          </a:p>
          <a:p>
            <a:pPr marL="0" indent="0">
              <a:buNone/>
            </a:pPr>
            <a:r>
              <a:rPr lang="ja-JP" altLang="en-US" sz="1800" b="0" dirty="0">
                <a:latin typeface="HG創英角ｺﾞｼｯｸUB"/>
                <a:ea typeface="HG創英角ｺﾞｼｯｸUB"/>
              </a:rPr>
              <a:t>　○</a:t>
            </a:r>
            <a:r>
              <a:rPr lang="ja-JP" altLang="en-US" sz="1800" b="0" dirty="0">
                <a:solidFill>
                  <a:srgbClr val="FF0000"/>
                </a:solidFill>
                <a:latin typeface="HG創英角ｺﾞｼｯｸUB"/>
                <a:ea typeface="HG創英角ｺﾞｼｯｸUB"/>
              </a:rPr>
              <a:t>給与特別徴収</a:t>
            </a:r>
            <a:r>
              <a:rPr lang="ja-JP" altLang="en-US" sz="1800" b="0" dirty="0">
                <a:latin typeface="HG創英角ｺﾞｼｯｸUB"/>
                <a:ea typeface="HG創英角ｺﾞｼｯｸUB"/>
              </a:rPr>
              <a:t>・・・給与支払者が、給与から差し引いて区市町村に納入</a:t>
            </a:r>
          </a:p>
          <a:p>
            <a:pPr marL="0" indent="0">
              <a:buNone/>
            </a:pPr>
            <a:r>
              <a:rPr lang="ja-JP" altLang="en-US" sz="1800" b="0" dirty="0">
                <a:latin typeface="HG創英角ｺﾞｼｯｸUB"/>
                <a:ea typeface="HG創英角ｺﾞｼｯｸUB"/>
              </a:rPr>
              <a:t>　　　　　　　　　　　する方法です。</a:t>
            </a:r>
          </a:p>
          <a:p>
            <a:pPr marL="0" indent="0">
              <a:buNone/>
            </a:pPr>
            <a:r>
              <a:rPr lang="ja-JP" altLang="en-US" sz="1800" b="0" dirty="0">
                <a:latin typeface="HG創英角ｺﾞｼｯｸUB"/>
                <a:ea typeface="HG創英角ｺﾞｼｯｸUB"/>
              </a:rPr>
              <a:t>　○</a:t>
            </a:r>
            <a:r>
              <a:rPr lang="ja-JP" altLang="en-US" sz="1800" b="0" dirty="0">
                <a:solidFill>
                  <a:schemeClr val="tx1"/>
                </a:solidFill>
                <a:latin typeface="HG創英角ｺﾞｼｯｸUB"/>
                <a:ea typeface="HG創英角ｺﾞｼｯｸUB"/>
              </a:rPr>
              <a:t>普通徴収</a:t>
            </a:r>
            <a:r>
              <a:rPr lang="ja-JP" altLang="en-US" sz="1800" b="0" dirty="0">
                <a:latin typeface="HG創英角ｺﾞｼｯｸUB"/>
                <a:ea typeface="HG創英角ｺﾞｼｯｸUB"/>
              </a:rPr>
              <a:t>・・・納税義務者（従業員）個人が、区市町村に直接納付する</a:t>
            </a:r>
          </a:p>
          <a:p>
            <a:pPr marL="0" indent="0">
              <a:buNone/>
            </a:pPr>
            <a:r>
              <a:rPr lang="ja-JP" altLang="en-US" sz="1800" b="0" dirty="0">
                <a:latin typeface="HG創英角ｺﾞｼｯｸUB"/>
                <a:ea typeface="HG創英角ｺﾞｼｯｸUB"/>
              </a:rPr>
              <a:t>　　　　　　　　　方法です。</a:t>
            </a:r>
          </a:p>
        </p:txBody>
      </p:sp>
      <p:sp>
        <p:nvSpPr>
          <p:cNvPr id="1116" name="四角形 63"/>
          <p:cNvSpPr/>
          <p:nvPr/>
        </p:nvSpPr>
        <p:spPr>
          <a:xfrm>
            <a:off x="1908000" y="2781000"/>
            <a:ext cx="5039708" cy="837729"/>
          </a:xfrm>
          <a:prstGeom prst="rect">
            <a:avLst/>
          </a:prstGeom>
          <a:solidFill>
            <a:schemeClr val="accent6">
              <a:lumMod val="40000"/>
              <a:lumOff val="60000"/>
            </a:schemeClr>
          </a:solidFill>
          <a:ln w="5715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lgn="ctr">
              <a:buNone/>
            </a:pPr>
            <a:r>
              <a:rPr kumimoji="1" lang="ja-JP" altLang="en-US" sz="1800" b="0" dirty="0">
                <a:solidFill>
                  <a:schemeClr val="tx1"/>
                </a:solidFill>
                <a:latin typeface="HG創英角ｺﾞｼｯｸUB"/>
                <a:ea typeface="HG創英角ｺﾞｼｯｸUB"/>
              </a:rPr>
              <a:t>※</a:t>
            </a:r>
            <a:r>
              <a:rPr kumimoji="1" lang="ja-JP" altLang="en-US" sz="1800" b="0" u="heavy" dirty="0">
                <a:solidFill>
                  <a:schemeClr val="tx1"/>
                </a:solidFill>
                <a:latin typeface="HG創英角ｺﾞｼｯｸUB"/>
                <a:ea typeface="HG創英角ｺﾞｼｯｸUB"/>
              </a:rPr>
              <a:t>給与を元に算出された住民税の納入は、</a:t>
            </a:r>
          </a:p>
          <a:p>
            <a:pPr marL="0" indent="0" algn="ctr">
              <a:buNone/>
            </a:pPr>
            <a:r>
              <a:rPr kumimoji="1" lang="ja-JP" altLang="en-US" sz="1800" b="0" u="none" dirty="0">
                <a:solidFill>
                  <a:schemeClr val="tx1"/>
                </a:solidFill>
                <a:latin typeface="HG創英角ｺﾞｼｯｸUB"/>
                <a:ea typeface="HG創英角ｺﾞｼｯｸUB"/>
              </a:rPr>
              <a:t>　</a:t>
            </a:r>
            <a:r>
              <a:rPr kumimoji="1" lang="ja-JP" altLang="en-US" sz="1800" b="0" u="sng" dirty="0">
                <a:solidFill>
                  <a:srgbClr val="FF0000"/>
                </a:solidFill>
                <a:latin typeface="HG創英角ｺﾞｼｯｸUB"/>
                <a:ea typeface="HG創英角ｺﾞｼｯｸUB"/>
              </a:rPr>
              <a:t>給与</a:t>
            </a:r>
            <a:r>
              <a:rPr kumimoji="1" lang="ja-JP" altLang="en-US" sz="1800" b="0" u="heavy" dirty="0">
                <a:solidFill>
                  <a:srgbClr val="FF0000"/>
                </a:solidFill>
                <a:latin typeface="HG創英角ｺﾞｼｯｸUB"/>
                <a:ea typeface="HG創英角ｺﾞｼｯｸUB"/>
              </a:rPr>
              <a:t>特別徴収が原則</a:t>
            </a:r>
            <a:r>
              <a:rPr kumimoji="1" lang="ja-JP" altLang="en-US" sz="1800" b="0" u="heavy" dirty="0">
                <a:solidFill>
                  <a:schemeClr val="tx1"/>
                </a:solidFill>
                <a:latin typeface="HG創英角ｺﾞｼｯｸUB"/>
                <a:ea typeface="HG創英角ｺﾞｼｯｸUB"/>
              </a:rPr>
              <a:t>です。</a:t>
            </a:r>
            <a:endParaRPr lang="ja-JP" altLang="en-US" sz="1800" dirty="0"/>
          </a:p>
        </p:txBody>
      </p:sp>
      <p:sp>
        <p:nvSpPr>
          <p:cNvPr id="1117" name="縦書きテキスト プレースホルダー 64"/>
          <p:cNvSpPr/>
          <p:nvPr/>
        </p:nvSpPr>
        <p:spPr>
          <a:xfrm>
            <a:off x="0" y="3858200"/>
            <a:ext cx="4756171" cy="869601"/>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kumimoji="1" lang="en-US" altLang="ja-JP" sz="2400" b="0" dirty="0">
                <a:latin typeface="HG創英角ｺﾞｼｯｸUB"/>
                <a:ea typeface="HG創英角ｺﾞｼｯｸUB"/>
              </a:rPr>
              <a:t>【</a:t>
            </a:r>
            <a:r>
              <a:rPr kumimoji="1" lang="ja-JP" altLang="en-US" sz="2400" b="0" dirty="0">
                <a:latin typeface="HG創英角ｺﾞｼｯｸUB"/>
                <a:ea typeface="HG創英角ｺﾞｼｯｸUB"/>
              </a:rPr>
              <a:t>特別徴収の徹底について</a:t>
            </a:r>
            <a:r>
              <a:rPr kumimoji="1" lang="en-US" altLang="ja-JP" sz="2400" b="0" dirty="0">
                <a:latin typeface="HG創英角ｺﾞｼｯｸUB"/>
                <a:ea typeface="HG創英角ｺﾞｼｯｸUB"/>
              </a:rPr>
              <a:t>】</a:t>
            </a:r>
            <a:endParaRPr sz="2400" b="0">
              <a:latin typeface="HG創英角ｺﾞｼｯｸUB"/>
              <a:ea typeface="HG創英角ｺﾞｼｯｸUB"/>
            </a:endParaRPr>
          </a:p>
        </p:txBody>
      </p:sp>
      <p:sp>
        <p:nvSpPr>
          <p:cNvPr id="1118" name="縦書きテキスト プレースホルダー 65"/>
          <p:cNvSpPr/>
          <p:nvPr/>
        </p:nvSpPr>
        <p:spPr>
          <a:xfrm>
            <a:off x="756000" y="4652312"/>
            <a:ext cx="4671556" cy="1240762"/>
          </a:xfrm>
          <a:prstGeom prst="rect">
            <a:avLst/>
          </a:prstGeom>
        </p:spPr>
        <p:txBody>
          <a:bodyPr vert="horz" anchor="ctr" anchorCtr="0">
            <a:norm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lang="ja-JP" altLang="en-US" sz="1800" b="0" dirty="0">
                <a:latin typeface="HG創英角ｺﾞｼｯｸUB"/>
                <a:ea typeface="HG創英角ｺﾞｼｯｸUB"/>
              </a:rPr>
              <a:t>平成２９年度以降、東京都内の</a:t>
            </a:r>
            <a:endParaRPr sz="1800" b="0" dirty="0">
              <a:latin typeface="HG創英角ｺﾞｼｯｸUB"/>
              <a:ea typeface="HG創英角ｺﾞｼｯｸUB"/>
            </a:endParaRPr>
          </a:p>
          <a:p>
            <a:pPr marL="0" indent="0">
              <a:buNone/>
            </a:pPr>
            <a:r>
              <a:rPr lang="ja-JP" altLang="en-US" sz="1800" b="0" dirty="0">
                <a:latin typeface="HG創英角ｺﾞｼｯｸUB"/>
                <a:ea typeface="HG創英角ｺﾞｼｯｸUB"/>
              </a:rPr>
              <a:t>全区市町村では、特別徴収を徹底</a:t>
            </a:r>
          </a:p>
          <a:p>
            <a:pPr marL="0" indent="0">
              <a:buNone/>
            </a:pPr>
            <a:r>
              <a:rPr lang="ja-JP" altLang="en-US" sz="1800" b="0" dirty="0">
                <a:latin typeface="HG創英角ｺﾞｼｯｸUB"/>
                <a:ea typeface="HG創英角ｺﾞｼｯｸUB"/>
              </a:rPr>
              <a:t>しています。</a:t>
            </a:r>
          </a:p>
        </p:txBody>
      </p:sp>
      <p:sp>
        <p:nvSpPr>
          <p:cNvPr id="1119" name="四角形 66"/>
          <p:cNvSpPr/>
          <p:nvPr/>
        </p:nvSpPr>
        <p:spPr>
          <a:xfrm>
            <a:off x="4571281" y="3859735"/>
            <a:ext cx="4249639" cy="2664242"/>
          </a:xfrm>
          <a:prstGeom prst="rect">
            <a:avLst/>
          </a:prstGeom>
          <a:solidFill>
            <a:schemeClr val="accent5">
              <a:lumMod val="40000"/>
              <a:lumOff val="60000"/>
            </a:schemeClr>
          </a:solidFill>
          <a:ln w="5715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buNone/>
            </a:pPr>
            <a:r>
              <a:rPr lang="en-US" altLang="ja-JP" sz="1600" b="1" dirty="0">
                <a:solidFill>
                  <a:schemeClr val="tx1"/>
                </a:solidFill>
                <a:latin typeface="HG創英角ｺﾞｼｯｸUB"/>
                <a:ea typeface="HG創英角ｺﾞｼｯｸUB"/>
              </a:rPr>
              <a:t>〔</a:t>
            </a:r>
            <a:r>
              <a:rPr lang="ja-JP" altLang="en-US" sz="1600" b="1" dirty="0">
                <a:solidFill>
                  <a:schemeClr val="tx1"/>
                </a:solidFill>
                <a:latin typeface="HG創英角ｺﾞｼｯｸUB"/>
                <a:ea typeface="HG創英角ｺﾞｼｯｸUB"/>
              </a:rPr>
              <a:t>お問い合わせ先</a:t>
            </a:r>
            <a:r>
              <a:rPr lang="en-US" altLang="ja-JP" sz="1600" b="1" dirty="0">
                <a:solidFill>
                  <a:schemeClr val="tx1"/>
                </a:solidFill>
                <a:latin typeface="HG創英角ｺﾞｼｯｸUB"/>
                <a:ea typeface="HG創英角ｺﾞｼｯｸUB"/>
              </a:rPr>
              <a:t>〕</a:t>
            </a:r>
            <a:endParaRPr sz="1600" dirty="0">
              <a:solidFill>
                <a:schemeClr val="tx1"/>
              </a:solidFill>
              <a:latin typeface="HG創英角ｺﾞｼｯｸUB"/>
              <a:ea typeface="HG創英角ｺﾞｼｯｸUB"/>
            </a:endParaRPr>
          </a:p>
          <a:p>
            <a:pPr marL="0" indent="0">
              <a:buNone/>
            </a:pPr>
            <a:endParaRPr lang="en-US" altLang="ja-JP" sz="1600" b="1" dirty="0">
              <a:solidFill>
                <a:schemeClr val="tx1"/>
              </a:solidFill>
              <a:latin typeface="HG創英角ｺﾞｼｯｸUB"/>
              <a:ea typeface="HG創英角ｺﾞｼｯｸUB"/>
            </a:endParaRPr>
          </a:p>
          <a:p>
            <a:pPr marL="0" indent="0">
              <a:buNone/>
            </a:pPr>
            <a:r>
              <a:rPr lang="ja-JP" altLang="en-US" sz="1600" b="1" dirty="0">
                <a:solidFill>
                  <a:schemeClr val="tx1"/>
                </a:solidFill>
                <a:latin typeface="HG創英角ｺﾞｼｯｸUB"/>
                <a:ea typeface="HG創英角ｺﾞｼｯｸUB"/>
              </a:rPr>
              <a:t>　〇特別徴収を徹底する取り組みについて　</a:t>
            </a:r>
            <a:endParaRPr lang="en-US" altLang="ja-JP" sz="1600" b="1" dirty="0">
              <a:solidFill>
                <a:schemeClr val="tx1"/>
              </a:solidFill>
              <a:latin typeface="HG創英角ｺﾞｼｯｸUB"/>
              <a:ea typeface="HG創英角ｺﾞｼｯｸUB"/>
            </a:endParaRPr>
          </a:p>
          <a:p>
            <a:pPr marL="0" indent="0">
              <a:buNone/>
            </a:pPr>
            <a:r>
              <a:rPr lang="ja-JP" altLang="en-US" sz="1600" b="1" dirty="0">
                <a:solidFill>
                  <a:schemeClr val="tx1"/>
                </a:solidFill>
                <a:latin typeface="HG創英角ｺﾞｼｯｸUB"/>
                <a:ea typeface="HG創英角ｺﾞｼｯｸUB"/>
              </a:rPr>
              <a:t>　　東京都　主税局　徴収部　個人都民税</a:t>
            </a:r>
            <a:endParaRPr lang="en-US" altLang="ja-JP" sz="1600" b="1" dirty="0">
              <a:solidFill>
                <a:schemeClr val="tx1"/>
              </a:solidFill>
              <a:latin typeface="HG創英角ｺﾞｼｯｸUB"/>
              <a:ea typeface="HG創英角ｺﾞｼｯｸUB"/>
            </a:endParaRPr>
          </a:p>
          <a:p>
            <a:pPr marL="0" indent="0">
              <a:buNone/>
            </a:pPr>
            <a:r>
              <a:rPr lang="ja-JP" altLang="en-US" sz="1600" b="1" dirty="0">
                <a:solidFill>
                  <a:schemeClr val="tx1"/>
                </a:solidFill>
                <a:latin typeface="HG創英角ｺﾞｼｯｸUB"/>
                <a:ea typeface="HG創英角ｺﾞｼｯｸUB"/>
              </a:rPr>
              <a:t>　　対策課</a:t>
            </a:r>
          </a:p>
          <a:p>
            <a:pPr marL="0" indent="0">
              <a:buNone/>
            </a:pPr>
            <a:r>
              <a:rPr lang="ja-JP" altLang="en-US" sz="1600" b="1" dirty="0">
                <a:solidFill>
                  <a:schemeClr val="tx1"/>
                </a:solidFill>
                <a:latin typeface="HG創英角ｺﾞｼｯｸUB"/>
                <a:ea typeface="HG創英角ｺﾞｼｯｸUB"/>
              </a:rPr>
              <a:t>　　　０３（５３８８）３０３９</a:t>
            </a:r>
            <a:endParaRPr lang="en-US" altLang="ja-JP" sz="1600" b="1" dirty="0">
              <a:solidFill>
                <a:schemeClr val="tx1"/>
              </a:solidFill>
              <a:latin typeface="HG創英角ｺﾞｼｯｸUB"/>
              <a:ea typeface="HG創英角ｺﾞｼｯｸUB"/>
            </a:endParaRPr>
          </a:p>
          <a:p>
            <a:pPr marL="0" indent="0">
              <a:buNone/>
            </a:pPr>
            <a:r>
              <a:rPr lang="ja-JP" altLang="en-US" sz="1600" b="1" dirty="0">
                <a:solidFill>
                  <a:schemeClr val="tx1"/>
                </a:solidFill>
                <a:latin typeface="HG創英角ｺﾞｼｯｸUB"/>
                <a:ea typeface="HG創英角ｺﾞｼｯｸUB"/>
              </a:rPr>
              <a:t>　　　</a:t>
            </a:r>
            <a:r>
              <a:rPr lang="en-US" altLang="ja-JP" sz="1600" b="1" dirty="0">
                <a:solidFill>
                  <a:srgbClr val="FF0000"/>
                </a:solidFill>
                <a:latin typeface="HG創英角ｺﾞｼｯｸUB"/>
                <a:ea typeface="HG創英角ｺﾞｼｯｸUB"/>
              </a:rPr>
              <a:t>※</a:t>
            </a:r>
            <a:r>
              <a:rPr lang="ja-JP" altLang="en-US" sz="1600" b="1" dirty="0">
                <a:solidFill>
                  <a:srgbClr val="FF0000"/>
                </a:solidFill>
                <a:latin typeface="HG創英角ｺﾞｼｯｸUB"/>
                <a:ea typeface="HG創英角ｺﾞｼｯｸUB"/>
              </a:rPr>
              <a:t>令和６年１０月１１日から電話番　　　　　</a:t>
            </a:r>
            <a:endParaRPr lang="en-US" altLang="ja-JP" sz="1600" b="1" dirty="0">
              <a:solidFill>
                <a:srgbClr val="FF0000"/>
              </a:solidFill>
              <a:latin typeface="HG創英角ｺﾞｼｯｸUB"/>
              <a:ea typeface="HG創英角ｺﾞｼｯｸUB"/>
            </a:endParaRPr>
          </a:p>
          <a:p>
            <a:pPr marL="0" indent="0">
              <a:buNone/>
            </a:pPr>
            <a:r>
              <a:rPr lang="ja-JP" altLang="en-US" sz="1600" b="1" dirty="0">
                <a:solidFill>
                  <a:srgbClr val="FF0000"/>
                </a:solidFill>
                <a:latin typeface="HG創英角ｺﾞｼｯｸUB"/>
                <a:ea typeface="HG創英角ｺﾞｼｯｸUB"/>
              </a:rPr>
              <a:t>　　　　号が変更になりました。</a:t>
            </a:r>
          </a:p>
          <a:p>
            <a:pPr marL="0" indent="0">
              <a:buNone/>
            </a:pPr>
            <a:r>
              <a:rPr lang="ja-JP" altLang="en-US" sz="1600" b="1" dirty="0">
                <a:solidFill>
                  <a:schemeClr val="tx1"/>
                </a:solidFill>
                <a:latin typeface="HG創英角ｺﾞｼｯｸUB"/>
                <a:ea typeface="HG創英角ｺﾞｼｯｸUB"/>
              </a:rPr>
              <a:t>　〇具体的な手続きについて</a:t>
            </a:r>
            <a:endParaRPr lang="en-US" altLang="ja-JP" sz="1600" b="1" dirty="0">
              <a:solidFill>
                <a:schemeClr val="tx1"/>
              </a:solidFill>
              <a:latin typeface="HG創英角ｺﾞｼｯｸUB"/>
              <a:ea typeface="HG創英角ｺﾞｼｯｸUB"/>
            </a:endParaRPr>
          </a:p>
          <a:p>
            <a:pPr marL="0" indent="0">
              <a:buNone/>
            </a:pPr>
            <a:r>
              <a:rPr lang="ja-JP" altLang="en-US" sz="1600" b="1" dirty="0">
                <a:solidFill>
                  <a:schemeClr val="tx1"/>
                </a:solidFill>
                <a:latin typeface="HG創英角ｺﾞｼｯｸUB"/>
                <a:ea typeface="HG創英角ｺﾞｼｯｸUB"/>
              </a:rPr>
              <a:t>　　　各区市町村　住民税課税担当課</a:t>
            </a:r>
            <a:endParaRPr lang="ja-JP" altLang="en-US" sz="16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 name="正方形/長方形 170"/>
          <p:cNvSpPr/>
          <p:nvPr/>
        </p:nvSpPr>
        <p:spPr>
          <a:xfrm>
            <a:off x="557484" y="4372052"/>
            <a:ext cx="8118088" cy="2068541"/>
          </a:xfrm>
          <a:prstGeom prst="rect">
            <a:avLst/>
          </a:prstGeom>
          <a:solidFill>
            <a:srgbClr val="FFA6A6">
              <a:alpha val="39000"/>
            </a:srgbClr>
          </a:solid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2" name="図形 169"/>
          <p:cNvSpPr/>
          <p:nvPr/>
        </p:nvSpPr>
        <p:spPr>
          <a:xfrm>
            <a:off x="1332000" y="2085000"/>
            <a:ext cx="6265484" cy="1920664"/>
          </a:xfrm>
          <a:prstGeom prst="foldedCorner">
            <a:avLst/>
          </a:prstGeom>
          <a:solidFill>
            <a:schemeClr val="accent4">
              <a:lumMod val="40000"/>
              <a:lumOff val="60000"/>
              <a:alpha val="90000"/>
            </a:schemeClr>
          </a:solidFill>
          <a:ln w="57150" cap="flat" cmpd="sng" algn="ctr">
            <a:solidFill>
              <a:schemeClr val="accent2"/>
            </a:solidFill>
            <a:prstDash val="solid"/>
          </a:ln>
        </p:spPr>
        <p:style>
          <a:lnRef idx="2">
            <a:schemeClr val="accent6"/>
          </a:lnRef>
          <a:fillRef idx="1">
            <a:schemeClr val="lt1"/>
          </a:fillRef>
          <a:effectRef idx="0">
            <a:schemeClr val="accent6"/>
          </a:effectRef>
          <a:fontRef idx="minor">
            <a:schemeClr val="dk1"/>
          </a:fontRef>
        </p:style>
        <p:txBody>
          <a:bodyPr anchor="ctr"/>
          <a:lstStyle/>
          <a:p>
            <a:pPr algn="l"/>
            <a:endParaRPr lang="ja-JP" altLang="en-US">
              <a:solidFill>
                <a:schemeClr val="tx1"/>
              </a:solidFill>
              <a:latin typeface="HG創英角ｺﾞｼｯｸUB"/>
              <a:ea typeface="HG創英角ｺﾞｼｯｸUB"/>
            </a:endParaRPr>
          </a:p>
          <a:p>
            <a:pPr algn="l"/>
            <a:endParaRPr lang="ja-JP" altLang="en-US">
              <a:solidFill>
                <a:schemeClr val="tx1"/>
              </a:solidFill>
              <a:latin typeface="HG創英角ｺﾞｼｯｸUB"/>
              <a:ea typeface="HG創英角ｺﾞｼｯｸUB"/>
            </a:endParaRPr>
          </a:p>
        </p:txBody>
      </p:sp>
      <p:sp>
        <p:nvSpPr>
          <p:cNvPr id="1123" name="縦書きテキスト プレースホルダー 105"/>
          <p:cNvSpPr/>
          <p:nvPr/>
        </p:nvSpPr>
        <p:spPr>
          <a:xfrm>
            <a:off x="1859045" y="2136225"/>
            <a:ext cx="7284957" cy="1818215"/>
          </a:xfrm>
          <a:prstGeom prst="rect">
            <a:avLst/>
          </a:prstGeom>
        </p:spPr>
        <p:txBody>
          <a:bodyPr vert="horz" anchor="ctr" anchorCtr="0">
            <a:norm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en-US" altLang="ja-JP" sz="1800" b="1" u="sng" dirty="0">
                <a:latin typeface="HG創英角ｺﾞｼｯｸUB"/>
                <a:ea typeface="HG創英角ｺﾞｼｯｸUB"/>
              </a:rPr>
              <a:t>〔</a:t>
            </a:r>
            <a:r>
              <a:rPr kumimoji="1" lang="ja-JP" altLang="en-US" sz="1800" b="1" u="sng" dirty="0">
                <a:latin typeface="HG創英角ｺﾞｼｯｸUB"/>
                <a:ea typeface="HG創英角ｺﾞｼｯｸUB"/>
              </a:rPr>
              <a:t>ｅＬＴＡＸ</a:t>
            </a:r>
            <a:r>
              <a:rPr kumimoji="1" lang="en-US" altLang="ja-JP" sz="1800" b="1" u="sng" dirty="0">
                <a:latin typeface="HG創英角ｺﾞｼｯｸUB"/>
                <a:ea typeface="HG創英角ｺﾞｼｯｸUB"/>
              </a:rPr>
              <a:t>〕</a:t>
            </a:r>
            <a:endParaRPr sz="1800" b="1" u="sng" dirty="0">
              <a:latin typeface="HG創英角ｺﾞｼｯｸUB"/>
              <a:ea typeface="HG創英角ｺﾞｼｯｸUB"/>
            </a:endParaRPr>
          </a:p>
          <a:p>
            <a:pPr marL="0" indent="0">
              <a:buNone/>
            </a:pPr>
            <a:r>
              <a:rPr lang="ja-JP" altLang="en-US" sz="1800" b="0" dirty="0">
                <a:latin typeface="HG創英角ｺﾞｼｯｸUB"/>
                <a:ea typeface="HG創英角ｺﾞｼｯｸUB"/>
              </a:rPr>
              <a:t>　ホームページ　</a:t>
            </a:r>
            <a:r>
              <a:rPr lang="en-US" altLang="ja-JP" sz="1800" b="0" dirty="0">
                <a:latin typeface="HG創英角ｺﾞｼｯｸUB"/>
                <a:ea typeface="HG創英角ｺﾞｼｯｸUB"/>
                <a:hlinkClick r:id="rId2"/>
              </a:rPr>
              <a:t>http://www.eltax.lta.go.jp/</a:t>
            </a:r>
            <a:endParaRPr lang="en-US" altLang="ja-JP" sz="1800" b="0" dirty="0">
              <a:latin typeface="HG創英角ｺﾞｼｯｸUB"/>
              <a:ea typeface="HG創英角ｺﾞｼｯｸUB"/>
            </a:endParaRPr>
          </a:p>
          <a:p>
            <a:pPr marL="0" indent="0">
              <a:buNone/>
            </a:pPr>
            <a:r>
              <a:rPr kumimoji="1" lang="ja-JP" altLang="en-US" sz="1800" b="0" dirty="0">
                <a:latin typeface="HG創英角ｺﾞｼｯｸUB"/>
                <a:ea typeface="HG創英角ｺﾞｼｯｸUB"/>
              </a:rPr>
              <a:t>　ヘルプデスク　０５７０ー０８１４５９</a:t>
            </a:r>
            <a:endParaRPr kumimoji="1" lang="en-US" altLang="ja-JP" sz="1800" b="0" dirty="0">
              <a:latin typeface="HG創英角ｺﾞｼｯｸUB"/>
              <a:ea typeface="HG創英角ｺﾞｼｯｸUB"/>
            </a:endParaRPr>
          </a:p>
          <a:p>
            <a:pPr marL="0" indent="0">
              <a:buNone/>
            </a:pPr>
            <a:r>
              <a:rPr kumimoji="1" lang="en-US" altLang="ja-JP" sz="1800" b="0" dirty="0">
                <a:latin typeface="HG創英角ｺﾞｼｯｸUB"/>
                <a:ea typeface="HG創英角ｺﾞｼｯｸUB"/>
              </a:rPr>
              <a:t>　　　　　　　　</a:t>
            </a:r>
            <a:r>
              <a:rPr kumimoji="1" lang="ja-JP" altLang="en-US" sz="1800" b="0" dirty="0">
                <a:latin typeface="HG創英角ｺﾞｼｯｸUB"/>
                <a:ea typeface="HG創英角ｺﾞｼｯｸUB"/>
              </a:rPr>
              <a:t>０３ー６７４５ー０７２０</a:t>
            </a:r>
            <a:endParaRPr lang="ja-JP" altLang="en-US" sz="1800" b="0" dirty="0">
              <a:latin typeface="HG創英角ｺﾞｼｯｸUB"/>
              <a:ea typeface="HG創英角ｺﾞｼｯｸUB"/>
            </a:endParaRPr>
          </a:p>
        </p:txBody>
      </p:sp>
      <p:sp>
        <p:nvSpPr>
          <p:cNvPr id="1124" name="縦書きテキスト プレースホルダー 106"/>
          <p:cNvSpPr/>
          <p:nvPr/>
        </p:nvSpPr>
        <p:spPr>
          <a:xfrm>
            <a:off x="745164" y="0"/>
            <a:ext cx="7930406" cy="2292847"/>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en-US" altLang="ja-JP" sz="2400" b="0" dirty="0">
                <a:latin typeface="HG創英角ｺﾞｼｯｸUB"/>
                <a:ea typeface="HG創英角ｺﾞｼｯｸUB"/>
              </a:rPr>
              <a:t>【</a:t>
            </a:r>
            <a:r>
              <a:rPr lang="ja-JP" altLang="en-US" sz="2400" b="0" u="none" dirty="0">
                <a:latin typeface="HG創英角ｺﾞｼｯｸUB"/>
                <a:ea typeface="HG創英角ｺﾞｼｯｸUB"/>
              </a:rPr>
              <a:t>電子申告について</a:t>
            </a:r>
            <a:r>
              <a:rPr lang="en-US" altLang="ja-JP" sz="2400" b="0" dirty="0">
                <a:latin typeface="HG創英角ｺﾞｼｯｸUB"/>
                <a:ea typeface="HG創英角ｺﾞｼｯｸUB"/>
              </a:rPr>
              <a:t>】</a:t>
            </a:r>
          </a:p>
          <a:p>
            <a:pPr marL="0" indent="0" algn="ctr">
              <a:buNone/>
            </a:pPr>
            <a:endParaRPr lang="en-US" altLang="ja-JP" sz="1800" b="0" dirty="0">
              <a:latin typeface="HG創英角ｺﾞｼｯｸUB"/>
              <a:ea typeface="HG創英角ｺﾞｼｯｸUB"/>
            </a:endParaRPr>
          </a:p>
          <a:p>
            <a:pPr marL="0" indent="0">
              <a:buNone/>
            </a:pPr>
            <a:r>
              <a:rPr kumimoji="1" lang="ja-JP" altLang="en-US" sz="1800" b="0" dirty="0">
                <a:latin typeface="HG創英角ｺﾞｼｯｸUB"/>
                <a:ea typeface="HG創英角ｺﾞｼｯｸUB"/>
              </a:rPr>
              <a:t>給与支払報告書、給与所得者異動届出書、所在地・名称変更届出書、特別徴収切替届出書は、ｅＬＴＡＸで提出できます。</a:t>
            </a:r>
            <a:endParaRPr lang="ja-JP" altLang="en-US" sz="1800" b="0" dirty="0">
              <a:latin typeface="HG創英角ｺﾞｼｯｸUB"/>
              <a:ea typeface="HG創英角ｺﾞｼｯｸUB"/>
            </a:endParaRPr>
          </a:p>
        </p:txBody>
      </p:sp>
      <p:sp>
        <p:nvSpPr>
          <p:cNvPr id="1125" name="縦書きテキスト プレースホルダー 107"/>
          <p:cNvSpPr/>
          <p:nvPr/>
        </p:nvSpPr>
        <p:spPr>
          <a:xfrm>
            <a:off x="905683" y="4372061"/>
            <a:ext cx="7421689" cy="2093613"/>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800" b="0" dirty="0">
                <a:latin typeface="HG創英角ｺﾞｼｯｸUB"/>
                <a:ea typeface="HG創英角ｺﾞｼｯｸUB"/>
              </a:rPr>
              <a:t>●給与支払報告書の提出について</a:t>
            </a:r>
          </a:p>
          <a:p>
            <a:pPr marL="0" indent="0">
              <a:buNone/>
            </a:pPr>
            <a:r>
              <a:rPr lang="ja-JP" altLang="en-US" sz="1800" b="0" dirty="0">
                <a:latin typeface="HG創英角ｺﾞｼｯｸUB"/>
                <a:ea typeface="HG創英角ｺﾞｼｯｸUB"/>
              </a:rPr>
              <a:t>※地方税法第</a:t>
            </a:r>
            <a:r>
              <a:rPr lang="ja-JP" altLang="en-US" sz="1800" dirty="0">
                <a:latin typeface="HG創英角ｺﾞｼｯｸUB"/>
                <a:ea typeface="HG創英角ｺﾞｼｯｸUB"/>
              </a:rPr>
              <a:t>３１７</a:t>
            </a:r>
            <a:r>
              <a:rPr lang="ja-JP" altLang="en-US" sz="1800" b="0" dirty="0">
                <a:latin typeface="HG創英角ｺﾞｼｯｸUB"/>
                <a:ea typeface="HG創英角ｺﾞｼｯｸUB"/>
              </a:rPr>
              <a:t>条の</a:t>
            </a:r>
            <a:r>
              <a:rPr lang="ja-JP" altLang="en-US" sz="1800" dirty="0">
                <a:latin typeface="HG創英角ｺﾞｼｯｸUB"/>
                <a:ea typeface="HG創英角ｺﾞｼｯｸUB"/>
              </a:rPr>
              <a:t>６</a:t>
            </a:r>
            <a:r>
              <a:rPr lang="ja-JP" altLang="en-US" sz="1800" b="0" dirty="0">
                <a:latin typeface="HG創英角ｺﾞｼｯｸUB"/>
                <a:ea typeface="HG創英角ｺﾞｼｯｸUB"/>
              </a:rPr>
              <a:t>第</a:t>
            </a:r>
            <a:r>
              <a:rPr lang="ja-JP" altLang="en-US" sz="1800" dirty="0">
                <a:latin typeface="HG創英角ｺﾞｼｯｸUB"/>
                <a:ea typeface="HG創英角ｺﾞｼｯｸUB"/>
              </a:rPr>
              <a:t>５</a:t>
            </a:r>
            <a:r>
              <a:rPr lang="ja-JP" altLang="en-US" sz="1800" b="0" dirty="0">
                <a:latin typeface="HG創英角ｺﾞｼｯｸUB"/>
                <a:ea typeface="HG創英角ｺﾞｼｯｸUB"/>
              </a:rPr>
              <a:t>項により、前々年における給与所得の源泉徴収票の税務署への提出枚数が１００枚以上であった場合は、電子による提出が義務付けられました。</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 name="縦書きテキスト プレースホルダー 95"/>
          <p:cNvSpPr/>
          <p:nvPr/>
        </p:nvSpPr>
        <p:spPr>
          <a:xfrm>
            <a:off x="1472480" y="0"/>
            <a:ext cx="6555187" cy="1315549"/>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800" b="0" dirty="0">
                <a:latin typeface="HG創英角ｺﾞｼｯｸUB"/>
                <a:ea typeface="HG創英角ｺﾞｼｯｸUB"/>
              </a:rPr>
              <a:t>給与支払者の皆様は</a:t>
            </a:r>
            <a:r>
              <a:rPr kumimoji="1" lang="ja-JP" altLang="en-US" sz="1800" b="0" dirty="0">
                <a:latin typeface="HG創英角ｺﾞｼｯｸUB"/>
                <a:ea typeface="HG創英角ｺﾞｼｯｸUB"/>
              </a:rPr>
              <a:t>、</a:t>
            </a:r>
            <a:r>
              <a:rPr kumimoji="1" lang="ja-JP" altLang="en-US" sz="1800" b="0" u="sng" dirty="0">
                <a:solidFill>
                  <a:srgbClr val="FF0000"/>
                </a:solidFill>
                <a:latin typeface="HG創英角ｺﾞｼｯｸUB"/>
                <a:ea typeface="HG創英角ｺﾞｼｯｸUB"/>
              </a:rPr>
              <a:t>給与支払報告書</a:t>
            </a:r>
            <a:r>
              <a:rPr lang="ja-JP" altLang="en-US" sz="1800" b="0" dirty="0">
                <a:latin typeface="HG創英角ｺﾞｼｯｸUB"/>
                <a:ea typeface="HG創英角ｺﾞｼｯｸUB"/>
              </a:rPr>
              <a:t>を</a:t>
            </a:r>
            <a:endParaRPr kumimoji="1" lang="ja-JP" altLang="en-US" sz="1800" b="0" dirty="0">
              <a:latin typeface="HG創英角ｺﾞｼｯｸUB"/>
              <a:ea typeface="HG創英角ｺﾞｼｯｸUB"/>
            </a:endParaRPr>
          </a:p>
          <a:p>
            <a:pPr marL="0" indent="0" algn="ctr">
              <a:buNone/>
            </a:pPr>
            <a:r>
              <a:rPr lang="ja-JP" altLang="en-US" sz="1800" b="0" dirty="0">
                <a:latin typeface="HG創英角ｺﾞｼｯｸUB"/>
                <a:ea typeface="HG創英角ｺﾞｼｯｸUB"/>
              </a:rPr>
              <a:t>区市町村に提出</a:t>
            </a:r>
            <a:r>
              <a:rPr kumimoji="1" lang="ja-JP" altLang="en-US" sz="1800" b="0" dirty="0">
                <a:latin typeface="HG創英角ｺﾞｼｯｸUB"/>
                <a:ea typeface="HG創英角ｺﾞｼｯｸUB"/>
              </a:rPr>
              <a:t>してください。</a:t>
            </a:r>
            <a:endParaRPr kumimoji="1" lang="ja-JP" altLang="en-US" sz="1800" b="0" dirty="0">
              <a:solidFill>
                <a:srgbClr val="FF0000"/>
              </a:solidFill>
              <a:latin typeface="HG創英角ｺﾞｼｯｸUB"/>
              <a:ea typeface="HG創英角ｺﾞｼｯｸUB"/>
            </a:endParaRPr>
          </a:p>
        </p:txBody>
      </p:sp>
      <p:sp>
        <p:nvSpPr>
          <p:cNvPr id="1128" name="四角形 96"/>
          <p:cNvSpPr/>
          <p:nvPr/>
        </p:nvSpPr>
        <p:spPr>
          <a:xfrm>
            <a:off x="1908002" y="1315549"/>
            <a:ext cx="5684146" cy="533977"/>
          </a:xfrm>
          <a:prstGeom prst="rect">
            <a:avLst/>
          </a:prstGeom>
          <a:solidFill>
            <a:schemeClr val="accent6">
              <a:lumMod val="40000"/>
              <a:lumOff val="60000"/>
            </a:schemeClr>
          </a:solidFill>
          <a:ln w="5715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800" b="1" dirty="0">
                <a:solidFill>
                  <a:srgbClr val="FF0000"/>
                </a:solidFill>
                <a:latin typeface="HG創英角ｺﾞｼｯｸUB"/>
                <a:ea typeface="HG創英角ｺﾞｼｯｸUB"/>
              </a:rPr>
              <a:t>【提出期限】　</a:t>
            </a:r>
            <a:r>
              <a:rPr kumimoji="1" lang="ja-JP" altLang="en-US" sz="1800" b="1" u="sng" dirty="0">
                <a:solidFill>
                  <a:srgbClr val="FF0000"/>
                </a:solidFill>
                <a:latin typeface="HG創英角ｺﾞｼｯｸUB"/>
                <a:ea typeface="HG創英角ｺﾞｼｯｸUB"/>
              </a:rPr>
              <a:t>令和７年１月３１日（金）</a:t>
            </a:r>
            <a:endParaRPr lang="ja-JP" altLang="en-US" sz="1800" u="sng" dirty="0"/>
          </a:p>
        </p:txBody>
      </p:sp>
      <p:sp>
        <p:nvSpPr>
          <p:cNvPr id="1129" name="四角形 97"/>
          <p:cNvSpPr/>
          <p:nvPr/>
        </p:nvSpPr>
        <p:spPr>
          <a:xfrm>
            <a:off x="970681" y="2240022"/>
            <a:ext cx="7427622" cy="972978"/>
          </a:xfrm>
          <a:prstGeom prst="rect">
            <a:avLst/>
          </a:prstGeom>
          <a:solidFill>
            <a:schemeClr val="accent5">
              <a:lumMod val="40000"/>
              <a:lumOff val="60000"/>
            </a:schemeClr>
          </a:solidFill>
          <a:ln w="5715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buNone/>
            </a:pPr>
            <a:r>
              <a:rPr lang="en-US" altLang="ja-JP" sz="1800" b="1" dirty="0">
                <a:solidFill>
                  <a:schemeClr val="tx1"/>
                </a:solidFill>
                <a:latin typeface="HG創英角ｺﾞｼｯｸUB"/>
                <a:ea typeface="HG創英角ｺﾞｼｯｸUB"/>
              </a:rPr>
              <a:t>【</a:t>
            </a:r>
            <a:r>
              <a:rPr lang="ja-JP" altLang="en-US" sz="1800" b="1" dirty="0">
                <a:solidFill>
                  <a:schemeClr val="tx1"/>
                </a:solidFill>
                <a:latin typeface="HG創英角ｺﾞｼｯｸUB"/>
                <a:ea typeface="HG創英角ｺﾞｼｯｸUB"/>
              </a:rPr>
              <a:t>対象者</a:t>
            </a:r>
            <a:r>
              <a:rPr lang="en-US" altLang="ja-JP" sz="1800" b="1" dirty="0">
                <a:solidFill>
                  <a:schemeClr val="tx1"/>
                </a:solidFill>
                <a:latin typeface="HG創英角ｺﾞｼｯｸUB"/>
                <a:ea typeface="HG創英角ｺﾞｼｯｸUB"/>
              </a:rPr>
              <a:t>】</a:t>
            </a:r>
            <a:endParaRPr sz="1800" dirty="0">
              <a:solidFill>
                <a:schemeClr val="tx1"/>
              </a:solidFill>
              <a:latin typeface="HG創英角ｺﾞｼｯｸUB"/>
              <a:ea typeface="HG創英角ｺﾞｼｯｸUB"/>
            </a:endParaRPr>
          </a:p>
          <a:p>
            <a:pPr marL="0" indent="0" algn="ctr">
              <a:buNone/>
            </a:pPr>
            <a:r>
              <a:rPr kumimoji="1" lang="ja-JP" altLang="en-US" sz="1800" b="1" u="sng" dirty="0">
                <a:solidFill>
                  <a:schemeClr val="tx1"/>
                </a:solidFill>
                <a:latin typeface="HG創英角ｺﾞｼｯｸUB"/>
                <a:ea typeface="HG創英角ｺﾞｼｯｸUB"/>
              </a:rPr>
              <a:t>令和６</a:t>
            </a:r>
            <a:r>
              <a:rPr lang="ja-JP" altLang="en-US" sz="1800" b="1" u="sng" dirty="0">
                <a:solidFill>
                  <a:schemeClr val="tx1"/>
                </a:solidFill>
                <a:latin typeface="HG創英角ｺﾞｼｯｸUB"/>
                <a:ea typeface="HG創英角ｺﾞｼｯｸUB"/>
              </a:rPr>
              <a:t>年</a:t>
            </a:r>
            <a:r>
              <a:rPr kumimoji="1" lang="ja-JP" altLang="en-US" sz="1800" b="1" u="sng" dirty="0">
                <a:solidFill>
                  <a:schemeClr val="tx1"/>
                </a:solidFill>
                <a:latin typeface="HG創英角ｺﾞｼｯｸUB"/>
                <a:ea typeface="HG創英角ｺﾞｼｯｸUB"/>
              </a:rPr>
              <a:t>１月１日から１２月３１日の間に給与の支払を受けた方</a:t>
            </a:r>
            <a:endParaRPr lang="ja-JP" altLang="en-US" sz="1800" dirty="0">
              <a:solidFill>
                <a:schemeClr val="tx1"/>
              </a:solidFill>
            </a:endParaRPr>
          </a:p>
        </p:txBody>
      </p:sp>
      <p:sp>
        <p:nvSpPr>
          <p:cNvPr id="1130" name="縦書きテキスト プレースホルダー 98"/>
          <p:cNvSpPr/>
          <p:nvPr/>
        </p:nvSpPr>
        <p:spPr>
          <a:xfrm>
            <a:off x="838370" y="3213000"/>
            <a:ext cx="7708906" cy="2214084"/>
          </a:xfrm>
          <a:prstGeom prst="rect">
            <a:avLst/>
          </a:prstGeom>
        </p:spPr>
        <p:txBody>
          <a:bodyPr vert="horz" anchor="ctr" anchorCtr="0">
            <a:norm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1800" b="0" dirty="0">
                <a:latin typeface="HG創英角ｺﾞｼｯｸUB"/>
                <a:ea typeface="HG創英角ｺﾞｼｯｸUB"/>
              </a:rPr>
              <a:t>※このうち、令和７年４月１日現在において同じ給与支払者から給与の支払を受けている方は、原則として特別徴収になります。</a:t>
            </a:r>
            <a:endParaRPr lang="ja-JP" altLang="en-US" dirty="0">
              <a:latin typeface="HG創英角ｺﾞｼｯｸUB"/>
              <a:ea typeface="HG創英角ｺﾞｼｯｸUB"/>
            </a:endParaRPr>
          </a:p>
          <a:p>
            <a:pPr marL="0" indent="0">
              <a:buNone/>
            </a:pPr>
            <a:r>
              <a:rPr kumimoji="1" lang="ja-JP" altLang="en-US" sz="1800" b="0" dirty="0">
                <a:latin typeface="HG創英角ｺﾞｼｯｸUB"/>
                <a:ea typeface="HG創英角ｺﾞｼｯｸUB"/>
              </a:rPr>
              <a:t>※上記期間の間に退職し、かつその間の給与支払額が３０万円以下の方については、報告書提出の義務はありませんが、正確な課税計算のため提出にご協力をお願いいたします。</a:t>
            </a:r>
          </a:p>
        </p:txBody>
      </p:sp>
      <p:sp>
        <p:nvSpPr>
          <p:cNvPr id="1131" name="四角形 99"/>
          <p:cNvSpPr/>
          <p:nvPr/>
        </p:nvSpPr>
        <p:spPr>
          <a:xfrm>
            <a:off x="969499" y="5427084"/>
            <a:ext cx="7423147" cy="1017971"/>
          </a:xfrm>
          <a:prstGeom prst="rect">
            <a:avLst/>
          </a:prstGeom>
          <a:solidFill>
            <a:schemeClr val="accent5">
              <a:lumMod val="40000"/>
              <a:lumOff val="60000"/>
            </a:schemeClr>
          </a:solidFill>
          <a:ln w="5715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buNone/>
            </a:pPr>
            <a:r>
              <a:rPr lang="en-US" altLang="ja-JP" sz="1800" b="1" dirty="0">
                <a:solidFill>
                  <a:schemeClr val="tx1"/>
                </a:solidFill>
                <a:latin typeface="HG創英角ｺﾞｼｯｸUB"/>
                <a:ea typeface="HG創英角ｺﾞｼｯｸUB"/>
              </a:rPr>
              <a:t>【</a:t>
            </a:r>
            <a:r>
              <a:rPr lang="ja-JP" altLang="en-US" sz="1800" b="1" dirty="0">
                <a:solidFill>
                  <a:schemeClr val="tx1"/>
                </a:solidFill>
                <a:latin typeface="HG創英角ｺﾞｼｯｸUB"/>
                <a:ea typeface="HG創英角ｺﾞｼｯｸUB"/>
              </a:rPr>
              <a:t>提出先</a:t>
            </a:r>
            <a:r>
              <a:rPr lang="en-US" altLang="ja-JP" sz="1800" b="1" dirty="0">
                <a:solidFill>
                  <a:schemeClr val="tx1"/>
                </a:solidFill>
                <a:latin typeface="HG創英角ｺﾞｼｯｸUB"/>
                <a:ea typeface="HG創英角ｺﾞｼｯｸUB"/>
              </a:rPr>
              <a:t>】</a:t>
            </a:r>
            <a:endParaRPr sz="1800" dirty="0">
              <a:solidFill>
                <a:schemeClr val="tx1"/>
              </a:solidFill>
              <a:latin typeface="HG創英角ｺﾞｼｯｸUB"/>
              <a:ea typeface="HG創英角ｺﾞｼｯｸUB"/>
            </a:endParaRPr>
          </a:p>
          <a:p>
            <a:pPr marL="0" indent="0">
              <a:buNone/>
            </a:pPr>
            <a:r>
              <a:rPr lang="ja-JP" altLang="en-US" sz="1800" b="1" dirty="0">
                <a:solidFill>
                  <a:schemeClr val="tx1"/>
                </a:solidFill>
                <a:latin typeface="HG創英角ｺﾞｼｯｸUB"/>
                <a:ea typeface="HG創英角ｺﾞｼｯｸUB"/>
              </a:rPr>
              <a:t>　給与の支払を受けた方が</a:t>
            </a:r>
            <a:r>
              <a:rPr lang="ja-JP" altLang="en-US" sz="1800" b="1" u="sng" dirty="0">
                <a:solidFill>
                  <a:schemeClr val="tx1"/>
                </a:solidFill>
                <a:latin typeface="HG創英角ｺﾞｼｯｸUB"/>
                <a:ea typeface="HG創英角ｺﾞｼｯｸUB"/>
              </a:rPr>
              <a:t>令和７年１月１日現在</a:t>
            </a:r>
            <a:r>
              <a:rPr lang="ja-JP" altLang="en-US" sz="1800" b="1" dirty="0">
                <a:solidFill>
                  <a:schemeClr val="tx1"/>
                </a:solidFill>
                <a:latin typeface="HG創英角ｺﾞｼｯｸUB"/>
                <a:ea typeface="HG創英角ｺﾞｼｯｸUB"/>
              </a:rPr>
              <a:t>お住まいの区市町村</a:t>
            </a:r>
          </a:p>
          <a:p>
            <a:pPr marL="0" indent="0">
              <a:buNone/>
            </a:pPr>
            <a:r>
              <a:rPr lang="ja-JP" altLang="en-US" sz="1800" b="1" dirty="0">
                <a:latin typeface="HG創英角ｺﾞｼｯｸUB"/>
                <a:ea typeface="HG創英角ｺﾞｼｯｸUB"/>
              </a:rPr>
              <a:t>　</a:t>
            </a:r>
            <a:r>
              <a:rPr lang="ja-JP" altLang="en-US" sz="1800" b="1" dirty="0">
                <a:solidFill>
                  <a:schemeClr val="tx1"/>
                </a:solidFill>
                <a:latin typeface="HG創英角ｺﾞｼｯｸUB"/>
                <a:ea typeface="HG創英角ｺﾞｼｯｸUB"/>
              </a:rPr>
              <a:t>※令和６年中に退職した方は、退職日にお住まいの区市町村</a:t>
            </a:r>
            <a:endParaRPr lang="ja-JP" altLang="en-US" sz="18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縦書きテキスト プレースホルダー 161"/>
          <p:cNvSpPr txBox="1"/>
          <p:nvPr/>
        </p:nvSpPr>
        <p:spPr>
          <a:xfrm>
            <a:off x="4788000" y="1121650"/>
            <a:ext cx="4148141" cy="1535997"/>
          </a:xfrm>
          <a:prstGeom prst="rect">
            <a:avLst/>
          </a:prstGeom>
        </p:spPr>
        <p:txBody>
          <a:bodyPr vert="horz" lIns="91440" tIns="45720" rIns="91440" bIns="45720" rtlCol="0" anchor="ctr" anchorCtr="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1600" dirty="0">
                <a:latin typeface="HGS創英角ｺﾞｼｯｸUB"/>
                <a:ea typeface="HGS創英角ｺﾞｼｯｸUB"/>
              </a:rPr>
              <a:t>※</a:t>
            </a:r>
            <a:r>
              <a:rPr lang="ja-JP" altLang="en-US" sz="1600" dirty="0">
                <a:latin typeface="HGS創英角ｺﾞｼｯｸUB"/>
                <a:ea typeface="HGS創英角ｺﾞｼｯｸUB"/>
              </a:rPr>
              <a:t>普通徴収の場合は、区市町村から納税義務者に「納税通知書」を送付して、納税義務者から区市町村に４回に分けて直接納付していただきます。</a:t>
            </a:r>
          </a:p>
        </p:txBody>
      </p:sp>
      <p:pic>
        <p:nvPicPr>
          <p:cNvPr id="1134" name="Picture 162"/>
          <p:cNvPicPr>
            <a:picLocks noChangeAspect="1" noChangeArrowheads="1"/>
          </p:cNvPicPr>
          <p:nvPr/>
        </p:nvPicPr>
        <p:blipFill>
          <a:blip r:embed="rId2"/>
          <a:srcRect l="44908" r="38911"/>
          <a:stretch>
            <a:fillRect/>
          </a:stretch>
        </p:blipFill>
        <p:spPr>
          <a:xfrm>
            <a:off x="3917679" y="1993409"/>
            <a:ext cx="1151802" cy="3389209"/>
          </a:xfrm>
          <a:prstGeom prst="rect">
            <a:avLst/>
          </a:prstGeom>
          <a:noFill/>
          <a:ln>
            <a:noFill/>
          </a:ln>
          <a:effectLst/>
        </p:spPr>
      </p:pic>
      <p:pic>
        <p:nvPicPr>
          <p:cNvPr id="1135" name="Picture 163"/>
          <p:cNvPicPr>
            <a:picLocks noChangeAspect="1" noChangeArrowheads="1"/>
          </p:cNvPicPr>
          <p:nvPr/>
        </p:nvPicPr>
        <p:blipFill>
          <a:blip r:embed="rId2"/>
          <a:srcRect l="2356" t="19061" r="79324" b="4062"/>
          <a:stretch>
            <a:fillRect/>
          </a:stretch>
        </p:blipFill>
        <p:spPr>
          <a:xfrm>
            <a:off x="615782" y="2395937"/>
            <a:ext cx="1403168" cy="2789327"/>
          </a:xfrm>
          <a:prstGeom prst="rect">
            <a:avLst/>
          </a:prstGeom>
          <a:noFill/>
          <a:ln>
            <a:noFill/>
          </a:ln>
          <a:effectLst/>
        </p:spPr>
      </p:pic>
      <p:pic>
        <p:nvPicPr>
          <p:cNvPr id="1136" name="Picture 164"/>
          <p:cNvPicPr>
            <a:picLocks noChangeAspect="1" noChangeArrowheads="1"/>
          </p:cNvPicPr>
          <p:nvPr/>
        </p:nvPicPr>
        <p:blipFill>
          <a:blip r:embed="rId2"/>
          <a:srcRect l="84239" t="13670"/>
          <a:stretch>
            <a:fillRect/>
          </a:stretch>
        </p:blipFill>
        <p:spPr>
          <a:xfrm>
            <a:off x="7322693" y="2665016"/>
            <a:ext cx="1345465" cy="2708408"/>
          </a:xfrm>
          <a:prstGeom prst="rect">
            <a:avLst/>
          </a:prstGeom>
          <a:noFill/>
          <a:ln>
            <a:noFill/>
          </a:ln>
          <a:effectLst/>
        </p:spPr>
      </p:pic>
      <p:sp>
        <p:nvSpPr>
          <p:cNvPr id="1137" name="図形 165"/>
          <p:cNvSpPr/>
          <p:nvPr/>
        </p:nvSpPr>
        <p:spPr>
          <a:xfrm>
            <a:off x="5791274" y="4509000"/>
            <a:ext cx="1228726" cy="546093"/>
          </a:xfrm>
          <a:prstGeom prst="rightArrow">
            <a:avLst/>
          </a:prstGeom>
          <a:solidFill>
            <a:srgbClr val="FF0000"/>
          </a:solidFill>
          <a:ln w="25400" cap="flat" cmpd="sng" algn="ctr">
            <a:solidFill>
              <a:sysClr val="windowText" lastClr="00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clip" horzOverflow="clip"/>
          <a:lstStyle/>
          <a:p>
            <a:endParaRPr kumimoji="1" lang="ja-JP" altLang="en-US"/>
          </a:p>
        </p:txBody>
      </p:sp>
      <p:sp>
        <p:nvSpPr>
          <p:cNvPr id="1138" name="図形 166"/>
          <p:cNvSpPr/>
          <p:nvPr/>
        </p:nvSpPr>
        <p:spPr>
          <a:xfrm>
            <a:off x="1782170" y="1195301"/>
            <a:ext cx="2345560" cy="657220"/>
          </a:xfrm>
          <a:prstGeom prst="roundRect">
            <a:avLst/>
          </a:prstGeom>
          <a:ln w="38100" cap="flat" cmpd="sng" algn="ctr">
            <a:solidFill>
              <a:srgbClr val="00B050"/>
            </a:solidFill>
            <a:prstDash val="solid"/>
            <a:miter lim="800000"/>
          </a:ln>
        </p:spPr>
        <p:style>
          <a:lnRef idx="2">
            <a:schemeClr val="accent2"/>
          </a:lnRef>
          <a:fillRef idx="1">
            <a:schemeClr val="lt1"/>
          </a:fillRef>
          <a:effectRef idx="0">
            <a:schemeClr val="accent2"/>
          </a:effectRef>
          <a:fontRef idx="minor">
            <a:schemeClr val="dk1"/>
          </a:fontRef>
        </p:style>
        <p:txBody>
          <a:bodyPr vertOverflow="clip" horzOverflow="clip"/>
          <a:lstStyle/>
          <a:p>
            <a:r>
              <a:rPr kumimoji="1" lang="ja-JP" altLang="en-US" sz="1400">
                <a:latin typeface="HG創英角ﾎﾟｯﾌﾟ体"/>
                <a:ea typeface="HG創英角ﾎﾟｯﾌﾟ体"/>
              </a:rPr>
              <a:t>①給与支払報告書の提出</a:t>
            </a:r>
            <a:endParaRPr kumimoji="1" lang="ja-JP" altLang="en-US" sz="1400"/>
          </a:p>
          <a:p>
            <a:r>
              <a:rPr kumimoji="1" lang="ja-JP" altLang="en-US" sz="1400">
                <a:latin typeface="HG創英角ﾎﾟｯﾌﾟ体"/>
                <a:ea typeface="HG創英角ﾎﾟｯﾌﾟ体"/>
              </a:rPr>
              <a:t>　１月３１日まで</a:t>
            </a:r>
          </a:p>
        </p:txBody>
      </p:sp>
      <p:sp>
        <p:nvSpPr>
          <p:cNvPr id="1139" name="図形 167"/>
          <p:cNvSpPr/>
          <p:nvPr/>
        </p:nvSpPr>
        <p:spPr>
          <a:xfrm>
            <a:off x="2018950" y="3330633"/>
            <a:ext cx="1872000" cy="605414"/>
          </a:xfrm>
          <a:prstGeom prst="roundRect">
            <a:avLst/>
          </a:prstGeom>
          <a:ln w="3810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Overflow="clip" horzOverflow="clip"/>
          <a:lstStyle/>
          <a:p>
            <a:r>
              <a:rPr kumimoji="1" lang="ja-JP" altLang="en-US" sz="1400">
                <a:latin typeface="HG創英角ﾎﾟｯﾌﾟ体"/>
                <a:ea typeface="HG創英角ﾎﾟｯﾌﾟ体"/>
              </a:rPr>
              <a:t>③特別徴収の通知</a:t>
            </a:r>
          </a:p>
          <a:p>
            <a:r>
              <a:rPr kumimoji="1" lang="ja-JP" altLang="en-US" sz="1400">
                <a:latin typeface="HG創英角ﾎﾟｯﾌﾟ体"/>
                <a:ea typeface="HG創英角ﾎﾟｯﾌﾟ体"/>
              </a:rPr>
              <a:t>　５月３１日まで</a:t>
            </a:r>
          </a:p>
        </p:txBody>
      </p:sp>
      <p:sp>
        <p:nvSpPr>
          <p:cNvPr id="1140" name="図形 168"/>
          <p:cNvSpPr/>
          <p:nvPr/>
        </p:nvSpPr>
        <p:spPr>
          <a:xfrm>
            <a:off x="1081430" y="5805926"/>
            <a:ext cx="2626768" cy="647074"/>
          </a:xfrm>
          <a:prstGeom prst="roundRect">
            <a:avLst/>
          </a:prstGeom>
          <a:ln w="38100" cap="flat" cmpd="sng" algn="ctr">
            <a:solidFill>
              <a:srgbClr val="00B050"/>
            </a:solidFill>
            <a:prstDash val="solid"/>
            <a:miter lim="800000"/>
          </a:ln>
        </p:spPr>
        <p:style>
          <a:lnRef idx="2">
            <a:schemeClr val="accent2"/>
          </a:lnRef>
          <a:fillRef idx="1">
            <a:schemeClr val="lt1"/>
          </a:fillRef>
          <a:effectRef idx="0">
            <a:schemeClr val="accent2"/>
          </a:effectRef>
          <a:fontRef idx="minor">
            <a:schemeClr val="dk1"/>
          </a:fontRef>
        </p:style>
        <p:txBody>
          <a:bodyPr vertOverflow="clip" horzOverflow="clip"/>
          <a:lstStyle/>
          <a:p>
            <a:r>
              <a:rPr kumimoji="1" lang="ja-JP" altLang="en-US" sz="1400">
                <a:latin typeface="HG創英角ﾎﾟｯﾌﾟ体"/>
                <a:ea typeface="HG創英角ﾎﾟｯﾌﾟ体"/>
              </a:rPr>
              <a:t>⑤差し引いた住民税を納入</a:t>
            </a:r>
          </a:p>
          <a:p>
            <a:r>
              <a:rPr kumimoji="1" lang="ja-JP" altLang="en-US" sz="1400">
                <a:latin typeface="HG創英角ﾎﾟｯﾌﾟ体"/>
                <a:ea typeface="HG創英角ﾎﾟｯﾌﾟ体"/>
              </a:rPr>
              <a:t>　給与支払日の翌月10日まで</a:t>
            </a:r>
          </a:p>
        </p:txBody>
      </p:sp>
      <p:sp>
        <p:nvSpPr>
          <p:cNvPr id="1141" name="図形 169"/>
          <p:cNvSpPr/>
          <p:nvPr/>
        </p:nvSpPr>
        <p:spPr>
          <a:xfrm>
            <a:off x="4988446" y="5781842"/>
            <a:ext cx="3400742" cy="671158"/>
          </a:xfrm>
          <a:prstGeom prst="roundRect">
            <a:avLst/>
          </a:prstGeom>
          <a:ln w="38100" cap="flat" cmpd="sng" algn="ctr">
            <a:solidFill>
              <a:srgbClr val="00B050"/>
            </a:solidFill>
            <a:prstDash val="solid"/>
            <a:miter lim="800000"/>
          </a:ln>
        </p:spPr>
        <p:style>
          <a:lnRef idx="2">
            <a:schemeClr val="accent2"/>
          </a:lnRef>
          <a:fillRef idx="1">
            <a:schemeClr val="lt1"/>
          </a:fillRef>
          <a:effectRef idx="0">
            <a:schemeClr val="accent2"/>
          </a:effectRef>
          <a:fontRef idx="minor">
            <a:schemeClr val="dk1"/>
          </a:fontRef>
        </p:style>
        <p:txBody>
          <a:bodyPr vertOverflow="clip" horzOverflow="clip"/>
          <a:lstStyle/>
          <a:p>
            <a:r>
              <a:rPr kumimoji="1" lang="ja-JP" altLang="en-US" sz="1400">
                <a:latin typeface="HG創英角ﾎﾟｯﾌﾟ体"/>
                <a:ea typeface="HG創英角ﾎﾟｯﾌﾟ体"/>
              </a:rPr>
              <a:t>④給与から差し引き</a:t>
            </a:r>
          </a:p>
          <a:p>
            <a:r>
              <a:rPr kumimoji="1" lang="ja-JP" altLang="en-US" sz="1400">
                <a:latin typeface="HG創英角ﾎﾟｯﾌﾟ体"/>
                <a:ea typeface="HG創英角ﾎﾟｯﾌﾟ体"/>
              </a:rPr>
              <a:t>　6月～翌年5月まで毎月の給与支払日</a:t>
            </a:r>
          </a:p>
        </p:txBody>
      </p:sp>
      <p:sp>
        <p:nvSpPr>
          <p:cNvPr id="1142" name="図形 170"/>
          <p:cNvSpPr/>
          <p:nvPr/>
        </p:nvSpPr>
        <p:spPr>
          <a:xfrm>
            <a:off x="175734" y="1585100"/>
            <a:ext cx="1471974" cy="545805"/>
          </a:xfrm>
          <a:prstGeom prst="roundRect">
            <a:avLst/>
          </a:prstGeom>
          <a:ln w="3810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Overflow="clip" horzOverflow="clip" anchor="ctr"/>
          <a:lstStyle/>
          <a:p>
            <a:pPr algn="ctr"/>
            <a:r>
              <a:rPr kumimoji="1" lang="ja-JP" altLang="en-US" sz="1400">
                <a:latin typeface="HG創英角ﾎﾟｯﾌﾟ体"/>
                <a:ea typeface="HG創英角ﾎﾟｯﾌﾟ体"/>
              </a:rPr>
              <a:t>②税額の計算</a:t>
            </a:r>
          </a:p>
        </p:txBody>
      </p:sp>
      <p:sp>
        <p:nvSpPr>
          <p:cNvPr id="1143" name="図形 171"/>
          <p:cNvSpPr/>
          <p:nvPr/>
        </p:nvSpPr>
        <p:spPr>
          <a:xfrm>
            <a:off x="5415129" y="3330625"/>
            <a:ext cx="1872000" cy="606975"/>
          </a:xfrm>
          <a:prstGeom prst="roundRect">
            <a:avLst/>
          </a:prstGeom>
          <a:ln w="3810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Overflow="clip" horzOverflow="clip"/>
          <a:lstStyle/>
          <a:p>
            <a:r>
              <a:rPr kumimoji="1" lang="ja-JP" altLang="en-US" sz="1400">
                <a:latin typeface="HG創英角ﾎﾟｯﾌﾟ体"/>
                <a:ea typeface="HG創英角ﾎﾟｯﾌﾟ体"/>
              </a:rPr>
              <a:t>③特別徴収の通知</a:t>
            </a:r>
          </a:p>
          <a:p>
            <a:r>
              <a:rPr kumimoji="1" lang="ja-JP" altLang="en-US" sz="1400">
                <a:latin typeface="HG創英角ﾎﾟｯﾌﾟ体"/>
                <a:ea typeface="HG創英角ﾎﾟｯﾌﾟ体"/>
              </a:rPr>
              <a:t>　５月３１日まで</a:t>
            </a:r>
          </a:p>
        </p:txBody>
      </p:sp>
      <p:sp>
        <p:nvSpPr>
          <p:cNvPr id="1144" name="図形 172"/>
          <p:cNvSpPr/>
          <p:nvPr/>
        </p:nvSpPr>
        <p:spPr>
          <a:xfrm rot="10800000">
            <a:off x="2268064" y="5078428"/>
            <a:ext cx="1228726" cy="546093"/>
          </a:xfrm>
          <a:prstGeom prst="rightArrow">
            <a:avLst/>
          </a:prstGeom>
          <a:solidFill>
            <a:srgbClr val="00B050"/>
          </a:solidFill>
          <a:ln w="25400" cap="flat" cmpd="sng" algn="ctr">
            <a:solidFill>
              <a:sysClr val="windowText" lastClr="00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clip" horzOverflow="clip"/>
          <a:lstStyle/>
          <a:p>
            <a:endParaRPr kumimoji="1" lang="ja-JP" altLang="en-US"/>
          </a:p>
        </p:txBody>
      </p:sp>
      <p:sp>
        <p:nvSpPr>
          <p:cNvPr id="1145" name="図形 173"/>
          <p:cNvSpPr/>
          <p:nvPr/>
        </p:nvSpPr>
        <p:spPr>
          <a:xfrm>
            <a:off x="2340587" y="4509000"/>
            <a:ext cx="1228726" cy="546093"/>
          </a:xfrm>
          <a:prstGeom prst="rightArrow">
            <a:avLst/>
          </a:prstGeom>
          <a:solidFill>
            <a:srgbClr val="FF0000"/>
          </a:solidFill>
          <a:ln w="25400" cap="flat" cmpd="sng" algn="ctr">
            <a:solidFill>
              <a:sysClr val="windowText" lastClr="00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clip" horzOverflow="clip"/>
          <a:lstStyle/>
          <a:p>
            <a:endParaRPr kumimoji="1" lang="ja-JP" altLang="en-US"/>
          </a:p>
        </p:txBody>
      </p:sp>
      <p:sp>
        <p:nvSpPr>
          <p:cNvPr id="1146" name="図形 174"/>
          <p:cNvSpPr/>
          <p:nvPr/>
        </p:nvSpPr>
        <p:spPr>
          <a:xfrm rot="10800000">
            <a:off x="2206125" y="2395937"/>
            <a:ext cx="1228726" cy="546093"/>
          </a:xfrm>
          <a:prstGeom prst="rightArrow">
            <a:avLst/>
          </a:prstGeom>
          <a:solidFill>
            <a:srgbClr val="00B050"/>
          </a:solidFill>
          <a:ln w="25400" cap="flat" cmpd="sng" algn="ctr">
            <a:solidFill>
              <a:sysClr val="windowText" lastClr="00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clip" horzOverflow="clip"/>
          <a:lstStyle/>
          <a:p>
            <a:endParaRPr kumimoji="1" lang="ja-JP" altLang="en-US"/>
          </a:p>
        </p:txBody>
      </p:sp>
      <p:sp>
        <p:nvSpPr>
          <p:cNvPr id="1147" name="図形 175"/>
          <p:cNvSpPr/>
          <p:nvPr/>
        </p:nvSpPr>
        <p:spPr>
          <a:xfrm rot="10800000">
            <a:off x="5717186" y="5088279"/>
            <a:ext cx="1228726" cy="546093"/>
          </a:xfrm>
          <a:prstGeom prst="rightArrow">
            <a:avLst/>
          </a:prstGeom>
          <a:solidFill>
            <a:srgbClr val="00B050"/>
          </a:solidFill>
          <a:ln w="25400" cap="flat" cmpd="sng" algn="ctr">
            <a:solidFill>
              <a:sysClr val="windowText" lastClr="00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Overflow="clip" horzOverflow="clip"/>
          <a:lstStyle/>
          <a:p>
            <a:endParaRPr kumimoji="1" lang="ja-JP" altLang="en-US"/>
          </a:p>
        </p:txBody>
      </p:sp>
      <p:sp>
        <p:nvSpPr>
          <p:cNvPr id="1148" name="テキスト 176"/>
          <p:cNvSpPr txBox="1"/>
          <p:nvPr/>
        </p:nvSpPr>
        <p:spPr>
          <a:xfrm>
            <a:off x="745200" y="150896"/>
            <a:ext cx="7917582" cy="830104"/>
          </a:xfrm>
          <a:prstGeom prst="rect">
            <a:avLst/>
          </a:prstGeom>
        </p:spPr>
        <p:txBody>
          <a:bodyPr wrap="square">
            <a:spAutoFit/>
          </a:bodyPr>
          <a:lstStyle/>
          <a:p>
            <a:pPr algn="ctr">
              <a:defRPr lang="ja-JP" altLang="en-US"/>
            </a:pPr>
            <a:r>
              <a:rPr lang="ja-JP" altLang="en-US" sz="2400">
                <a:latin typeface="HG創英角ﾎﾟｯﾌﾟ体"/>
                <a:ea typeface="HG創英角ﾎﾟｯﾌﾟ体"/>
              </a:rPr>
              <a:t>給与支払報告書の提出から住民税の納入までの流れ</a:t>
            </a:r>
          </a:p>
          <a:p>
            <a:pPr algn="ctr">
              <a:defRPr lang="ja-JP" altLang="en-US"/>
            </a:pPr>
            <a:r>
              <a:rPr lang="ja-JP" altLang="en-US" sz="2400">
                <a:latin typeface="HG創英角ﾎﾟｯﾌﾟ体"/>
                <a:ea typeface="HG創英角ﾎﾟｯﾌﾟ体"/>
              </a:rPr>
              <a:t>（特別徴収の場合）</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0" name="タイトル 1"/>
          <p:cNvSpPr>
            <a:spLocks noGrp="1"/>
          </p:cNvSpPr>
          <p:nvPr>
            <p:ph type="title"/>
          </p:nvPr>
        </p:nvSpPr>
        <p:spPr>
          <a:xfrm>
            <a:off x="457200" y="2133000"/>
            <a:ext cx="8229600" cy="2364800"/>
          </a:xfrm>
          <a:ln w="101600">
            <a:solidFill>
              <a:srgbClr val="FFFF00"/>
            </a:solidFill>
          </a:ln>
        </p:spPr>
        <p:txBody>
          <a:bodyPr>
            <a:normAutofit/>
          </a:bodyPr>
          <a:lstStyle/>
          <a:p>
            <a:pPr marL="0" indent="0" algn="ctr">
              <a:buNone/>
            </a:pPr>
            <a:endParaRPr lang="ja-JP" altLang="en-US" sz="3200" b="1" dirty="0">
              <a:ln>
                <a:solidFill>
                  <a:schemeClr val="bg1"/>
                </a:solidFill>
              </a:ln>
              <a:latin typeface="HG創英角ｺﾞｼｯｸUB"/>
              <a:ea typeface="HG創英角ｺﾞｼｯｸUB"/>
            </a:endParaRPr>
          </a:p>
          <a:p>
            <a:pPr marL="0" indent="0" algn="ctr">
              <a:buNone/>
            </a:pPr>
            <a:r>
              <a:rPr lang="ja-JP" altLang="en-US" sz="3200" b="1" dirty="0">
                <a:ln>
                  <a:solidFill>
                    <a:schemeClr val="bg1"/>
                  </a:solidFill>
                </a:ln>
                <a:latin typeface="HG創英角ｺﾞｼｯｸUB"/>
                <a:ea typeface="HG創英角ｺﾞｼｯｸUB"/>
              </a:rPr>
              <a:t>給与支払報告書</a:t>
            </a:r>
            <a:endParaRPr lang="en-US" altLang="ja-JP" sz="3200" b="1" dirty="0">
              <a:ln>
                <a:solidFill>
                  <a:schemeClr val="bg1"/>
                </a:solidFill>
              </a:ln>
              <a:latin typeface="HG創英角ｺﾞｼｯｸUB"/>
              <a:ea typeface="HG創英角ｺﾞｼｯｸUB"/>
            </a:endParaRPr>
          </a:p>
          <a:p>
            <a:pPr marL="0" indent="0" algn="ctr">
              <a:buNone/>
            </a:pPr>
            <a:endParaRPr lang="ja-JP" altLang="en-US" sz="3200" b="1" dirty="0">
              <a:ln>
                <a:solidFill>
                  <a:schemeClr val="bg1"/>
                </a:solidFill>
              </a:ln>
              <a:latin typeface="HG創英角ｺﾞｼｯｸUB"/>
              <a:ea typeface="HG創英角ｺﾞｼｯｸUB"/>
            </a:endParaRPr>
          </a:p>
          <a:p>
            <a:pPr marL="0" indent="0" algn="ctr">
              <a:buNone/>
            </a:pPr>
            <a:r>
              <a:rPr lang="ja-JP" altLang="en-US" sz="3200" b="1" dirty="0">
                <a:ln>
                  <a:solidFill>
                    <a:schemeClr val="bg1"/>
                  </a:solidFill>
                </a:ln>
                <a:latin typeface="HG創英角ｺﾞｼｯｸUB"/>
                <a:ea typeface="HG創英角ｺﾞｼｯｸUB"/>
              </a:rPr>
              <a:t>作成上の注意点について</a:t>
            </a:r>
            <a:endParaRPr kumimoji="1" lang="ja-JP" altLang="en-US" sz="3200" b="1" dirty="0">
              <a:ln>
                <a:solidFill>
                  <a:schemeClr val="bg1"/>
                </a:solidFill>
              </a:ln>
              <a:latin typeface="HG創英角ｺﾞｼｯｸUB"/>
              <a:ea typeface="HG創英角ｺﾞｼｯｸUB"/>
            </a:endParaRPr>
          </a:p>
          <a:p>
            <a:endParaRPr kumimoji="1" lang="ja-JP" altLang="en-US" sz="3200" dirty="0"/>
          </a:p>
        </p:txBody>
      </p:sp>
      <p:sp>
        <p:nvSpPr>
          <p:cNvPr id="1151" name="四角形 425"/>
          <p:cNvSpPr>
            <a:spLocks noGrp="1"/>
          </p:cNvSpPr>
          <p:nvPr>
            <p:ph type="body" idx="1"/>
          </p:nvPr>
        </p:nvSpPr>
        <p:spPr>
          <a:prstGeom prst="rect">
            <a:avLst/>
          </a:prstGeom>
        </p:spPr>
        <p:txBody>
          <a:bodyPr>
            <a:normAutofit/>
          </a:bodyPr>
          <a:lstStyle/>
          <a:p>
            <a:pPr marL="0" indent="0" algn="ctr">
              <a:buNone/>
            </a:pPr>
            <a:endParaRPr kumimoji="1" lang="ja-JP" altLang="en-US" sz="5400" b="1" dirty="0">
              <a:ln>
                <a:solidFill>
                  <a:schemeClr val="bg1"/>
                </a:solidFill>
              </a:ln>
              <a:latin typeface="HG創英角ｺﾞｼｯｸUB"/>
              <a:ea typeface="HG創英角ｺﾞｼｯｸUB"/>
            </a:endParaRPr>
          </a:p>
          <a:p>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ダイアグラム&#10;&#10;自動的に生成された説明">
            <a:extLst>
              <a:ext uri="{FF2B5EF4-FFF2-40B4-BE49-F238E27FC236}">
                <a16:creationId xmlns:a16="http://schemas.microsoft.com/office/drawing/2014/main" id="{49C7893C-BB35-1670-06F4-A76610772929}"/>
              </a:ext>
            </a:extLst>
          </p:cNvPr>
          <p:cNvPicPr>
            <a:picLocks noChangeAspect="1"/>
          </p:cNvPicPr>
          <p:nvPr/>
        </p:nvPicPr>
        <p:blipFill>
          <a:blip r:embed="rId3">
            <a:extLst>
              <a:ext uri="{28A0092B-C50C-407E-A947-70E740481C1C}">
                <a14:useLocalDpi xmlns:a14="http://schemas.microsoft.com/office/drawing/2010/main" val="0"/>
              </a:ext>
            </a:extLst>
          </a:blip>
          <a:srcRect b="72514"/>
          <a:stretch/>
        </p:blipFill>
        <p:spPr>
          <a:xfrm>
            <a:off x="3751452" y="3960779"/>
            <a:ext cx="5389880" cy="2894321"/>
          </a:xfrm>
          <a:prstGeom prst="rect">
            <a:avLst/>
          </a:prstGeom>
        </p:spPr>
      </p:pic>
      <p:pic>
        <p:nvPicPr>
          <p:cNvPr id="3" name="図 2" descr="テーブル&#10;&#10;自動的に生成された説明">
            <a:extLst>
              <a:ext uri="{FF2B5EF4-FFF2-40B4-BE49-F238E27FC236}">
                <a16:creationId xmlns:a16="http://schemas.microsoft.com/office/drawing/2014/main" id="{AF1FC4B3-EBEA-A4CE-1AC3-5ACCFE9A992C}"/>
              </a:ext>
            </a:extLst>
          </p:cNvPr>
          <p:cNvPicPr>
            <a:picLocks noChangeAspect="1"/>
          </p:cNvPicPr>
          <p:nvPr/>
        </p:nvPicPr>
        <p:blipFill>
          <a:blip r:embed="rId4">
            <a:extLst>
              <a:ext uri="{28A0092B-C50C-407E-A947-70E740481C1C}">
                <a14:useLocalDpi xmlns:a14="http://schemas.microsoft.com/office/drawing/2010/main" val="0"/>
              </a:ext>
            </a:extLst>
          </a:blip>
          <a:srcRect b="72325"/>
          <a:stretch/>
        </p:blipFill>
        <p:spPr>
          <a:xfrm>
            <a:off x="3478154" y="429333"/>
            <a:ext cx="5703882" cy="3045227"/>
          </a:xfrm>
          <a:prstGeom prst="rect">
            <a:avLst/>
          </a:prstGeom>
        </p:spPr>
      </p:pic>
      <p:sp>
        <p:nvSpPr>
          <p:cNvPr id="1157" name="四角形 485"/>
          <p:cNvSpPr>
            <a:spLocks noGrp="1"/>
          </p:cNvSpPr>
          <p:nvPr>
            <p:ph type="title"/>
          </p:nvPr>
        </p:nvSpPr>
        <p:spPr>
          <a:prstGeom prst="rect">
            <a:avLst/>
          </a:prstGeom>
        </p:spPr>
        <p:txBody>
          <a:bodyPr>
            <a:normAutofit/>
          </a:bodyPr>
          <a:lstStyle/>
          <a:p>
            <a:r>
              <a:rPr kumimoji="1" lang="ja-JP" altLang="en-US" u="sng">
                <a:latin typeface="HG創英角ｺﾞｼｯｸUB"/>
                <a:ea typeface="HG創英角ｺﾞｼｯｸUB"/>
              </a:rPr>
              <a:t>提出年度の確認</a:t>
            </a:r>
          </a:p>
        </p:txBody>
      </p:sp>
      <p:sp>
        <p:nvSpPr>
          <p:cNvPr id="1158" name="四角形 487"/>
          <p:cNvSpPr>
            <a:spLocks noGrp="1"/>
          </p:cNvSpPr>
          <p:nvPr>
            <p:ph type="body" sz="half" idx="2"/>
          </p:nvPr>
        </p:nvSpPr>
        <p:spPr>
          <a:prstGeom prst="rect">
            <a:avLst/>
          </a:prstGeom>
        </p:spPr>
        <p:txBody>
          <a:bodyPr>
            <a:normAutofit/>
          </a:bodyPr>
          <a:lstStyle/>
          <a:p>
            <a:pPr marL="0" indent="0">
              <a:buFont typeface="Arial" panose="020B0604020202020204" pitchFamily="34" charset="0"/>
              <a:buNone/>
            </a:pPr>
            <a:r>
              <a:rPr lang="ja-JP" altLang="en-US" sz="1800" b="0" dirty="0">
                <a:latin typeface="HG創英角ｺﾞｼｯｸUB"/>
                <a:ea typeface="HG創英角ｺﾞｼｯｸUB"/>
              </a:rPr>
              <a:t>提出する用紙が令和７年度（令和６年分）の報告書であることをご確認ください。</a:t>
            </a:r>
          </a:p>
          <a:p>
            <a:pPr marL="0" indent="0">
              <a:buFont typeface="Arial" panose="020B0604020202020204" pitchFamily="34" charset="0"/>
              <a:buNone/>
            </a:pPr>
            <a:endParaRPr lang="ja-JP" altLang="en-US" sz="1800" b="0" dirty="0">
              <a:latin typeface="HG創英角ｺﾞｼｯｸUB"/>
              <a:ea typeface="HG創英角ｺﾞｼｯｸUB"/>
            </a:endParaRPr>
          </a:p>
          <a:p>
            <a:pPr marL="0" indent="0">
              <a:buFont typeface="Arial" panose="020B0604020202020204" pitchFamily="34" charset="0"/>
              <a:buNone/>
            </a:pPr>
            <a:r>
              <a:rPr lang="ja-JP" altLang="en-US" sz="1800" b="0" dirty="0">
                <a:latin typeface="HG創英角ｺﾞｼｯｸUB"/>
                <a:ea typeface="HG創英角ｺﾞｼｯｸUB"/>
              </a:rPr>
              <a:t>過去の年度の用紙で提出された場合、過去の年度分の報告と見なされ、令和７年度（令和６年分）として正しく処理されません。</a:t>
            </a:r>
          </a:p>
          <a:p>
            <a:endParaRPr kumimoji="1" lang="ja-JP" altLang="en-US" sz="1600" dirty="0"/>
          </a:p>
        </p:txBody>
      </p:sp>
      <p:sp>
        <p:nvSpPr>
          <p:cNvPr id="1161" name="テキスト 141"/>
          <p:cNvSpPr txBox="1"/>
          <p:nvPr/>
        </p:nvSpPr>
        <p:spPr>
          <a:xfrm>
            <a:off x="3850433" y="153748"/>
            <a:ext cx="1208802" cy="337661"/>
          </a:xfrm>
          <a:prstGeom prst="rect">
            <a:avLst/>
          </a:prstGeom>
        </p:spPr>
        <p:txBody>
          <a:bodyPr wrap="none">
            <a:spAutoFit/>
          </a:bodyPr>
          <a:lstStyle/>
          <a:p>
            <a:pPr>
              <a:defRPr lang="ja-JP" altLang="en-US"/>
            </a:pPr>
            <a:r>
              <a:rPr lang="ja-JP" altLang="en-US" sz="1600">
                <a:latin typeface="HG創英角ｺﾞｼｯｸUB"/>
                <a:ea typeface="HG創英角ｺﾞｼｯｸUB"/>
              </a:rPr>
              <a:t>【総括表】</a:t>
            </a:r>
          </a:p>
        </p:txBody>
      </p:sp>
      <p:sp>
        <p:nvSpPr>
          <p:cNvPr id="1162" name="テキスト 142"/>
          <p:cNvSpPr txBox="1"/>
          <p:nvPr/>
        </p:nvSpPr>
        <p:spPr>
          <a:xfrm>
            <a:off x="3850433" y="3591420"/>
            <a:ext cx="2029539" cy="337661"/>
          </a:xfrm>
          <a:prstGeom prst="rect">
            <a:avLst/>
          </a:prstGeom>
        </p:spPr>
        <p:txBody>
          <a:bodyPr wrap="none">
            <a:spAutoFit/>
          </a:bodyPr>
          <a:lstStyle/>
          <a:p>
            <a:pPr>
              <a:defRPr lang="ja-JP" altLang="en-US"/>
            </a:pPr>
            <a:r>
              <a:rPr lang="ja-JP" altLang="en-US" sz="1600">
                <a:latin typeface="HG創英角ｺﾞｼｯｸUB"/>
                <a:ea typeface="HG創英角ｺﾞｼｯｸUB"/>
              </a:rPr>
              <a:t>【給与支払報告書】</a:t>
            </a:r>
          </a:p>
        </p:txBody>
      </p:sp>
      <p:sp>
        <p:nvSpPr>
          <p:cNvPr id="1163" name="楕円 158"/>
          <p:cNvSpPr/>
          <p:nvPr/>
        </p:nvSpPr>
        <p:spPr>
          <a:xfrm>
            <a:off x="3780000" y="645000"/>
            <a:ext cx="1873806" cy="486316"/>
          </a:xfrm>
          <a:prstGeom prst="ellipse">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64" name="図形 275"/>
          <p:cNvSpPr/>
          <p:nvPr/>
        </p:nvSpPr>
        <p:spPr>
          <a:xfrm>
            <a:off x="3776850" y="4149053"/>
            <a:ext cx="363150" cy="438357"/>
          </a:xfrm>
          <a:prstGeom prst="flowChartConnector">
            <a:avLst/>
          </a:prstGeom>
          <a:noFill/>
          <a:ln w="6350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テーブル&#10;&#10;自動的に生成された説明">
            <a:extLst>
              <a:ext uri="{FF2B5EF4-FFF2-40B4-BE49-F238E27FC236}">
                <a16:creationId xmlns:a16="http://schemas.microsoft.com/office/drawing/2014/main" id="{1D65A36D-B87D-4FE6-501B-35C6B5100ADA}"/>
              </a:ext>
            </a:extLst>
          </p:cNvPr>
          <p:cNvPicPr>
            <a:picLocks noChangeAspect="1"/>
          </p:cNvPicPr>
          <p:nvPr/>
        </p:nvPicPr>
        <p:blipFill>
          <a:blip r:embed="rId3">
            <a:extLst>
              <a:ext uri="{28A0092B-C50C-407E-A947-70E740481C1C}">
                <a14:useLocalDpi xmlns:a14="http://schemas.microsoft.com/office/drawing/2010/main" val="0"/>
              </a:ext>
            </a:extLst>
          </a:blip>
          <a:srcRect l="2" t="2" r="-21584" b="34535"/>
          <a:stretch/>
        </p:blipFill>
        <p:spPr>
          <a:xfrm>
            <a:off x="3553542" y="-1"/>
            <a:ext cx="6815102" cy="6921093"/>
          </a:xfrm>
          <a:prstGeom prst="rect">
            <a:avLst/>
          </a:prstGeom>
        </p:spPr>
      </p:pic>
      <p:sp>
        <p:nvSpPr>
          <p:cNvPr id="1171" name="四角形 176"/>
          <p:cNvSpPr/>
          <p:nvPr/>
        </p:nvSpPr>
        <p:spPr>
          <a:xfrm>
            <a:off x="8459048" y="3045644"/>
            <a:ext cx="580363" cy="967009"/>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72" name="四角形 516"/>
          <p:cNvSpPr>
            <a:spLocks noGrp="1"/>
          </p:cNvSpPr>
          <p:nvPr>
            <p:ph type="title"/>
          </p:nvPr>
        </p:nvSpPr>
        <p:spPr>
          <a:prstGeom prst="rect">
            <a:avLst/>
          </a:prstGeom>
        </p:spPr>
        <p:txBody>
          <a:bodyPr>
            <a:normAutofit/>
          </a:bodyPr>
          <a:lstStyle/>
          <a:p>
            <a:r>
              <a:rPr kumimoji="1" lang="ja-JP" altLang="en-US" b="0" u="sng" dirty="0">
                <a:ln>
                  <a:solidFill>
                    <a:schemeClr val="tx1"/>
                  </a:solidFill>
                </a:ln>
                <a:latin typeface="HG創英角ｺﾞｼｯｸUB"/>
                <a:ea typeface="HG創英角ｺﾞｼｯｸUB"/>
              </a:rPr>
              <a:t>総括表の記載方法</a:t>
            </a:r>
          </a:p>
        </p:txBody>
      </p:sp>
      <p:sp>
        <p:nvSpPr>
          <p:cNvPr id="1173" name="四角形 164"/>
          <p:cNvSpPr/>
          <p:nvPr/>
        </p:nvSpPr>
        <p:spPr>
          <a:xfrm>
            <a:off x="6928498" y="854075"/>
            <a:ext cx="2071994" cy="389869"/>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74" name="四角形 165"/>
          <p:cNvSpPr/>
          <p:nvPr/>
        </p:nvSpPr>
        <p:spPr>
          <a:xfrm>
            <a:off x="5007422" y="1673918"/>
            <a:ext cx="3451627" cy="320951"/>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grpSp>
        <p:nvGrpSpPr>
          <p:cNvPr id="1175" name="グループ 169"/>
          <p:cNvGrpSpPr/>
          <p:nvPr/>
        </p:nvGrpSpPr>
        <p:grpSpPr>
          <a:xfrm>
            <a:off x="3404681" y="554677"/>
            <a:ext cx="2031319" cy="1440192"/>
            <a:chOff x="9358853" y="498544"/>
            <a:chExt cx="2031319" cy="1080144"/>
          </a:xfrm>
        </p:grpSpPr>
        <p:sp>
          <p:nvSpPr>
            <p:cNvPr id="1176" name="図形 366"/>
            <p:cNvSpPr/>
            <p:nvPr/>
          </p:nvSpPr>
          <p:spPr>
            <a:xfrm>
              <a:off x="9358853" y="498544"/>
              <a:ext cx="1959319" cy="1080144"/>
            </a:xfrm>
            <a:prstGeom prst="wedgeRoundRectCallout">
              <a:avLst>
                <a:gd name="adj1" fmla="val 137405"/>
                <a:gd name="adj2" fmla="val -13584"/>
                <a:gd name="adj3" fmla="val 16667"/>
              </a:avLst>
            </a:prstGeom>
            <a:solidFill>
              <a:srgbClr val="92D050">
                <a:alpha val="50000"/>
              </a:srgbClr>
            </a:solidFill>
            <a:ln w="25400" cap="flat" cmpd="sng" algn="ctr">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77" name="縦書きテキスト プレースホルダー 168"/>
            <p:cNvSpPr txBox="1"/>
            <p:nvPr/>
          </p:nvSpPr>
          <p:spPr>
            <a:xfrm>
              <a:off x="9421298" y="566286"/>
              <a:ext cx="1968874" cy="970810"/>
            </a:xfrm>
            <a:prstGeom prst="rect">
              <a:avLst/>
            </a:prstGeom>
          </p:spPr>
          <p:txBody>
            <a:bodyPr vert="horz" anchor="ctr" anchorCtr="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昨年以前に中野区で特別徴収義務者指定番号を受けている場合は、指定番号を記載します。</a:t>
              </a:r>
            </a:p>
          </p:txBody>
        </p:sp>
      </p:grpSp>
      <p:sp>
        <p:nvSpPr>
          <p:cNvPr id="1178" name="四角形 172"/>
          <p:cNvSpPr/>
          <p:nvPr/>
        </p:nvSpPr>
        <p:spPr>
          <a:xfrm>
            <a:off x="5007422" y="2737759"/>
            <a:ext cx="2577978" cy="691241"/>
          </a:xfrm>
          <a:prstGeom prst="rect">
            <a:avLst/>
          </a:prstGeom>
          <a:noFill/>
          <a:ln w="508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grpSp>
        <p:nvGrpSpPr>
          <p:cNvPr id="1179" name="グループ 181"/>
          <p:cNvGrpSpPr/>
          <p:nvPr/>
        </p:nvGrpSpPr>
        <p:grpSpPr>
          <a:xfrm>
            <a:off x="900000" y="1989000"/>
            <a:ext cx="3311526" cy="2679315"/>
            <a:chOff x="742393" y="1491750"/>
            <a:chExt cx="2611968" cy="2170996"/>
          </a:xfrm>
        </p:grpSpPr>
        <p:sp>
          <p:nvSpPr>
            <p:cNvPr id="1180" name="図形 1991"/>
            <p:cNvSpPr/>
            <p:nvPr/>
          </p:nvSpPr>
          <p:spPr>
            <a:xfrm>
              <a:off x="742393" y="1958471"/>
              <a:ext cx="2611968" cy="1173005"/>
            </a:xfrm>
            <a:prstGeom prst="wedgeRoundRectCallout">
              <a:avLst>
                <a:gd name="adj1" fmla="val 123021"/>
                <a:gd name="adj2" fmla="val -95523"/>
                <a:gd name="adj3" fmla="val 16667"/>
              </a:avLst>
            </a:prstGeom>
            <a:solidFill>
              <a:srgbClr val="92D050">
                <a:alpha val="50000"/>
              </a:srgbClr>
            </a:solidFill>
            <a:ln w="25400" cap="flat" cmpd="sng" algn="ctr">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81" name="縦書きテキスト プレースホルダー 1992"/>
            <p:cNvSpPr txBox="1"/>
            <p:nvPr/>
          </p:nvSpPr>
          <p:spPr>
            <a:xfrm>
              <a:off x="854604" y="1491750"/>
              <a:ext cx="2499757" cy="2170996"/>
            </a:xfrm>
            <a:prstGeom prst="rect">
              <a:avLst/>
            </a:prstGeom>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法人の場合は</a:t>
              </a:r>
              <a:r>
                <a:rPr lang="ja-JP" altLang="en-US" sz="1600" dirty="0">
                  <a:latin typeface="HG創英角ﾎﾟｯﾌﾟ体"/>
                  <a:ea typeface="HG創英角ﾎﾟｯﾌﾟ体"/>
                </a:rPr>
                <a:t>１３</a:t>
              </a:r>
              <a:r>
                <a:rPr lang="ja-JP" altLang="en-US" sz="1600" b="0" dirty="0">
                  <a:latin typeface="HG創英角ﾎﾟｯﾌﾟ体"/>
                  <a:ea typeface="HG創英角ﾎﾟｯﾌﾟ体"/>
                </a:rPr>
                <a:t>桁の法人番号、個人事業主の場合は</a:t>
              </a:r>
              <a:r>
                <a:rPr lang="ja-JP" altLang="en-US" sz="1600" dirty="0">
                  <a:latin typeface="HG創英角ﾎﾟｯﾌﾟ体"/>
                  <a:ea typeface="HG創英角ﾎﾟｯﾌﾟ体"/>
                </a:rPr>
                <a:t>１２</a:t>
              </a:r>
              <a:r>
                <a:rPr lang="ja-JP" altLang="en-US" sz="1600" b="0" dirty="0">
                  <a:latin typeface="HG創英角ﾎﾟｯﾌﾟ体"/>
                  <a:ea typeface="HG創英角ﾎﾟｯﾌﾟ体"/>
                </a:rPr>
                <a:t>桁の個人番号（マイナンバー）を記載します。</a:t>
              </a:r>
            </a:p>
          </p:txBody>
        </p:sp>
      </p:grpSp>
      <p:grpSp>
        <p:nvGrpSpPr>
          <p:cNvPr id="1182" name="グループ 166"/>
          <p:cNvGrpSpPr/>
          <p:nvPr/>
        </p:nvGrpSpPr>
        <p:grpSpPr>
          <a:xfrm>
            <a:off x="5991588" y="4101000"/>
            <a:ext cx="2692950" cy="978167"/>
            <a:chOff x="6681482" y="3306318"/>
            <a:chExt cx="1918474" cy="942932"/>
          </a:xfrm>
        </p:grpSpPr>
        <p:sp>
          <p:nvSpPr>
            <p:cNvPr id="1183" name="縦書きテキスト プレースホルダー 174"/>
            <p:cNvSpPr txBox="1"/>
            <p:nvPr/>
          </p:nvSpPr>
          <p:spPr>
            <a:xfrm>
              <a:off x="6763389" y="3306318"/>
              <a:ext cx="1836567" cy="942932"/>
            </a:xfrm>
            <a:prstGeom prst="rect">
              <a:avLst/>
            </a:prstGeom>
          </p:spPr>
          <p:txBody>
            <a:bodyPr vert="horz" lIns="0" tIns="0" rIns="0" bIns="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ja-JP" altLang="en-US" sz="1647" b="0" dirty="0">
                <a:latin typeface="HG創英角ﾎﾟｯﾌﾟ体"/>
                <a:ea typeface="HG創英角ﾎﾟｯﾌﾟ体"/>
              </a:endParaRPr>
            </a:p>
          </p:txBody>
        </p:sp>
        <p:sp>
          <p:nvSpPr>
            <p:cNvPr id="1184" name="図形 175"/>
            <p:cNvSpPr/>
            <p:nvPr/>
          </p:nvSpPr>
          <p:spPr>
            <a:xfrm>
              <a:off x="6681482" y="3306318"/>
              <a:ext cx="1916494" cy="942932"/>
            </a:xfrm>
            <a:prstGeom prst="wedgeRoundRectCallout">
              <a:avLst>
                <a:gd name="adj1" fmla="val 50374"/>
                <a:gd name="adj2" fmla="val -72298"/>
                <a:gd name="adj3" fmla="val 16667"/>
              </a:avLst>
            </a:prstGeom>
            <a:solidFill>
              <a:srgbClr val="92D050">
                <a:alpha val="50000"/>
              </a:srgbClr>
            </a:solidFill>
            <a:ln w="25400" cap="flat" cmpd="sng" algn="ctr">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grpSp>
      <p:sp>
        <p:nvSpPr>
          <p:cNvPr id="1185" name="テキスト 266"/>
          <p:cNvSpPr txBox="1"/>
          <p:nvPr/>
        </p:nvSpPr>
        <p:spPr>
          <a:xfrm>
            <a:off x="6055050" y="4110896"/>
            <a:ext cx="2692950" cy="830104"/>
          </a:xfrm>
          <a:prstGeom prst="rect">
            <a:avLst/>
          </a:prstGeom>
        </p:spPr>
        <p:txBody>
          <a:bodyPr wrap="square">
            <a:spAutoFit/>
          </a:bodyPr>
          <a:lstStyle/>
          <a:p>
            <a:pPr>
              <a:defRPr lang="ja-JP" altLang="en-US"/>
            </a:pPr>
            <a:r>
              <a:rPr lang="ja-JP" altLang="en-US" sz="1600" b="0" dirty="0">
                <a:latin typeface="HG創英角ﾎﾟｯﾌﾟ体"/>
                <a:ea typeface="HG創英角ﾎﾟｯﾌﾟ体"/>
              </a:rPr>
              <a:t>特別徴収・普通徴収(退職者・退職者を除く)人数をそれぞれ記載します。</a:t>
            </a:r>
            <a:endParaRPr lang="ja-JP" altLang="en-US" sz="1600"/>
          </a:p>
        </p:txBody>
      </p:sp>
      <p:sp>
        <p:nvSpPr>
          <p:cNvPr id="1186" name="図形 267"/>
          <p:cNvSpPr/>
          <p:nvPr/>
        </p:nvSpPr>
        <p:spPr>
          <a:xfrm>
            <a:off x="464578" y="4668315"/>
            <a:ext cx="4755422" cy="1750508"/>
          </a:xfrm>
          <a:prstGeom prst="wedgeRoundRectCallout">
            <a:avLst>
              <a:gd name="adj1" fmla="val 50840"/>
              <a:gd name="adj2" fmla="val -126661"/>
              <a:gd name="adj3" fmla="val 16667"/>
            </a:avLst>
          </a:prstGeom>
          <a:solidFill>
            <a:schemeClr val="accent6">
              <a:alpha val="60000"/>
            </a:schemeClr>
          </a:solidFill>
          <a:ln w="25400" cap="flat" cmpd="sng" algn="ctr">
            <a:solidFill>
              <a:schemeClr val="accent6">
                <a:lumMod val="5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87" name="テキスト 273"/>
          <p:cNvSpPr txBox="1"/>
          <p:nvPr/>
        </p:nvSpPr>
        <p:spPr>
          <a:xfrm>
            <a:off x="400050" y="4889500"/>
            <a:ext cx="182880" cy="368439"/>
          </a:xfrm>
          <a:prstGeom prst="rect">
            <a:avLst/>
          </a:prstGeom>
        </p:spPr>
        <p:txBody>
          <a:bodyPr wrap="none">
            <a:spAutoFit/>
          </a:bodyPr>
          <a:lstStyle/>
          <a:p>
            <a:pPr>
              <a:defRPr lang="ja-JP" altLang="en-US"/>
            </a:pPr>
            <a:endParaRPr lang="ja-JP" altLang="en-US"/>
          </a:p>
        </p:txBody>
      </p:sp>
      <p:sp>
        <p:nvSpPr>
          <p:cNvPr id="1188" name="縦書きテキスト プレースホルダー 176"/>
          <p:cNvSpPr txBox="1"/>
          <p:nvPr/>
        </p:nvSpPr>
        <p:spPr>
          <a:xfrm>
            <a:off x="635277" y="4590083"/>
            <a:ext cx="4584723" cy="1891540"/>
          </a:xfrm>
          <a:prstGeom prst="rect">
            <a:avLst/>
          </a:prstGeom>
          <a:noFill/>
        </p:spPr>
        <p:txBody>
          <a:bodyPr vert="horz"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b="0" dirty="0">
                <a:latin typeface="HG創英角ﾎﾟｯﾌﾟ体"/>
                <a:ea typeface="HG創英角ﾎﾟｯﾌﾟ体"/>
              </a:rPr>
              <a:t>法人の場合は登記上の住所、個人事業主の場合は事業を行っている所在地を記載します。</a:t>
            </a:r>
          </a:p>
          <a:p>
            <a:pPr marL="0" indent="0">
              <a:buFont typeface="Arial" panose="020B0604020202020204" pitchFamily="34" charset="0"/>
              <a:buNone/>
            </a:pPr>
            <a:r>
              <a:rPr lang="ja-JP" altLang="en-US" sz="1600" b="0" dirty="0">
                <a:latin typeface="HG創英角ﾎﾟｯﾌﾟ体"/>
                <a:ea typeface="HG創英角ﾎﾟｯﾌﾟ体"/>
              </a:rPr>
              <a:t>税額通知の送付先を別で設定する場合は、</a:t>
            </a:r>
          </a:p>
          <a:p>
            <a:pPr marL="0" indent="0">
              <a:buFont typeface="Arial" panose="020B0604020202020204" pitchFamily="34" charset="0"/>
              <a:buNone/>
            </a:pPr>
            <a:r>
              <a:rPr lang="ja-JP" altLang="en-US" sz="1600" b="0" u="none" dirty="0">
                <a:latin typeface="HG創英角ﾎﾟｯﾌﾟ体"/>
                <a:ea typeface="HG創英角ﾎﾟｯﾌﾟ体"/>
              </a:rPr>
              <a:t>「特別徴収義務者の所在地・名称変更届出書」</a:t>
            </a:r>
            <a:r>
              <a:rPr lang="ja-JP" altLang="en-US" sz="1600" b="0" dirty="0">
                <a:latin typeface="HG創英角ﾎﾟｯﾌﾟ体"/>
                <a:ea typeface="HG創英角ﾎﾟｯﾌﾟ体"/>
              </a:rPr>
              <a:t>の提出が必要です。</a:t>
            </a: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定義">
      <a:majorFont>
        <a:latin typeface="ＭＳ Ｐゴシック"/>
        <a:ea typeface="ＭＳ Ｐゴシック"/>
        <a:cs typeface=""/>
      </a:majorFont>
      <a:minorFont>
        <a:latin typeface="ＭＳ Ｐゴシック"/>
        <a:ea typeface="ＭＳ Ｐゴシック"/>
        <a:cs typeface=""/>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2506</Words>
  <Application>Microsoft Office PowerPoint</Application>
  <PresentationFormat>画面に合わせる (4:3)</PresentationFormat>
  <Paragraphs>244</Paragraphs>
  <Slides>23</Slides>
  <Notes>18</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23</vt:i4>
      </vt:variant>
    </vt:vector>
  </HeadingPairs>
  <TitlesOfParts>
    <vt:vector size="33" baseType="lpstr">
      <vt:lpstr>HGP創英角ﾎﾟｯﾌﾟ体</vt:lpstr>
      <vt:lpstr>HGS創英角ｺﾞｼｯｸUB</vt:lpstr>
      <vt:lpstr>HGS創英角ﾎﾟｯﾌﾟ体</vt:lpstr>
      <vt:lpstr>HG丸ｺﾞｼｯｸM-PRO</vt:lpstr>
      <vt:lpstr>HG創英角ｺﾞｼｯｸUB</vt:lpstr>
      <vt:lpstr>HG創英角ﾎﾟｯﾌﾟ体</vt:lpstr>
      <vt:lpstr>ＭＳ Ｐゴシック</vt:lpstr>
      <vt:lpstr>游ゴシック</vt:lpstr>
      <vt:lpstr>Arial</vt:lpstr>
      <vt:lpstr>標準</vt:lpstr>
      <vt:lpstr>PowerPoint プレゼンテーション</vt:lpstr>
      <vt:lpstr>はじめに  本資料は、住民税特別徴収の概要や、給与支払報告書作成時の注意点等についてまとめたものとなります。 給与支払報告書の基本的な作成方法については、以下のパンフレットにてご確認ください。 それぞれのリンクは、「関連情報」欄に掲載しています。</vt:lpstr>
      <vt:lpstr>PowerPoint プレゼンテーション</vt:lpstr>
      <vt:lpstr>PowerPoint プレゼンテーション</vt:lpstr>
      <vt:lpstr>PowerPoint プレゼンテーション</vt:lpstr>
      <vt:lpstr>PowerPoint プレゼンテーション</vt:lpstr>
      <vt:lpstr> 給与支払報告書  作成上の注意点について </vt:lpstr>
      <vt:lpstr>提出年度の確認</vt:lpstr>
      <vt:lpstr>総括表の記載方法</vt:lpstr>
      <vt:lpstr>訂正や追加により 再度提出する場合</vt:lpstr>
      <vt:lpstr>  </vt:lpstr>
      <vt:lpstr>個人情報の記載</vt:lpstr>
      <vt:lpstr>個人番号（マイナンバー）の記載</vt:lpstr>
      <vt:lpstr>所得税の定額減税に関する事項の記載</vt:lpstr>
      <vt:lpstr>普通徴収に該当する場合</vt:lpstr>
      <vt:lpstr>生命保険料控除</vt:lpstr>
      <vt:lpstr>配偶者特別控除</vt:lpstr>
      <vt:lpstr>同一生計配偶者の障害者控除適用</vt:lpstr>
      <vt:lpstr>扶養親族欄</vt:lpstr>
      <vt:lpstr>非居住者である扶養親族</vt:lpstr>
      <vt:lpstr>退職手当のある扶養親族</vt:lpstr>
      <vt:lpstr>  住宅借入金等 特別控除</vt:lpstr>
      <vt:lpstr>総括表の送付</vt:lpstr>
    </vt:vector>
  </TitlesOfParts>
  <Company>中野区</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藤平　菜瑠</dc:creator>
  <cp:lastModifiedBy>小林　樹</cp:lastModifiedBy>
  <cp:revision>55</cp:revision>
  <cp:lastPrinted>2024-11-11T00:32:19Z</cp:lastPrinted>
  <dcterms:created xsi:type="dcterms:W3CDTF">2023-10-10T04:15:59Z</dcterms:created>
  <dcterms:modified xsi:type="dcterms:W3CDTF">2024-11-13T23:42:15Z</dcterms:modified>
</cp:coreProperties>
</file>